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6.xml" ContentType="application/vnd.openxmlformats-officedocument.drawingml.chart+xml"/>
  <Override PartName="/ppt/theme/themeOverride2.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10.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25" r:id="rId4"/>
    <p:sldMasterId id="2147483860" r:id="rId5"/>
  </p:sldMasterIdLst>
  <p:notesMasterIdLst>
    <p:notesMasterId r:id="rId37"/>
  </p:notesMasterIdLst>
  <p:sldIdLst>
    <p:sldId id="509" r:id="rId6"/>
    <p:sldId id="475" r:id="rId7"/>
    <p:sldId id="510" r:id="rId8"/>
    <p:sldId id="551" r:id="rId9"/>
    <p:sldId id="552" r:id="rId10"/>
    <p:sldId id="554" r:id="rId11"/>
    <p:sldId id="479" r:id="rId12"/>
    <p:sldId id="511" r:id="rId13"/>
    <p:sldId id="512" r:id="rId14"/>
    <p:sldId id="513" r:id="rId15"/>
    <p:sldId id="514" r:id="rId16"/>
    <p:sldId id="515" r:id="rId17"/>
    <p:sldId id="485" r:id="rId18"/>
    <p:sldId id="516" r:id="rId19"/>
    <p:sldId id="517" r:id="rId20"/>
    <p:sldId id="518" r:id="rId21"/>
    <p:sldId id="519" r:id="rId22"/>
    <p:sldId id="520" r:id="rId23"/>
    <p:sldId id="521" r:id="rId24"/>
    <p:sldId id="492" r:id="rId25"/>
    <p:sldId id="550" r:id="rId26"/>
    <p:sldId id="494" r:id="rId27"/>
    <p:sldId id="499" r:id="rId28"/>
    <p:sldId id="500" r:id="rId29"/>
    <p:sldId id="501" r:id="rId30"/>
    <p:sldId id="502" r:id="rId31"/>
    <p:sldId id="503" r:id="rId32"/>
    <p:sldId id="504" r:id="rId33"/>
    <p:sldId id="505" r:id="rId34"/>
    <p:sldId id="506" r:id="rId35"/>
    <p:sldId id="507" r:id="rId36"/>
  </p:sldIdLst>
  <p:sldSz cx="12192000" cy="6858000"/>
  <p:notesSz cx="6735763" cy="9866313"/>
  <p:embeddedFontLst>
    <p:embeddedFont>
      <p:font typeface="Agency FB" panose="020B0503020202020204" pitchFamily="34" charset="0"/>
      <p:regular r:id="rId38"/>
      <p:bold r:id="rId39"/>
    </p:embeddedFont>
    <p:embeddedFont>
      <p:font typeface="Arial Black" panose="020B0A04020102020204" pitchFamily="34" charset="0"/>
      <p:bold r:id="rId40"/>
    </p:embeddedFont>
    <p:embeddedFont>
      <p:font typeface="Georgia" panose="02040502050405020303" pitchFamily="18" charset="0"/>
      <p:regular r:id="rId41"/>
      <p:bold r:id="rId42"/>
      <p:italic r:id="rId43"/>
      <p:boldItalic r:id="rId44"/>
    </p:embeddedFont>
    <p:embeddedFont>
      <p:font typeface="Kamino" pitchFamily="2"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745F51-156B-4F1A-A470-515B5BAAEC4C}">
          <p14:sldIdLst>
            <p14:sldId id="509"/>
            <p14:sldId id="475"/>
            <p14:sldId id="510"/>
            <p14:sldId id="551"/>
            <p14:sldId id="552"/>
            <p14:sldId id="554"/>
            <p14:sldId id="479"/>
            <p14:sldId id="511"/>
            <p14:sldId id="512"/>
            <p14:sldId id="513"/>
            <p14:sldId id="514"/>
            <p14:sldId id="515"/>
            <p14:sldId id="485"/>
            <p14:sldId id="516"/>
            <p14:sldId id="517"/>
            <p14:sldId id="518"/>
            <p14:sldId id="519"/>
            <p14:sldId id="520"/>
            <p14:sldId id="521"/>
            <p14:sldId id="492"/>
            <p14:sldId id="550"/>
            <p14:sldId id="494"/>
            <p14:sldId id="499"/>
            <p14:sldId id="500"/>
            <p14:sldId id="501"/>
            <p14:sldId id="502"/>
            <p14:sldId id="503"/>
            <p14:sldId id="504"/>
            <p14:sldId id="505"/>
            <p14:sldId id="506"/>
            <p14:sldId id="507"/>
          </p14:sldIdLst>
        </p14:section>
      </p14:sectionLst>
    </p:ext>
    <p:ext uri="{EFAFB233-063F-42B5-8137-9DF3F51BA10A}">
      <p15:sldGuideLst xmlns:p15="http://schemas.microsoft.com/office/powerpoint/2012/main">
        <p15:guide id="1" orient="horz" pos="958" userDrawn="1">
          <p15:clr>
            <a:srgbClr val="A4A3A4"/>
          </p15:clr>
        </p15:guide>
        <p15:guide id="2" pos="1640" userDrawn="1">
          <p15:clr>
            <a:srgbClr val="A4A3A4"/>
          </p15:clr>
        </p15:guide>
        <p15:guide id="3" pos="3069" userDrawn="1">
          <p15:clr>
            <a:srgbClr val="A4A3A4"/>
          </p15:clr>
        </p15:guide>
        <p15:guide id="4" orient="horz" pos="1502"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6DF461-6691-954A-9B47-2C940FFF86F8}" name="Lewis Morrison" initials="LM" userId="S::Lewis.Morrison@ifpi.org::598d7748-9c0f-46ae-bd8c-443878bc4733" providerId="AD"/>
  <p188:author id="{8D184F75-E78D-D901-7701-6236A45ECD68}" name="Isabel Yue" initials="IY" userId="S::Isabel.Yue@ifpi.org::22be46ef-c099-46b3-bc86-2afdc5ace11c" providerId="AD"/>
  <p188:author id="{E0F94AAF-1EC7-3FB1-5B10-5B067B7A6905}" name="Dan Francis" initials="DF" userId="S::Dan.Francis@ifpi.org::7abe4182-f3b0-472d-8297-3aecfbc4c15d" providerId="AD"/>
  <p188:author id="{FF81A2EC-7534-5203-EA02-EAD506ABF239}" name="Omiros Antoniou" initials="OA" userId="S::Omiros.antoniou@ifpi.org::f91f93c9-5cb0-436c-8dc5-982c56cddc68" providerId="AD"/>
  <p188:author id="{473402ED-92D7-F314-7741-57C32CD2BC03}" name="Rebecca Smith" initials="RS" userId="S::Rebecca.Smith@ifpi.org::544c6c31-e21c-4832-b7c3-4abdc0370c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DF"/>
    <a:srgbClr val="1B3866"/>
    <a:srgbClr val="DCDCDC"/>
    <a:srgbClr val="160F42"/>
    <a:srgbClr val="81DEFE"/>
    <a:srgbClr val="D99008"/>
    <a:srgbClr val="685796"/>
    <a:srgbClr val="97641C"/>
    <a:srgbClr val="15A3B5"/>
    <a:srgbClr val="F5A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CD032-8C65-4529-A255-5FBCB8F463FC}" v="4390" dt="2024-03-20T22:10:23.129"/>
    <p1510:client id="{4AF6DB7F-D98B-48AD-B884-E70CA5E3E541}" v="48" dt="2024-03-20T14:16:53.453"/>
    <p1510:client id="{5D6E348B-8F3B-48BF-98C0-FFCA2BFA9FDB}" v="1889" dt="2024-03-20T13:04:16.232"/>
    <p1510:client id="{87095B1C-C071-4FBA-A7D8-3FC1CB140667}" v="1616" dt="2024-03-20T21:02:55.993"/>
    <p1510:client id="{C3290462-051D-4292-8C74-D799A2A3BEC8}" v="2274" dt="2024-03-20T19:38:49.306"/>
    <p1510:client id="{CF732547-7ED3-4F1D-8B02-4714B8D0E853}" v="2524" dt="2024-03-21T11:57:49.271"/>
    <p1510:client id="{DA93576D-AF58-4072-9317-C222E6A21568}" v="24" dt="2024-03-21T11:34:29.326"/>
    <p1510:client id="{ECC3D792-44CC-4C27-B14C-E52D7E9BB6E1}" v="2" dt="2024-03-20T14:16:42.733"/>
    <p1510:client id="{FC5973E7-7A9C-4BEE-B094-83075BC91A67}" v="25" dt="2024-03-21T12:14:20.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762" y="96"/>
      </p:cViewPr>
      <p:guideLst>
        <p:guide orient="horz" pos="958"/>
        <p:guide pos="1640"/>
        <p:guide pos="3069"/>
        <p:guide orient="horz" pos="150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Georgia" panose="02040502050405020303" pitchFamily="18" charset="0"/>
                <a:ea typeface="+mn-ea"/>
                <a:cs typeface="+mn-cs"/>
              </a:defRPr>
            </a:pPr>
            <a:r>
              <a:rPr lang="en-GB"/>
              <a:t>GLOBAL RECORDED INDUSTRY REVENUES (US$</a:t>
            </a:r>
            <a:r>
              <a:rPr lang="en-GB" baseline="0"/>
              <a:t> BILLIONS): </a:t>
            </a:r>
            <a:r>
              <a:rPr lang="en-GB"/>
              <a:t>1999 - 2023</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Georgia" panose="02040502050405020303" pitchFamily="18" charset="0"/>
              <a:ea typeface="+mn-ea"/>
              <a:cs typeface="+mn-cs"/>
            </a:defRPr>
          </a:pPr>
          <a:endParaRPr lang="en-US"/>
        </a:p>
      </c:txPr>
    </c:title>
    <c:autoTitleDeleted val="0"/>
    <c:plotArea>
      <c:layout/>
      <c:areaChart>
        <c:grouping val="stacked"/>
        <c:varyColors val="0"/>
        <c:ser>
          <c:idx val="0"/>
          <c:order val="0"/>
          <c:tx>
            <c:strRef>
              <c:f>Sheet1!$B$1</c:f>
              <c:strCache>
                <c:ptCount val="1"/>
                <c:pt idx="0">
                  <c:v>Streaming</c:v>
                </c:pt>
              </c:strCache>
            </c:strRef>
          </c:tx>
          <c:spPr>
            <a:solidFill>
              <a:srgbClr val="018FC0"/>
            </a:solidFill>
            <a:ln>
              <a:noFill/>
            </a:ln>
            <a:effectLst/>
          </c:spPr>
          <c:cat>
            <c:numRef>
              <c:f>Sheet1!$A$2:$A$26</c:f>
              <c:numCache>
                <c:formatCode>General</c:formatCode>
                <c:ptCount val="2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numCache>
            </c:numRef>
          </c:cat>
          <c:val>
            <c:numRef>
              <c:f>Sheet1!$B$2:$B$26</c:f>
              <c:numCache>
                <c:formatCode>#,##0.0,</c:formatCode>
                <c:ptCount val="25"/>
                <c:pt idx="0">
                  <c:v>0</c:v>
                </c:pt>
                <c:pt idx="1">
                  <c:v>0</c:v>
                </c:pt>
                <c:pt idx="2">
                  <c:v>0</c:v>
                </c:pt>
                <c:pt idx="3">
                  <c:v>0</c:v>
                </c:pt>
                <c:pt idx="4">
                  <c:v>0</c:v>
                </c:pt>
                <c:pt idx="5">
                  <c:v>23.831166151693921</c:v>
                </c:pt>
                <c:pt idx="6">
                  <c:v>83.207326451271427</c:v>
                </c:pt>
                <c:pt idx="7">
                  <c:v>145.69153283409383</c:v>
                </c:pt>
                <c:pt idx="8">
                  <c:v>183.46333364928856</c:v>
                </c:pt>
                <c:pt idx="9">
                  <c:v>316.16626036141128</c:v>
                </c:pt>
                <c:pt idx="10">
                  <c:v>354.00544667531989</c:v>
                </c:pt>
                <c:pt idx="11">
                  <c:v>409.30318440073</c:v>
                </c:pt>
                <c:pt idx="12">
                  <c:v>605.88867095126216</c:v>
                </c:pt>
                <c:pt idx="13">
                  <c:v>939.05550061944882</c:v>
                </c:pt>
                <c:pt idx="14">
                  <c:v>1328.8591748714853</c:v>
                </c:pt>
                <c:pt idx="15">
                  <c:v>1792.9918463492909</c:v>
                </c:pt>
                <c:pt idx="16">
                  <c:v>2644.4810232369032</c:v>
                </c:pt>
                <c:pt idx="17">
                  <c:v>4386.2426360895151</c:v>
                </c:pt>
                <c:pt idx="18">
                  <c:v>6190.3365862452702</c:v>
                </c:pt>
                <c:pt idx="19">
                  <c:v>8771.2679168129089</c:v>
                </c:pt>
                <c:pt idx="20">
                  <c:v>10684.584367846264</c:v>
                </c:pt>
                <c:pt idx="21">
                  <c:v>12665.260484865626</c:v>
                </c:pt>
                <c:pt idx="22">
                  <c:v>15679.165924861491</c:v>
                </c:pt>
                <c:pt idx="23">
                  <c:v>17466.479789984638</c:v>
                </c:pt>
                <c:pt idx="24">
                  <c:v>19279.157242229187</c:v>
                </c:pt>
              </c:numCache>
            </c:numRef>
          </c:val>
          <c:extLst>
            <c:ext xmlns:c16="http://schemas.microsoft.com/office/drawing/2014/chart" uri="{C3380CC4-5D6E-409C-BE32-E72D297353CC}">
              <c16:uniqueId val="{00000000-B813-4640-97A5-810EE383DFBC}"/>
            </c:ext>
          </c:extLst>
        </c:ser>
        <c:ser>
          <c:idx val="1"/>
          <c:order val="1"/>
          <c:tx>
            <c:strRef>
              <c:f>Sheet1!$C$1</c:f>
              <c:strCache>
                <c:ptCount val="1"/>
                <c:pt idx="0">
                  <c:v>Downloads &amp; Other Digital</c:v>
                </c:pt>
              </c:strCache>
            </c:strRef>
          </c:tx>
          <c:spPr>
            <a:solidFill>
              <a:schemeClr val="accent2"/>
            </a:solidFill>
            <a:ln>
              <a:noFill/>
            </a:ln>
            <a:effectLst/>
          </c:spPr>
          <c:cat>
            <c:numRef>
              <c:f>Sheet1!$A$2:$A$26</c:f>
              <c:numCache>
                <c:formatCode>General</c:formatCode>
                <c:ptCount val="2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numCache>
            </c:numRef>
          </c:cat>
          <c:val>
            <c:numRef>
              <c:f>Sheet1!$C$2:$C$26</c:f>
              <c:numCache>
                <c:formatCode>#,##0.0,</c:formatCode>
                <c:ptCount val="25"/>
                <c:pt idx="0">
                  <c:v>0</c:v>
                </c:pt>
                <c:pt idx="1">
                  <c:v>0</c:v>
                </c:pt>
                <c:pt idx="2">
                  <c:v>0</c:v>
                </c:pt>
                <c:pt idx="3">
                  <c:v>0</c:v>
                </c:pt>
                <c:pt idx="4">
                  <c:v>0</c:v>
                </c:pt>
                <c:pt idx="5">
                  <c:v>338.04203966527979</c:v>
                </c:pt>
                <c:pt idx="6">
                  <c:v>949.50481372857621</c:v>
                </c:pt>
                <c:pt idx="7">
                  <c:v>1830.960825682602</c:v>
                </c:pt>
                <c:pt idx="8">
                  <c:v>2546.6248586427741</c:v>
                </c:pt>
                <c:pt idx="9">
                  <c:v>3170.0110347370032</c:v>
                </c:pt>
                <c:pt idx="10">
                  <c:v>3466.0449050881602</c:v>
                </c:pt>
                <c:pt idx="11">
                  <c:v>3623.0817609320229</c:v>
                </c:pt>
                <c:pt idx="12">
                  <c:v>4014.9296386691281</c:v>
                </c:pt>
                <c:pt idx="13">
                  <c:v>4191.1406994786876</c:v>
                </c:pt>
                <c:pt idx="14">
                  <c:v>4130.8014796867647</c:v>
                </c:pt>
                <c:pt idx="15">
                  <c:v>3840.6937540316749</c:v>
                </c:pt>
                <c:pt idx="16">
                  <c:v>3590.7159575170845</c:v>
                </c:pt>
                <c:pt idx="17">
                  <c:v>3047.8942693616509</c:v>
                </c:pt>
                <c:pt idx="18">
                  <c:v>2467.2149271304943</c:v>
                </c:pt>
                <c:pt idx="19">
                  <c:v>1622.0817705265704</c:v>
                </c:pt>
                <c:pt idx="20">
                  <c:v>1387.8389875603177</c:v>
                </c:pt>
                <c:pt idx="21">
                  <c:v>1160.7231630173032</c:v>
                </c:pt>
                <c:pt idx="22">
                  <c:v>1055.8369276280612</c:v>
                </c:pt>
                <c:pt idx="23">
                  <c:v>931.52256538091717</c:v>
                </c:pt>
                <c:pt idx="24">
                  <c:v>907.61988753893058</c:v>
                </c:pt>
              </c:numCache>
            </c:numRef>
          </c:val>
          <c:extLst>
            <c:ext xmlns:c16="http://schemas.microsoft.com/office/drawing/2014/chart" uri="{C3380CC4-5D6E-409C-BE32-E72D297353CC}">
              <c16:uniqueId val="{00000001-B813-4640-97A5-810EE383DFBC}"/>
            </c:ext>
          </c:extLst>
        </c:ser>
        <c:ser>
          <c:idx val="2"/>
          <c:order val="2"/>
          <c:tx>
            <c:strRef>
              <c:f>Sheet1!$D$1</c:f>
              <c:strCache>
                <c:ptCount val="1"/>
                <c:pt idx="0">
                  <c:v>Physical</c:v>
                </c:pt>
              </c:strCache>
            </c:strRef>
          </c:tx>
          <c:spPr>
            <a:solidFill>
              <a:schemeClr val="accent3"/>
            </a:solidFill>
            <a:ln w="25400">
              <a:noFill/>
            </a:ln>
            <a:effectLst/>
          </c:spPr>
          <c:cat>
            <c:numRef>
              <c:f>Sheet1!$A$2:$A$26</c:f>
              <c:numCache>
                <c:formatCode>General</c:formatCode>
                <c:ptCount val="2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numCache>
            </c:numRef>
          </c:cat>
          <c:val>
            <c:numRef>
              <c:f>Sheet1!$D$2:$D$26</c:f>
              <c:numCache>
                <c:formatCode>#,##0.0,</c:formatCode>
                <c:ptCount val="25"/>
                <c:pt idx="0">
                  <c:v>22190.730594670222</c:v>
                </c:pt>
                <c:pt idx="1">
                  <c:v>20869.943663976963</c:v>
                </c:pt>
                <c:pt idx="2">
                  <c:v>21473.208390801465</c:v>
                </c:pt>
                <c:pt idx="3">
                  <c:v>19950.673228268122</c:v>
                </c:pt>
                <c:pt idx="4">
                  <c:v>18421.661115276776</c:v>
                </c:pt>
                <c:pt idx="5">
                  <c:v>17895.180737539627</c:v>
                </c:pt>
                <c:pt idx="6">
                  <c:v>16695.91351052501</c:v>
                </c:pt>
                <c:pt idx="7">
                  <c:v>15079.894844204156</c:v>
                </c:pt>
                <c:pt idx="8">
                  <c:v>13001.865849345812</c:v>
                </c:pt>
                <c:pt idx="9">
                  <c:v>10875.177380790243</c:v>
                </c:pt>
                <c:pt idx="10">
                  <c:v>9496.8356122345576</c:v>
                </c:pt>
                <c:pt idx="11">
                  <c:v>8146.688370054022</c:v>
                </c:pt>
                <c:pt idx="12">
                  <c:v>7420.2441579382385</c:v>
                </c:pt>
                <c:pt idx="13">
                  <c:v>6768.0052968495647</c:v>
                </c:pt>
                <c:pt idx="14">
                  <c:v>6065.6851506373878</c:v>
                </c:pt>
                <c:pt idx="15">
                  <c:v>5344.535636532838</c:v>
                </c:pt>
                <c:pt idx="16">
                  <c:v>5108.0221513167544</c:v>
                </c:pt>
                <c:pt idx="17">
                  <c:v>4875.5147728254124</c:v>
                </c:pt>
                <c:pt idx="18">
                  <c:v>4587.3930939634083</c:v>
                </c:pt>
                <c:pt idx="19">
                  <c:v>4072.3316452220033</c:v>
                </c:pt>
                <c:pt idx="20">
                  <c:v>3854.6986200169272</c:v>
                </c:pt>
                <c:pt idx="21">
                  <c:v>3714.742190319424</c:v>
                </c:pt>
                <c:pt idx="22">
                  <c:v>4327.3756714551309</c:v>
                </c:pt>
                <c:pt idx="23">
                  <c:v>4490.1169783254754</c:v>
                </c:pt>
                <c:pt idx="24">
                  <c:v>5093.7781137245747</c:v>
                </c:pt>
              </c:numCache>
            </c:numRef>
          </c:val>
          <c:extLst>
            <c:ext xmlns:c16="http://schemas.microsoft.com/office/drawing/2014/chart" uri="{C3380CC4-5D6E-409C-BE32-E72D297353CC}">
              <c16:uniqueId val="{00000002-B813-4640-97A5-810EE383DFBC}"/>
            </c:ext>
          </c:extLst>
        </c:ser>
        <c:ser>
          <c:idx val="3"/>
          <c:order val="3"/>
          <c:tx>
            <c:strRef>
              <c:f>Sheet1!$E$1</c:f>
              <c:strCache>
                <c:ptCount val="1"/>
                <c:pt idx="0">
                  <c:v>Performance Rights</c:v>
                </c:pt>
              </c:strCache>
            </c:strRef>
          </c:tx>
          <c:spPr>
            <a:solidFill>
              <a:srgbClr val="614589"/>
            </a:solidFill>
            <a:ln w="25400">
              <a:noFill/>
            </a:ln>
            <a:effectLst/>
          </c:spPr>
          <c:cat>
            <c:numRef>
              <c:f>Sheet1!$A$2:$A$26</c:f>
              <c:numCache>
                <c:formatCode>General</c:formatCode>
                <c:ptCount val="2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numCache>
            </c:numRef>
          </c:cat>
          <c:val>
            <c:numRef>
              <c:f>Sheet1!$E$2:$E$26</c:f>
              <c:numCache>
                <c:formatCode>#,##0.0,</c:formatCode>
                <c:ptCount val="25"/>
                <c:pt idx="0">
                  <c:v>0</c:v>
                </c:pt>
                <c:pt idx="1">
                  <c:v>0</c:v>
                </c:pt>
                <c:pt idx="2">
                  <c:v>556.52428199456517</c:v>
                </c:pt>
                <c:pt idx="3">
                  <c:v>669.33804046016894</c:v>
                </c:pt>
                <c:pt idx="4">
                  <c:v>719.26404336273959</c:v>
                </c:pt>
                <c:pt idx="5">
                  <c:v>852.17280078797342</c:v>
                </c:pt>
                <c:pt idx="6">
                  <c:v>848.26173705368183</c:v>
                </c:pt>
                <c:pt idx="7">
                  <c:v>922.21084665745889</c:v>
                </c:pt>
                <c:pt idx="8">
                  <c:v>1084.3557369916991</c:v>
                </c:pt>
                <c:pt idx="9">
                  <c:v>1159.1991468941669</c:v>
                </c:pt>
                <c:pt idx="10">
                  <c:v>1186.2826295265736</c:v>
                </c:pt>
                <c:pt idx="11">
                  <c:v>1280.7514820998783</c:v>
                </c:pt>
                <c:pt idx="12">
                  <c:v>1317.9572421501471</c:v>
                </c:pt>
                <c:pt idx="13">
                  <c:v>1445.9934333111803</c:v>
                </c:pt>
                <c:pt idx="14">
                  <c:v>1632.1419516048024</c:v>
                </c:pt>
                <c:pt idx="15">
                  <c:v>1718.8849394207868</c:v>
                </c:pt>
                <c:pt idx="16">
                  <c:v>1795.4173760538595</c:v>
                </c:pt>
                <c:pt idx="17">
                  <c:v>2063.2978942866494</c:v>
                </c:pt>
                <c:pt idx="18">
                  <c:v>2185.8756970314485</c:v>
                </c:pt>
                <c:pt idx="19">
                  <c:v>2483.1802834711075</c:v>
                </c:pt>
                <c:pt idx="20">
                  <c:v>2382.6232121548119</c:v>
                </c:pt>
                <c:pt idx="21">
                  <c:v>2162.3151591323408</c:v>
                </c:pt>
                <c:pt idx="22">
                  <c:v>2276.8049853322404</c:v>
                </c:pt>
                <c:pt idx="23">
                  <c:v>2481.0508320133827</c:v>
                </c:pt>
                <c:pt idx="24">
                  <c:v>2717.2396804245809</c:v>
                </c:pt>
              </c:numCache>
            </c:numRef>
          </c:val>
          <c:extLst>
            <c:ext xmlns:c16="http://schemas.microsoft.com/office/drawing/2014/chart" uri="{C3380CC4-5D6E-409C-BE32-E72D297353CC}">
              <c16:uniqueId val="{00000003-B813-4640-97A5-810EE383DFBC}"/>
            </c:ext>
          </c:extLst>
        </c:ser>
        <c:ser>
          <c:idx val="4"/>
          <c:order val="4"/>
          <c:tx>
            <c:strRef>
              <c:f>Sheet1!$F$1</c:f>
              <c:strCache>
                <c:ptCount val="1"/>
                <c:pt idx="0">
                  <c:v>Synchronisation</c:v>
                </c:pt>
              </c:strCache>
            </c:strRef>
          </c:tx>
          <c:spPr>
            <a:solidFill>
              <a:schemeClr val="accent5"/>
            </a:solidFill>
            <a:ln w="25400">
              <a:noFill/>
            </a:ln>
            <a:effectLst/>
          </c:spPr>
          <c:cat>
            <c:numRef>
              <c:f>Sheet1!$A$2:$A$26</c:f>
              <c:numCache>
                <c:formatCode>General</c:formatCode>
                <c:ptCount val="2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numCache>
            </c:numRef>
          </c:cat>
          <c:val>
            <c:numRef>
              <c:f>Sheet1!$F$2:$F$26</c:f>
              <c:numCache>
                <c:formatCode>#,##0.0,</c:formatCode>
                <c:ptCount val="25"/>
                <c:pt idx="0">
                  <c:v>0</c:v>
                </c:pt>
                <c:pt idx="1">
                  <c:v>0</c:v>
                </c:pt>
                <c:pt idx="2">
                  <c:v>0</c:v>
                </c:pt>
                <c:pt idx="3">
                  <c:v>0</c:v>
                </c:pt>
                <c:pt idx="4">
                  <c:v>0</c:v>
                </c:pt>
                <c:pt idx="5">
                  <c:v>0</c:v>
                </c:pt>
                <c:pt idx="6">
                  <c:v>0</c:v>
                </c:pt>
                <c:pt idx="7">
                  <c:v>0</c:v>
                </c:pt>
                <c:pt idx="8">
                  <c:v>0</c:v>
                </c:pt>
                <c:pt idx="9">
                  <c:v>0</c:v>
                </c:pt>
                <c:pt idx="10">
                  <c:v>0</c:v>
                </c:pt>
                <c:pt idx="11">
                  <c:v>273.67576173211387</c:v>
                </c:pt>
                <c:pt idx="12">
                  <c:v>290.04887512031269</c:v>
                </c:pt>
                <c:pt idx="13">
                  <c:v>295.36376296549537</c:v>
                </c:pt>
                <c:pt idx="14">
                  <c:v>294.54378513728466</c:v>
                </c:pt>
                <c:pt idx="15">
                  <c:v>316.25871594094326</c:v>
                </c:pt>
                <c:pt idx="16">
                  <c:v>339.62861555852157</c:v>
                </c:pt>
                <c:pt idx="17">
                  <c:v>345.13182419091891</c:v>
                </c:pt>
                <c:pt idx="18">
                  <c:v>396.03545308453243</c:v>
                </c:pt>
                <c:pt idx="19">
                  <c:v>437.76146456546297</c:v>
                </c:pt>
                <c:pt idx="20">
                  <c:v>442.50537039247706</c:v>
                </c:pt>
                <c:pt idx="21">
                  <c:v>403.26053707142353</c:v>
                </c:pt>
                <c:pt idx="22">
                  <c:v>486.70507966002447</c:v>
                </c:pt>
                <c:pt idx="23">
                  <c:v>603.18542552800943</c:v>
                </c:pt>
                <c:pt idx="24">
                  <c:v>631.7335413947394</c:v>
                </c:pt>
              </c:numCache>
            </c:numRef>
          </c:val>
          <c:extLst>
            <c:ext xmlns:c16="http://schemas.microsoft.com/office/drawing/2014/chart" uri="{C3380CC4-5D6E-409C-BE32-E72D297353CC}">
              <c16:uniqueId val="{00000004-B813-4640-97A5-810EE383DFBC}"/>
            </c:ext>
          </c:extLst>
        </c:ser>
        <c:dLbls>
          <c:showLegendKey val="0"/>
          <c:showVal val="0"/>
          <c:showCatName val="0"/>
          <c:showSerName val="0"/>
          <c:showPercent val="0"/>
          <c:showBubbleSize val="0"/>
        </c:dLbls>
        <c:axId val="366589887"/>
        <c:axId val="366608127"/>
      </c:areaChart>
      <c:catAx>
        <c:axId val="3665898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Georgia" panose="02040502050405020303" pitchFamily="18" charset="0"/>
                <a:ea typeface="+mn-ea"/>
                <a:cs typeface="+mn-cs"/>
              </a:defRPr>
            </a:pPr>
            <a:endParaRPr lang="en-US"/>
          </a:p>
        </c:txPr>
        <c:crossAx val="366608127"/>
        <c:crosses val="autoZero"/>
        <c:auto val="1"/>
        <c:lblAlgn val="ctr"/>
        <c:lblOffset val="100"/>
        <c:noMultiLvlLbl val="0"/>
      </c:catAx>
      <c:valAx>
        <c:axId val="36660812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Georgia" panose="02040502050405020303" pitchFamily="18" charset="0"/>
                <a:ea typeface="+mn-ea"/>
                <a:cs typeface="+mn-cs"/>
              </a:defRPr>
            </a:pPr>
            <a:endParaRPr lang="en-US"/>
          </a:p>
        </c:txPr>
        <c:crossAx val="36658988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Georgia" panose="02040502050405020303" pitchFamily="18"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1"/>
          </a:solidFill>
          <a:latin typeface="Georgia" panose="02040502050405020303"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sng" strike="noStrike" kern="1200" spc="0" baseline="0">
                <a:solidFill>
                  <a:schemeClr val="tx1"/>
                </a:solidFill>
                <a:latin typeface="Georgia" panose="02040502050405020303" pitchFamily="18" charset="0"/>
                <a:ea typeface="+mn-ea"/>
                <a:cs typeface="+mn-cs"/>
              </a:defRPr>
            </a:pPr>
            <a:r>
              <a:rPr lang="en-GB" b="1" u="sng"/>
              <a:t>GLOBAL MUSIC INDUSTRY REVENUES BY REGION: 2019 - 2023 (US$ BILLION)</a:t>
            </a:r>
          </a:p>
        </c:rich>
      </c:tx>
      <c:overlay val="0"/>
      <c:spPr>
        <a:noFill/>
        <a:ln>
          <a:noFill/>
        </a:ln>
        <a:effectLst/>
      </c:spPr>
      <c:txPr>
        <a:bodyPr rot="0" spcFirstLastPara="1" vertOverflow="ellipsis" vert="horz" wrap="square" anchor="ctr" anchorCtr="1"/>
        <a:lstStyle/>
        <a:p>
          <a:pPr>
            <a:defRPr sz="132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
          <c:y val="0"/>
          <c:w val="0.97486603841358099"/>
          <c:h val="0.8608540461581814"/>
        </c:manualLayout>
      </c:layout>
      <c:lineChart>
        <c:grouping val="standard"/>
        <c:varyColors val="0"/>
        <c:ser>
          <c:idx val="0"/>
          <c:order val="0"/>
          <c:tx>
            <c:strRef>
              <c:f>Sheet1!$B$1</c:f>
              <c:strCache>
                <c:ptCount val="1"/>
                <c:pt idx="0">
                  <c:v>USA &amp; Canada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lgn="ctr">
                  <a:defRPr sz="11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0.0,"bn"</c:formatCode>
                <c:ptCount val="5"/>
                <c:pt idx="0">
                  <c:v>7907.3011448493498</c:v>
                </c:pt>
                <c:pt idx="1">
                  <c:v>8500.5525299528563</c:v>
                </c:pt>
                <c:pt idx="2">
                  <c:v>10358.769300903479</c:v>
                </c:pt>
                <c:pt idx="3">
                  <c:v>10887.139416372906</c:v>
                </c:pt>
                <c:pt idx="4">
                  <c:v>11696.31106650617</c:v>
                </c:pt>
              </c:numCache>
            </c:numRef>
          </c:val>
          <c:smooth val="0"/>
          <c:extLst>
            <c:ext xmlns:c16="http://schemas.microsoft.com/office/drawing/2014/chart" uri="{C3380CC4-5D6E-409C-BE32-E72D297353CC}">
              <c16:uniqueId val="{00000000-258B-4D09-9C26-543A58B144CE}"/>
            </c:ext>
          </c:extLst>
        </c:ser>
        <c:ser>
          <c:idx val="1"/>
          <c:order val="1"/>
          <c:tx>
            <c:strRef>
              <c:f>Sheet1!$C$1</c:f>
              <c:strCache>
                <c:ptCount val="1"/>
                <c:pt idx="0">
                  <c:v>Europe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8B-4D09-9C26-543A58B144CE}"/>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8B-4D09-9C26-543A58B144CE}"/>
                </c:ext>
              </c:extLst>
            </c:dLbl>
            <c:spPr>
              <a:noFill/>
              <a:ln>
                <a:noFill/>
              </a:ln>
              <a:effectLst/>
            </c:spPr>
            <c:txPr>
              <a:bodyPr rot="0" spcFirstLastPara="1" vertOverflow="ellipsis" vert="horz" wrap="square" anchor="ctr" anchorCtr="1"/>
              <a:lstStyle/>
              <a:p>
                <a:pPr algn="ctr">
                  <a:defRPr sz="11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0.0,"bn"</c:formatCode>
                <c:ptCount val="5"/>
                <c:pt idx="0">
                  <c:v>5814.2741608791548</c:v>
                </c:pt>
                <c:pt idx="1">
                  <c:v>5941.3485161372655</c:v>
                </c:pt>
                <c:pt idx="2">
                  <c:v>6864.5571184742894</c:v>
                </c:pt>
                <c:pt idx="3">
                  <c:v>7380.9213571703804</c:v>
                </c:pt>
                <c:pt idx="4">
                  <c:v>8039.2661320908637</c:v>
                </c:pt>
              </c:numCache>
            </c:numRef>
          </c:val>
          <c:smooth val="0"/>
          <c:extLst>
            <c:ext xmlns:c16="http://schemas.microsoft.com/office/drawing/2014/chart" uri="{C3380CC4-5D6E-409C-BE32-E72D297353CC}">
              <c16:uniqueId val="{00000003-258B-4D09-9C26-543A58B144CE}"/>
            </c:ext>
          </c:extLst>
        </c:ser>
        <c:ser>
          <c:idx val="2"/>
          <c:order val="2"/>
          <c:tx>
            <c:strRef>
              <c:f>Sheet1!$D$1</c:f>
              <c:strCache>
                <c:ptCount val="1"/>
                <c:pt idx="0">
                  <c:v>Asia</c:v>
                </c:pt>
              </c:strCache>
            </c:strRef>
          </c:tx>
          <c:spPr>
            <a:ln w="28575" cap="rnd">
              <a:solidFill>
                <a:srgbClr val="EA561F"/>
              </a:solidFill>
              <a:round/>
            </a:ln>
            <a:effectLst/>
          </c:spPr>
          <c:marker>
            <c:symbol val="circle"/>
            <c:size val="5"/>
            <c:spPr>
              <a:solidFill>
                <a:srgbClr val="EA561F"/>
              </a:solidFill>
              <a:ln w="9525">
                <a:solidFill>
                  <a:srgbClr val="EA561F"/>
                </a:solidFill>
              </a:ln>
              <a:effectLst/>
            </c:spPr>
          </c:marker>
          <c:dLbls>
            <c:dLbl>
              <c:idx val="0"/>
              <c:tx>
                <c:rich>
                  <a:bodyPr/>
                  <a:lstStyle/>
                  <a:p>
                    <a:fld id="{BF14E279-6DBF-445B-BC92-25BD01EE06BA}"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58B-4D09-9C26-543A58B144CE}"/>
                </c:ext>
              </c:extLst>
            </c:dLbl>
            <c:dLbl>
              <c:idx val="1"/>
              <c:tx>
                <c:rich>
                  <a:bodyPr/>
                  <a:lstStyle/>
                  <a:p>
                    <a:fld id="{11810332-B88F-4031-B71F-DAEC0D6D59B3}"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58B-4D09-9C26-543A58B144CE}"/>
                </c:ext>
              </c:extLst>
            </c:dLbl>
            <c:dLbl>
              <c:idx val="2"/>
              <c:tx>
                <c:rich>
                  <a:bodyPr/>
                  <a:lstStyle/>
                  <a:p>
                    <a:fld id="{0E5ADA13-BFC7-4693-B7D9-9229C0C3E64A}"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258B-4D09-9C26-543A58B144CE}"/>
                </c:ext>
              </c:extLst>
            </c:dLbl>
            <c:dLbl>
              <c:idx val="3"/>
              <c:tx>
                <c:rich>
                  <a:bodyPr/>
                  <a:lstStyle/>
                  <a:p>
                    <a:fld id="{380C7AD3-3CAC-4B76-97DF-7E758CF446F5}"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58B-4D09-9C26-543A58B144CE}"/>
                </c:ext>
              </c:extLst>
            </c:dLbl>
            <c:dLbl>
              <c:idx val="4"/>
              <c:tx>
                <c:rich>
                  <a:bodyPr/>
                  <a:lstStyle/>
                  <a:p>
                    <a:fld id="{A1D89DC0-EC35-4813-B5D7-DADA4020DE0B}"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258B-4D09-9C26-543A58B144CE}"/>
                </c:ext>
              </c:extLst>
            </c:dLbl>
            <c:numFmt formatCode="General" sourceLinked="0"/>
            <c:spPr>
              <a:noFill/>
              <a:ln>
                <a:noFill/>
              </a:ln>
              <a:effectLst/>
            </c:spPr>
            <c:txPr>
              <a:bodyPr rot="0" spcFirstLastPara="1" vertOverflow="ellipsis" vert="horz" wrap="square" anchor="ctr" anchorCtr="1"/>
              <a:lstStyle/>
              <a:p>
                <a:pPr algn="ctr">
                  <a:defRPr sz="11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Sheet1!$D$2:$D$6</c:f>
              <c:numCache>
                <c:formatCode>0.0,"bn"</c:formatCode>
                <c:ptCount val="5"/>
                <c:pt idx="0">
                  <c:v>3822.2979895700073</c:v>
                </c:pt>
                <c:pt idx="1">
                  <c:v>4283.6850333454513</c:v>
                </c:pt>
                <c:pt idx="2">
                  <c:v>4923.1861593708491</c:v>
                </c:pt>
                <c:pt idx="3">
                  <c:v>5698.5791520686817</c:v>
                </c:pt>
                <c:pt idx="4">
                  <c:v>6545.7863478104127</c:v>
                </c:pt>
              </c:numCache>
            </c:numRef>
          </c:val>
          <c:smooth val="0"/>
          <c:extLst>
            <c:ext xmlns:c15="http://schemas.microsoft.com/office/drawing/2012/chart" uri="{02D57815-91ED-43cb-92C2-25804820EDAC}">
              <c15:datalabelsRange>
                <c15:f>Sheet1!$D$2:$D$6</c15:f>
                <c15:dlblRangeCache>
                  <c:ptCount val="5"/>
                  <c:pt idx="0">
                    <c:v>3.8bn</c:v>
                  </c:pt>
                  <c:pt idx="1">
                    <c:v>4.3bn</c:v>
                  </c:pt>
                  <c:pt idx="2">
                    <c:v>4.9bn</c:v>
                  </c:pt>
                  <c:pt idx="3">
                    <c:v>5.7bn</c:v>
                  </c:pt>
                  <c:pt idx="4">
                    <c:v>6.5bn</c:v>
                  </c:pt>
                </c15:dlblRangeCache>
              </c15:datalabelsRange>
            </c:ext>
            <c:ext xmlns:c16="http://schemas.microsoft.com/office/drawing/2014/chart" uri="{C3380CC4-5D6E-409C-BE32-E72D297353CC}">
              <c16:uniqueId val="{00000009-258B-4D09-9C26-543A58B144CE}"/>
            </c:ext>
          </c:extLst>
        </c:ser>
        <c:ser>
          <c:idx val="3"/>
          <c:order val="3"/>
          <c:tx>
            <c:strRef>
              <c:f>Sheet1!$E$1</c:f>
              <c:strCache>
                <c:ptCount val="1"/>
                <c:pt idx="0">
                  <c:v>Latin America</c:v>
                </c:pt>
              </c:strCache>
            </c:strRef>
          </c:tx>
          <c:spPr>
            <a:ln w="28575" cap="rnd">
              <a:solidFill>
                <a:srgbClr val="EC619F"/>
              </a:solidFill>
              <a:round/>
            </a:ln>
            <a:effectLst/>
          </c:spPr>
          <c:marker>
            <c:symbol val="circle"/>
            <c:size val="5"/>
            <c:spPr>
              <a:solidFill>
                <a:srgbClr val="EC619F"/>
              </a:solidFill>
              <a:ln w="9525">
                <a:solidFill>
                  <a:srgbClr val="EC619F"/>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Sheet1!$E$2:$E$6</c:f>
              <c:numCache>
                <c:formatCode>0.0,"bn"</c:formatCode>
                <c:ptCount val="5"/>
                <c:pt idx="0">
                  <c:v>662.16297623043067</c:v>
                </c:pt>
                <c:pt idx="1">
                  <c:v>788.0093414585042</c:v>
                </c:pt>
                <c:pt idx="2">
                  <c:v>1044.892755021451</c:v>
                </c:pt>
                <c:pt idx="3">
                  <c:v>1292.6628751581868</c:v>
                </c:pt>
                <c:pt idx="4">
                  <c:v>1542.8297286633999</c:v>
                </c:pt>
              </c:numCache>
            </c:numRef>
          </c:val>
          <c:smooth val="0"/>
          <c:extLst>
            <c:ext xmlns:c16="http://schemas.microsoft.com/office/drawing/2014/chart" uri="{C3380CC4-5D6E-409C-BE32-E72D297353CC}">
              <c16:uniqueId val="{0000000A-258B-4D09-9C26-543A58B144CE}"/>
            </c:ext>
          </c:extLst>
        </c:ser>
        <c:ser>
          <c:idx val="4"/>
          <c:order val="4"/>
          <c:tx>
            <c:strRef>
              <c:f>Sheet1!$F$1</c:f>
              <c:strCache>
                <c:ptCount val="1"/>
                <c:pt idx="0">
                  <c:v>Australasia</c:v>
                </c:pt>
              </c:strCache>
            </c:strRef>
          </c:tx>
          <c:spPr>
            <a:ln w="28575" cap="rnd">
              <a:solidFill>
                <a:srgbClr val="FFD00A"/>
              </a:solidFill>
              <a:round/>
            </a:ln>
            <a:effectLst/>
          </c:spPr>
          <c:marker>
            <c:symbol val="circle"/>
            <c:size val="5"/>
            <c:spPr>
              <a:solidFill>
                <a:srgbClr val="FFD00A"/>
              </a:solidFill>
              <a:ln w="9525">
                <a:solidFill>
                  <a:srgbClr val="FFD00A"/>
                </a:solidFill>
              </a:ln>
              <a:effectLst/>
            </c:spPr>
          </c:marker>
          <c:dLbls>
            <c:dLbl>
              <c:idx val="0"/>
              <c:layout>
                <c:manualLayout>
                  <c:x val="-2.6630332284919171E-2"/>
                  <c:y val="4.669866634886689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8B-4D09-9C26-543A58B144CE}"/>
                </c:ext>
              </c:extLst>
            </c:dLbl>
            <c:dLbl>
              <c:idx val="1"/>
              <c:delete val="1"/>
              <c:extLst>
                <c:ext xmlns:c15="http://schemas.microsoft.com/office/drawing/2012/chart" uri="{CE6537A1-D6FC-4f65-9D91-7224C49458BB}"/>
                <c:ext xmlns:c16="http://schemas.microsoft.com/office/drawing/2014/chart" uri="{C3380CC4-5D6E-409C-BE32-E72D297353CC}">
                  <c16:uniqueId val="{0000000C-258B-4D09-9C26-543A58B144CE}"/>
                </c:ext>
              </c:extLst>
            </c:dLbl>
            <c:dLbl>
              <c:idx val="2"/>
              <c:delete val="1"/>
              <c:extLst>
                <c:ext xmlns:c15="http://schemas.microsoft.com/office/drawing/2012/chart" uri="{CE6537A1-D6FC-4f65-9D91-7224C49458BB}"/>
                <c:ext xmlns:c16="http://schemas.microsoft.com/office/drawing/2014/chart" uri="{C3380CC4-5D6E-409C-BE32-E72D297353CC}">
                  <c16:uniqueId val="{0000000D-258B-4D09-9C26-543A58B144CE}"/>
                </c:ext>
              </c:extLst>
            </c:dLbl>
            <c:dLbl>
              <c:idx val="3"/>
              <c:delete val="1"/>
              <c:extLst>
                <c:ext xmlns:c15="http://schemas.microsoft.com/office/drawing/2012/chart" uri="{CE6537A1-D6FC-4f65-9D91-7224C49458BB}"/>
                <c:ext xmlns:c16="http://schemas.microsoft.com/office/drawing/2014/chart" uri="{C3380CC4-5D6E-409C-BE32-E72D297353CC}">
                  <c16:uniqueId val="{0000000E-258B-4D09-9C26-543A58B144CE}"/>
                </c:ext>
              </c:extLst>
            </c:dLbl>
            <c:dLbl>
              <c:idx val="4"/>
              <c:layout>
                <c:manualLayout>
                  <c:x val="-3.836791169560943E-3"/>
                  <c:y val="-1.6647402094253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8B-4D09-9C26-543A58B144CE}"/>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Sheet1!$F$2:$F$6</c:f>
              <c:numCache>
                <c:formatCode>0.0,"bn"</c:formatCode>
                <c:ptCount val="5"/>
                <c:pt idx="0">
                  <c:v>454.13081751418287</c:v>
                </c:pt>
                <c:pt idx="1">
                  <c:v>474.94584481797972</c:v>
                </c:pt>
                <c:pt idx="2">
                  <c:v>497.25273531408754</c:v>
                </c:pt>
                <c:pt idx="3">
                  <c:v>538.35219558486745</c:v>
                </c:pt>
                <c:pt idx="4">
                  <c:v>596.5817331441034</c:v>
                </c:pt>
              </c:numCache>
            </c:numRef>
          </c:val>
          <c:smooth val="0"/>
          <c:extLst>
            <c:ext xmlns:c16="http://schemas.microsoft.com/office/drawing/2014/chart" uri="{C3380CC4-5D6E-409C-BE32-E72D297353CC}">
              <c16:uniqueId val="{00000010-258B-4D09-9C26-543A58B144CE}"/>
            </c:ext>
          </c:extLst>
        </c:ser>
        <c:ser>
          <c:idx val="5"/>
          <c:order val="5"/>
          <c:tx>
            <c:strRef>
              <c:f>Sheet1!$G$1</c:f>
              <c:strCache>
                <c:ptCount val="1"/>
                <c:pt idx="0">
                  <c:v>Middle East &amp; North Africa</c:v>
                </c:pt>
              </c:strCache>
            </c:strRef>
          </c:tx>
          <c:spPr>
            <a:ln w="28575" cap="rnd">
              <a:solidFill>
                <a:srgbClr val="A07CA7"/>
              </a:solidFill>
              <a:round/>
            </a:ln>
            <a:effectLst/>
          </c:spPr>
          <c:marker>
            <c:symbol val="circle"/>
            <c:size val="5"/>
            <c:spPr>
              <a:solidFill>
                <a:srgbClr val="A07CA7"/>
              </a:solidFill>
              <a:ln w="9525">
                <a:solidFill>
                  <a:srgbClr val="A07CA7"/>
                </a:solidFill>
              </a:ln>
              <a:effectLst/>
            </c:spPr>
          </c:marker>
          <c:dLbls>
            <c:dLbl>
              <c:idx val="0"/>
              <c:layout>
                <c:manualLayout>
                  <c:x val="-3.4770595927668527E-2"/>
                  <c:y val="7.99397577342754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8B-4D09-9C26-543A58B144CE}"/>
                </c:ext>
              </c:extLst>
            </c:dLbl>
            <c:dLbl>
              <c:idx val="1"/>
              <c:delete val="1"/>
              <c:extLst>
                <c:ext xmlns:c15="http://schemas.microsoft.com/office/drawing/2012/chart" uri="{CE6537A1-D6FC-4f65-9D91-7224C49458BB}"/>
                <c:ext xmlns:c16="http://schemas.microsoft.com/office/drawing/2014/chart" uri="{C3380CC4-5D6E-409C-BE32-E72D297353CC}">
                  <c16:uniqueId val="{00000012-258B-4D09-9C26-543A58B144CE}"/>
                </c:ext>
              </c:extLst>
            </c:dLbl>
            <c:dLbl>
              <c:idx val="2"/>
              <c:delete val="1"/>
              <c:extLst>
                <c:ext xmlns:c15="http://schemas.microsoft.com/office/drawing/2012/chart" uri="{CE6537A1-D6FC-4f65-9D91-7224C49458BB}"/>
                <c:ext xmlns:c16="http://schemas.microsoft.com/office/drawing/2014/chart" uri="{C3380CC4-5D6E-409C-BE32-E72D297353CC}">
                  <c16:uniqueId val="{00000013-258B-4D09-9C26-543A58B144CE}"/>
                </c:ext>
              </c:extLst>
            </c:dLbl>
            <c:dLbl>
              <c:idx val="3"/>
              <c:delete val="1"/>
              <c:extLst>
                <c:ext xmlns:c15="http://schemas.microsoft.com/office/drawing/2012/chart" uri="{CE6537A1-D6FC-4f65-9D91-7224C49458BB}"/>
                <c:ext xmlns:c16="http://schemas.microsoft.com/office/drawing/2014/chart" uri="{C3380CC4-5D6E-409C-BE32-E72D297353CC}">
                  <c16:uniqueId val="{00000014-258B-4D09-9C26-543A58B144CE}"/>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8B-4D09-9C26-543A58B144CE}"/>
                </c:ext>
              </c:extLst>
            </c:dLbl>
            <c:spPr>
              <a:noFill/>
              <a:ln>
                <a:noFill/>
              </a:ln>
              <a:effectLst/>
            </c:spPr>
            <c:txPr>
              <a:bodyPr rot="0" spcFirstLastPara="1" vertOverflow="ellipsis" vert="horz" wrap="square" anchor="ctr" anchorCtr="1"/>
              <a:lstStyle/>
              <a:p>
                <a:pPr algn="ctr">
                  <a:defRPr sz="1100" b="0" i="0" u="none" strike="noStrike" kern="1200" baseline="0">
                    <a:solidFill>
                      <a:schemeClr val="tx1"/>
                    </a:solidFill>
                    <a:latin typeface="Georgia" panose="02040502050405020303" pitchFamily="18"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Sheet1!$G$2:$G$6</c:f>
              <c:numCache>
                <c:formatCode>0.0,"bn"</c:formatCode>
                <c:ptCount val="5"/>
                <c:pt idx="0">
                  <c:v>39.871993368857879</c:v>
                </c:pt>
                <c:pt idx="1">
                  <c:v>56.839783821353343</c:v>
                </c:pt>
                <c:pt idx="2">
                  <c:v>76.172040227286743</c:v>
                </c:pt>
                <c:pt idx="3">
                  <c:v>96.614577751562166</c:v>
                </c:pt>
                <c:pt idx="4">
                  <c:v>110.56162237332917</c:v>
                </c:pt>
              </c:numCache>
            </c:numRef>
          </c:val>
          <c:smooth val="0"/>
          <c:extLst>
            <c:ext xmlns:c16="http://schemas.microsoft.com/office/drawing/2014/chart" uri="{C3380CC4-5D6E-409C-BE32-E72D297353CC}">
              <c16:uniqueId val="{00000016-258B-4D09-9C26-543A58B144CE}"/>
            </c:ext>
          </c:extLst>
        </c:ser>
        <c:ser>
          <c:idx val="6"/>
          <c:order val="6"/>
          <c:tx>
            <c:strRef>
              <c:f>Sheet1!$H$1</c:f>
              <c:strCache>
                <c:ptCount val="1"/>
                <c:pt idx="0">
                  <c:v>Sub-Saharan Africa</c:v>
                </c:pt>
              </c:strCache>
            </c:strRef>
          </c:tx>
          <c:spPr>
            <a:ln w="28575" cap="rnd">
              <a:solidFill>
                <a:srgbClr val="C1CF3D"/>
              </a:solidFill>
              <a:round/>
            </a:ln>
            <a:effectLst/>
          </c:spPr>
          <c:marker>
            <c:symbol val="circle"/>
            <c:size val="5"/>
            <c:spPr>
              <a:solidFill>
                <a:srgbClr val="C1CF3D"/>
              </a:solidFill>
              <a:ln w="9525">
                <a:solidFill>
                  <a:srgbClr val="C1CF3D"/>
                </a:solidFill>
              </a:ln>
              <a:effectLst/>
            </c:spPr>
          </c:marker>
          <c:dLbls>
            <c:delete val="1"/>
          </c:dLbls>
          <c:cat>
            <c:numRef>
              <c:f>Sheet1!$A$2:$A$6</c:f>
              <c:numCache>
                <c:formatCode>General</c:formatCode>
                <c:ptCount val="5"/>
                <c:pt idx="0">
                  <c:v>2019</c:v>
                </c:pt>
                <c:pt idx="1">
                  <c:v>2020</c:v>
                </c:pt>
                <c:pt idx="2">
                  <c:v>2021</c:v>
                </c:pt>
                <c:pt idx="3">
                  <c:v>2022</c:v>
                </c:pt>
                <c:pt idx="4">
                  <c:v>2023</c:v>
                </c:pt>
              </c:numCache>
            </c:numRef>
          </c:cat>
          <c:val>
            <c:numRef>
              <c:f>Sheet1!$H$2:$H$6</c:f>
              <c:numCache>
                <c:formatCode>0.0,"bn"</c:formatCode>
                <c:ptCount val="5"/>
                <c:pt idx="0">
                  <c:v>52.211475558817398</c:v>
                </c:pt>
                <c:pt idx="1">
                  <c:v>52.52448128593678</c:v>
                </c:pt>
                <c:pt idx="2">
                  <c:v>53.992357932575949</c:v>
                </c:pt>
                <c:pt idx="3">
                  <c:v>73.489172400585417</c:v>
                </c:pt>
                <c:pt idx="4">
                  <c:v>91.657143723736951</c:v>
                </c:pt>
              </c:numCache>
            </c:numRef>
          </c:val>
          <c:smooth val="0"/>
          <c:extLst>
            <c:ext xmlns:c16="http://schemas.microsoft.com/office/drawing/2014/chart" uri="{C3380CC4-5D6E-409C-BE32-E72D297353CC}">
              <c16:uniqueId val="{0000001C-258B-4D09-9C26-543A58B144CE}"/>
            </c:ext>
          </c:extLst>
        </c:ser>
        <c:dLbls>
          <c:dLblPos val="t"/>
          <c:showLegendKey val="0"/>
          <c:showVal val="1"/>
          <c:showCatName val="0"/>
          <c:showSerName val="0"/>
          <c:showPercent val="0"/>
          <c:showBubbleSize val="0"/>
        </c:dLbls>
        <c:marker val="1"/>
        <c:smooth val="0"/>
        <c:axId val="198697424"/>
        <c:axId val="198710736"/>
      </c:lineChart>
      <c:catAx>
        <c:axId val="1986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Georgia" panose="02040502050405020303" pitchFamily="18" charset="0"/>
                <a:ea typeface="+mn-ea"/>
                <a:cs typeface="+mn-cs"/>
              </a:defRPr>
            </a:pPr>
            <a:endParaRPr lang="en-US"/>
          </a:p>
        </c:txPr>
        <c:crossAx val="198710736"/>
        <c:crosses val="autoZero"/>
        <c:auto val="1"/>
        <c:lblAlgn val="ctr"/>
        <c:lblOffset val="100"/>
        <c:noMultiLvlLbl val="0"/>
      </c:catAx>
      <c:valAx>
        <c:axId val="198710736"/>
        <c:scaling>
          <c:orientation val="minMax"/>
        </c:scaling>
        <c:delete val="1"/>
        <c:axPos val="l"/>
        <c:numFmt formatCode="0,&quot;bn&quot;" sourceLinked="0"/>
        <c:majorTickMark val="none"/>
        <c:minorTickMark val="none"/>
        <c:tickLblPos val="nextTo"/>
        <c:crossAx val="1986974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Georgia" panose="02040502050405020303"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320" b="1" i="0" u="sng" strike="noStrike" kern="1200" spc="0" baseline="0">
                <a:solidFill>
                  <a:srgbClr val="000000"/>
                </a:solidFill>
                <a:latin typeface="Georgia" panose="02040502050405020303" pitchFamily="18" charset="0"/>
                <a:ea typeface="+mn-ea"/>
                <a:cs typeface="+mn-cs"/>
              </a:defRPr>
            </a:pPr>
            <a:r>
              <a:rPr lang="en-GB" sz="1320" b="1" i="0" u="sng" strike="noStrike" kern="1200" spc="0" baseline="0">
                <a:solidFill>
                  <a:srgbClr val="000000"/>
                </a:solidFill>
                <a:latin typeface="Georgia" panose="02040502050405020303" pitchFamily="18" charset="0"/>
                <a:ea typeface="+mn-ea"/>
                <a:cs typeface="+mn-cs"/>
              </a:rPr>
              <a:t>REGIONAL REVENUES BY CONSUMPTION FORMAT: 2023 (US$ MILLION)</a:t>
            </a:r>
          </a:p>
        </c:rich>
      </c:tx>
      <c:overlay val="0"/>
      <c:spPr>
        <a:noFill/>
        <a:ln>
          <a:noFill/>
        </a:ln>
        <a:effectLst/>
      </c:spPr>
      <c:txPr>
        <a:bodyPr rot="0" spcFirstLastPara="1" vertOverflow="ellipsis" vert="horz" wrap="square" anchor="ctr" anchorCtr="1"/>
        <a:lstStyle/>
        <a:p>
          <a:pPr>
            <a:defRPr lang="en-GB" sz="1320" b="1" i="0" u="sng" strike="noStrike" kern="1200" spc="0" baseline="0">
              <a:solidFill>
                <a:srgbClr val="000000"/>
              </a:solidFill>
              <a:latin typeface="Georgia" panose="02040502050405020303" pitchFamily="18" charset="0"/>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Streaming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 &amp; Canada</c:v>
                </c:pt>
                <c:pt idx="1">
                  <c:v>Europe</c:v>
                </c:pt>
                <c:pt idx="2">
                  <c:v>Asia</c:v>
                </c:pt>
                <c:pt idx="3">
                  <c:v>Latin America</c:v>
                </c:pt>
                <c:pt idx="4">
                  <c:v>Australasia</c:v>
                </c:pt>
                <c:pt idx="5">
                  <c:v>Middle East &amp; North Africa</c:v>
                </c:pt>
                <c:pt idx="6">
                  <c:v>Sub-Saharan Africa</c:v>
                </c:pt>
              </c:strCache>
            </c:strRef>
          </c:cat>
          <c:val>
            <c:numRef>
              <c:f>Sheet1!$B$2:$B$8</c:f>
              <c:numCache>
                <c:formatCode>#,##0"m"</c:formatCode>
                <c:ptCount val="7"/>
                <c:pt idx="0">
                  <c:v>8588.7989057232971</c:v>
                </c:pt>
                <c:pt idx="1">
                  <c:v>5140.63985170055</c:v>
                </c:pt>
                <c:pt idx="2">
                  <c:v>3563.8630710034454</c:v>
                </c:pt>
                <c:pt idx="3">
                  <c:v>1330.9865238345626</c:v>
                </c:pt>
                <c:pt idx="4">
                  <c:v>467.0894802784141</c:v>
                </c:pt>
                <c:pt idx="5">
                  <c:v>108.80251216808159</c:v>
                </c:pt>
                <c:pt idx="6">
                  <c:v>72.475638520847184</c:v>
                </c:pt>
              </c:numCache>
            </c:numRef>
          </c:val>
          <c:extLst>
            <c:ext xmlns:c16="http://schemas.microsoft.com/office/drawing/2014/chart" uri="{C3380CC4-5D6E-409C-BE32-E72D297353CC}">
              <c16:uniqueId val="{00000000-D062-473F-8EA4-3D854E63A69A}"/>
            </c:ext>
          </c:extLst>
        </c:ser>
        <c:ser>
          <c:idx val="1"/>
          <c:order val="1"/>
          <c:tx>
            <c:strRef>
              <c:f>Sheet1!$C$1</c:f>
              <c:strCache>
                <c:ptCount val="1"/>
                <c:pt idx="0">
                  <c:v>Downloads &amp; Other Digital</c:v>
                </c:pt>
              </c:strCache>
            </c:strRef>
          </c:tx>
          <c:spPr>
            <a:solidFill>
              <a:schemeClr val="accent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D062-473F-8EA4-3D854E63A69A}"/>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 &amp; Canada</c:v>
                </c:pt>
                <c:pt idx="1">
                  <c:v>Europe</c:v>
                </c:pt>
                <c:pt idx="2">
                  <c:v>Asia</c:v>
                </c:pt>
                <c:pt idx="3">
                  <c:v>Latin America</c:v>
                </c:pt>
                <c:pt idx="4">
                  <c:v>Australasia</c:v>
                </c:pt>
                <c:pt idx="5">
                  <c:v>Middle East &amp; North Africa</c:v>
                </c:pt>
                <c:pt idx="6">
                  <c:v>Sub-Saharan Africa</c:v>
                </c:pt>
              </c:strCache>
            </c:strRef>
          </c:cat>
          <c:val>
            <c:numRef>
              <c:f>Sheet1!$C$2:$C$8</c:f>
              <c:numCache>
                <c:formatCode>#,##0"m"</c:formatCode>
                <c:ptCount val="7"/>
                <c:pt idx="0">
                  <c:v>563.48496352475195</c:v>
                </c:pt>
                <c:pt idx="1">
                  <c:v>121.43077856123659</c:v>
                </c:pt>
                <c:pt idx="2">
                  <c:v>203.41856501651176</c:v>
                </c:pt>
                <c:pt idx="3">
                  <c:v>4.5366202745334991</c:v>
                </c:pt>
                <c:pt idx="4">
                  <c:v>12.545331838510037</c:v>
                </c:pt>
                <c:pt idx="5">
                  <c:v>1.2882612052475781</c:v>
                </c:pt>
                <c:pt idx="6">
                  <c:v>0.88193511813915004</c:v>
                </c:pt>
              </c:numCache>
            </c:numRef>
          </c:val>
          <c:extLst>
            <c:ext xmlns:c16="http://schemas.microsoft.com/office/drawing/2014/chart" uri="{C3380CC4-5D6E-409C-BE32-E72D297353CC}">
              <c16:uniqueId val="{00000002-D062-473F-8EA4-3D854E63A69A}"/>
            </c:ext>
          </c:extLst>
        </c:ser>
        <c:ser>
          <c:idx val="2"/>
          <c:order val="2"/>
          <c:tx>
            <c:strRef>
              <c:f>Sheet1!$D$1</c:f>
              <c:strCache>
                <c:ptCount val="1"/>
                <c:pt idx="0">
                  <c:v>Physical</c:v>
                </c:pt>
              </c:strCache>
            </c:strRef>
          </c:tx>
          <c:spPr>
            <a:solidFill>
              <a:schemeClr val="accent3"/>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3-D062-473F-8EA4-3D854E63A69A}"/>
                </c:ext>
              </c:extLst>
            </c:dLbl>
            <c:dLbl>
              <c:idx val="6"/>
              <c:delete val="1"/>
              <c:extLst>
                <c:ext xmlns:c15="http://schemas.microsoft.com/office/drawing/2012/chart" uri="{CE6537A1-D6FC-4f65-9D91-7224C49458BB}"/>
                <c:ext xmlns:c16="http://schemas.microsoft.com/office/drawing/2014/chart" uri="{C3380CC4-5D6E-409C-BE32-E72D297353CC}">
                  <c16:uniqueId val="{00000004-D062-473F-8EA4-3D854E63A69A}"/>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 &amp; Canada</c:v>
                </c:pt>
                <c:pt idx="1">
                  <c:v>Europe</c:v>
                </c:pt>
                <c:pt idx="2">
                  <c:v>Asia</c:v>
                </c:pt>
                <c:pt idx="3">
                  <c:v>Latin America</c:v>
                </c:pt>
                <c:pt idx="4">
                  <c:v>Australasia</c:v>
                </c:pt>
                <c:pt idx="5">
                  <c:v>Middle East &amp; North Africa</c:v>
                </c:pt>
                <c:pt idx="6">
                  <c:v>Sub-Saharan Africa</c:v>
                </c:pt>
              </c:strCache>
            </c:strRef>
          </c:cat>
          <c:val>
            <c:numRef>
              <c:f>Sheet1!$D$2:$D$8</c:f>
              <c:numCache>
                <c:formatCode>#,##0"m"</c:formatCode>
                <c:ptCount val="7"/>
                <c:pt idx="0">
                  <c:v>1344.1845231572488</c:v>
                </c:pt>
                <c:pt idx="1">
                  <c:v>1170.036301570206</c:v>
                </c:pt>
                <c:pt idx="2">
                  <c:v>2504.9006067267387</c:v>
                </c:pt>
                <c:pt idx="3">
                  <c:v>26.027561884207564</c:v>
                </c:pt>
                <c:pt idx="4">
                  <c:v>48.415973513536635</c:v>
                </c:pt>
                <c:pt idx="5">
                  <c:v>0</c:v>
                </c:pt>
                <c:pt idx="6">
                  <c:v>0.21314687263411938</c:v>
                </c:pt>
              </c:numCache>
            </c:numRef>
          </c:val>
          <c:extLst>
            <c:ext xmlns:c16="http://schemas.microsoft.com/office/drawing/2014/chart" uri="{C3380CC4-5D6E-409C-BE32-E72D297353CC}">
              <c16:uniqueId val="{00000005-D062-473F-8EA4-3D854E63A69A}"/>
            </c:ext>
          </c:extLst>
        </c:ser>
        <c:ser>
          <c:idx val="3"/>
          <c:order val="3"/>
          <c:tx>
            <c:strRef>
              <c:f>Sheet1!$E$1</c:f>
              <c:strCache>
                <c:ptCount val="1"/>
                <c:pt idx="0">
                  <c:v>Performance Rights</c:v>
                </c:pt>
              </c:strCache>
            </c:strRef>
          </c:tx>
          <c:spPr>
            <a:solidFill>
              <a:schemeClr val="accent6"/>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6-D062-473F-8EA4-3D854E63A69A}"/>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 &amp; Canada</c:v>
                </c:pt>
                <c:pt idx="1">
                  <c:v>Europe</c:v>
                </c:pt>
                <c:pt idx="2">
                  <c:v>Asia</c:v>
                </c:pt>
                <c:pt idx="3">
                  <c:v>Latin America</c:v>
                </c:pt>
                <c:pt idx="4">
                  <c:v>Australasia</c:v>
                </c:pt>
                <c:pt idx="5">
                  <c:v>Middle East &amp; North Africa</c:v>
                </c:pt>
                <c:pt idx="6">
                  <c:v>Sub-Saharan Africa</c:v>
                </c:pt>
              </c:strCache>
            </c:strRef>
          </c:cat>
          <c:val>
            <c:numRef>
              <c:f>Sheet1!$E$2:$E$8</c:f>
              <c:numCache>
                <c:formatCode>#,##0"m"</c:formatCode>
                <c:ptCount val="7"/>
                <c:pt idx="0">
                  <c:v>768.84663794920129</c:v>
                </c:pt>
                <c:pt idx="1">
                  <c:v>1478.32449043721</c:v>
                </c:pt>
                <c:pt idx="2">
                  <c:v>227.35153811760031</c:v>
                </c:pt>
                <c:pt idx="3">
                  <c:v>172.41052378827976</c:v>
                </c:pt>
                <c:pt idx="4">
                  <c:v>53.628293683774466</c:v>
                </c:pt>
                <c:pt idx="5">
                  <c:v>0</c:v>
                </c:pt>
                <c:pt idx="6">
                  <c:v>16.678196448510352</c:v>
                </c:pt>
              </c:numCache>
            </c:numRef>
          </c:val>
          <c:extLst>
            <c:ext xmlns:c16="http://schemas.microsoft.com/office/drawing/2014/chart" uri="{C3380CC4-5D6E-409C-BE32-E72D297353CC}">
              <c16:uniqueId val="{00000007-D062-473F-8EA4-3D854E63A69A}"/>
            </c:ext>
          </c:extLst>
        </c:ser>
        <c:ser>
          <c:idx val="4"/>
          <c:order val="4"/>
          <c:tx>
            <c:strRef>
              <c:f>Sheet1!$F$1</c:f>
              <c:strCache>
                <c:ptCount val="1"/>
                <c:pt idx="0">
                  <c:v>Synchronisation </c:v>
                </c:pt>
              </c:strCache>
            </c:strRef>
          </c:tx>
          <c:spPr>
            <a:solidFill>
              <a:schemeClr val="accent5"/>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062-473F-8EA4-3D854E63A69A}"/>
                </c:ext>
              </c:extLst>
            </c:dLbl>
            <c:dLbl>
              <c:idx val="1"/>
              <c:layout>
                <c:manualLayout>
                  <c:x val="-9.1480796776131964E-3"/>
                  <c:y val="5.658618863072746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B5-4626-A620-8D4623314596}"/>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062-473F-8EA4-3D854E63A69A}"/>
                </c:ext>
              </c:extLst>
            </c:dLbl>
            <c:dLbl>
              <c:idx val="6"/>
              <c:layout>
                <c:manualLayout>
                  <c:x val="-4.5740398388065141E-3"/>
                  <c:y val="2.82897530059543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B5-4626-A620-8D4623314596}"/>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 &amp; Canada</c:v>
                </c:pt>
                <c:pt idx="1">
                  <c:v>Europe</c:v>
                </c:pt>
                <c:pt idx="2">
                  <c:v>Asia</c:v>
                </c:pt>
                <c:pt idx="3">
                  <c:v>Latin America</c:v>
                </c:pt>
                <c:pt idx="4">
                  <c:v>Australasia</c:v>
                </c:pt>
                <c:pt idx="5">
                  <c:v>Middle East &amp; North Africa</c:v>
                </c:pt>
                <c:pt idx="6">
                  <c:v>Sub-Saharan Africa</c:v>
                </c:pt>
              </c:strCache>
            </c:strRef>
          </c:cat>
          <c:val>
            <c:numRef>
              <c:f>Sheet1!$F$2:$F$8</c:f>
              <c:numCache>
                <c:formatCode>#,##0"m"</c:formatCode>
                <c:ptCount val="7"/>
                <c:pt idx="0">
                  <c:v>430.99603615167251</c:v>
                </c:pt>
                <c:pt idx="1">
                  <c:v>128.83470982166162</c:v>
                </c:pt>
                <c:pt idx="2">
                  <c:v>46.252566946114776</c:v>
                </c:pt>
                <c:pt idx="3">
                  <c:v>8.8684988818162154</c:v>
                </c:pt>
                <c:pt idx="4">
                  <c:v>14.902653829867914</c:v>
                </c:pt>
                <c:pt idx="5">
                  <c:v>0.47084900000000002</c:v>
                </c:pt>
                <c:pt idx="6">
                  <c:v>1.4082267636061481</c:v>
                </c:pt>
              </c:numCache>
            </c:numRef>
          </c:val>
          <c:extLst>
            <c:ext xmlns:c16="http://schemas.microsoft.com/office/drawing/2014/chart" uri="{C3380CC4-5D6E-409C-BE32-E72D297353CC}">
              <c16:uniqueId val="{0000000A-D062-473F-8EA4-3D854E63A69A}"/>
            </c:ext>
          </c:extLst>
        </c:ser>
        <c:dLbls>
          <c:dLblPos val="ctr"/>
          <c:showLegendKey val="0"/>
          <c:showVal val="1"/>
          <c:showCatName val="0"/>
          <c:showSerName val="0"/>
          <c:showPercent val="0"/>
          <c:showBubbleSize val="0"/>
        </c:dLbls>
        <c:gapWidth val="60"/>
        <c:overlap val="100"/>
        <c:axId val="1601994847"/>
        <c:axId val="1601998175"/>
      </c:barChart>
      <c:catAx>
        <c:axId val="16019948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Georgia" panose="02040502050405020303" pitchFamily="18" charset="0"/>
                <a:ea typeface="+mn-ea"/>
                <a:cs typeface="+mn-cs"/>
              </a:defRPr>
            </a:pPr>
            <a:endParaRPr lang="en-US"/>
          </a:p>
        </c:txPr>
        <c:crossAx val="1601998175"/>
        <c:crosses val="autoZero"/>
        <c:auto val="1"/>
        <c:lblAlgn val="ctr"/>
        <c:lblOffset val="100"/>
        <c:noMultiLvlLbl val="0"/>
      </c:catAx>
      <c:valAx>
        <c:axId val="1601998175"/>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Georgia" panose="02040502050405020303" pitchFamily="18" charset="0"/>
                <a:ea typeface="+mn-ea"/>
                <a:cs typeface="+mn-cs"/>
              </a:defRPr>
            </a:pPr>
            <a:endParaRPr lang="en-US"/>
          </a:p>
        </c:txPr>
        <c:crossAx val="160199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Georgia" panose="02040502050405020303"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1" i="0" u="sng" strike="noStrike" kern="1200" spc="0" baseline="0">
                <a:solidFill>
                  <a:schemeClr val="tx1"/>
                </a:solidFill>
                <a:latin typeface="Georgia" panose="02040502050405020303" pitchFamily="18" charset="0"/>
                <a:ea typeface="+mn-ea"/>
                <a:cs typeface="Arial" panose="020B0604020202020204" pitchFamily="34" charset="0"/>
              </a:defRPr>
            </a:pPr>
            <a:r>
              <a:rPr lang="en-GB" sz="1200" b="1" u="sng">
                <a:solidFill>
                  <a:schemeClr val="tx1"/>
                </a:solidFill>
              </a:rPr>
              <a:t>JAPAN VS. ASIA EXCLUDING JAPAN - REVENUE AND GROWTH: 2022 - 2023 (US$ BILLION)</a:t>
            </a:r>
          </a:p>
        </c:rich>
      </c:tx>
      <c:overlay val="0"/>
      <c:spPr>
        <a:noFill/>
        <a:ln>
          <a:noFill/>
        </a:ln>
        <a:effectLst/>
      </c:spPr>
      <c:txPr>
        <a:bodyPr rot="0" spcFirstLastPara="1" vertOverflow="ellipsis" vert="horz" wrap="square" anchor="ctr" anchorCtr="1"/>
        <a:lstStyle/>
        <a:p>
          <a:pPr algn="ctr" rtl="0">
            <a:defRPr sz="1200" b="1" i="0" u="sng" strike="noStrike" kern="1200" spc="0" baseline="0">
              <a:solidFill>
                <a:schemeClr val="tx1"/>
              </a:solidFill>
              <a:latin typeface="Georgia" panose="02040502050405020303" pitchFamily="18" charset="0"/>
              <a:ea typeface="+mn-ea"/>
              <a:cs typeface="Arial" panose="020B0604020202020204" pitchFamily="34" charset="0"/>
            </a:defRPr>
          </a:pPr>
          <a:endParaRPr lang="en-US"/>
        </a:p>
      </c:txPr>
    </c:title>
    <c:autoTitleDeleted val="0"/>
    <c:plotArea>
      <c:layout>
        <c:manualLayout>
          <c:layoutTarget val="inner"/>
          <c:xMode val="edge"/>
          <c:yMode val="edge"/>
          <c:x val="8.1040571651351853E-2"/>
          <c:y val="0.15068428705842102"/>
          <c:w val="0.87920450309189169"/>
          <c:h val="0.72121118809340523"/>
        </c:manualLayout>
      </c:layout>
      <c:barChart>
        <c:barDir val="col"/>
        <c:grouping val="stacked"/>
        <c:varyColors val="0"/>
        <c:ser>
          <c:idx val="0"/>
          <c:order val="0"/>
          <c:tx>
            <c:strRef>
              <c:f>Sheet1!$B$1</c:f>
              <c:strCache>
                <c:ptCount val="1"/>
                <c:pt idx="0">
                  <c:v>Japan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Georgia" panose="02040502050405020303" pitchFamily="18"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Sheet1!$B$2:$B$3</c:f>
              <c:numCache>
                <c:formatCode>0.0,"bn"</c:formatCode>
                <c:ptCount val="2"/>
                <c:pt idx="0">
                  <c:v>2541.8130380594125</c:v>
                </c:pt>
                <c:pt idx="1">
                  <c:v>2734.0459370234139</c:v>
                </c:pt>
              </c:numCache>
            </c:numRef>
          </c:val>
          <c:extLst>
            <c:ext xmlns:c16="http://schemas.microsoft.com/office/drawing/2014/chart" uri="{C3380CC4-5D6E-409C-BE32-E72D297353CC}">
              <c16:uniqueId val="{00000000-18E7-4C38-BA66-24AF264D922C}"/>
            </c:ext>
          </c:extLst>
        </c:ser>
        <c:ser>
          <c:idx val="1"/>
          <c:order val="1"/>
          <c:tx>
            <c:strRef>
              <c:f>Sheet1!$C$1</c:f>
              <c:strCache>
                <c:ptCount val="1"/>
                <c:pt idx="0">
                  <c:v>Asia Ex Japan</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Sheet1!$C$2:$C$3</c:f>
              <c:numCache>
                <c:formatCode>0.0,"bn"</c:formatCode>
                <c:ptCount val="2"/>
                <c:pt idx="0">
                  <c:v>3156.7661140092705</c:v>
                </c:pt>
                <c:pt idx="1">
                  <c:v>3811.7404107869957</c:v>
                </c:pt>
              </c:numCache>
            </c:numRef>
          </c:val>
          <c:extLst>
            <c:ext xmlns:c16="http://schemas.microsoft.com/office/drawing/2014/chart" uri="{C3380CC4-5D6E-409C-BE32-E72D297353CC}">
              <c16:uniqueId val="{00000001-18E7-4C38-BA66-24AF264D922C}"/>
            </c:ext>
          </c:extLst>
        </c:ser>
        <c:dLbls>
          <c:showLegendKey val="0"/>
          <c:showVal val="0"/>
          <c:showCatName val="0"/>
          <c:showSerName val="0"/>
          <c:showPercent val="0"/>
          <c:showBubbleSize val="0"/>
        </c:dLbls>
        <c:gapWidth val="150"/>
        <c:overlap val="100"/>
        <c:axId val="597999471"/>
        <c:axId val="597990735"/>
      </c:barChart>
      <c:catAx>
        <c:axId val="597999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eorgia" panose="02040502050405020303" pitchFamily="18" charset="0"/>
                <a:ea typeface="+mn-ea"/>
                <a:cs typeface="Arial" panose="020B0604020202020204" pitchFamily="34" charset="0"/>
              </a:defRPr>
            </a:pPr>
            <a:endParaRPr lang="en-US"/>
          </a:p>
        </c:txPr>
        <c:crossAx val="597990735"/>
        <c:crosses val="autoZero"/>
        <c:auto val="1"/>
        <c:lblAlgn val="ctr"/>
        <c:lblOffset val="100"/>
        <c:noMultiLvlLbl val="0"/>
      </c:catAx>
      <c:valAx>
        <c:axId val="597990735"/>
        <c:scaling>
          <c:orientation val="minMax"/>
        </c:scaling>
        <c:delete val="1"/>
        <c:axPos val="l"/>
        <c:numFmt formatCode="0.0,&quot;bn&quot;" sourceLinked="1"/>
        <c:majorTickMark val="none"/>
        <c:minorTickMark val="none"/>
        <c:tickLblPos val="nextTo"/>
        <c:crossAx val="5979994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Georgia" panose="02040502050405020303" pitchFamily="18"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1" i="0" u="sng" strike="noStrike" kern="1200" spc="0" baseline="0">
                <a:solidFill>
                  <a:schemeClr val="tx1"/>
                </a:solidFill>
                <a:latin typeface="Georgia" panose="02040502050405020303" pitchFamily="18" charset="0"/>
                <a:ea typeface="+mn-ea"/>
                <a:cs typeface="Arial" panose="020B0604020202020204" pitchFamily="34" charset="0"/>
              </a:defRPr>
            </a:pPr>
            <a:r>
              <a:rPr lang="en-GB" sz="1200" b="1" u="sng">
                <a:solidFill>
                  <a:schemeClr val="tx1"/>
                </a:solidFill>
              </a:rPr>
              <a:t>REVENUE BY FORMAT, JAPAN VS. ASIA EXCLUDING JAPAN: 2023 (US$ MILLION)</a:t>
            </a:r>
          </a:p>
        </c:rich>
      </c:tx>
      <c:layout>
        <c:manualLayout>
          <c:xMode val="edge"/>
          <c:yMode val="edge"/>
          <c:x val="0.19111346907599061"/>
          <c:y val="1.0860397922414429E-2"/>
        </c:manualLayout>
      </c:layout>
      <c:overlay val="0"/>
      <c:spPr>
        <a:noFill/>
        <a:ln>
          <a:noFill/>
        </a:ln>
        <a:effectLst/>
      </c:spPr>
      <c:txPr>
        <a:bodyPr rot="0" spcFirstLastPara="1" vertOverflow="ellipsis" vert="horz" wrap="square" anchor="ctr" anchorCtr="1"/>
        <a:lstStyle/>
        <a:p>
          <a:pPr algn="ctr" rtl="0">
            <a:defRPr sz="1200" b="1" i="0" u="sng" strike="noStrike" kern="1200" spc="0" baseline="0">
              <a:solidFill>
                <a:schemeClr val="tx1"/>
              </a:solidFill>
              <a:latin typeface="Georgia" panose="02040502050405020303" pitchFamily="18" charset="0"/>
              <a:ea typeface="+mn-ea"/>
              <a:cs typeface="Arial" panose="020B0604020202020204" pitchFamily="34" charset="0"/>
            </a:defRPr>
          </a:pPr>
          <a:endParaRPr lang="en-US"/>
        </a:p>
      </c:txPr>
    </c:title>
    <c:autoTitleDeleted val="0"/>
    <c:plotArea>
      <c:layout>
        <c:manualLayout>
          <c:layoutTarget val="inner"/>
          <c:xMode val="edge"/>
          <c:yMode val="edge"/>
          <c:x val="0.11113980916233407"/>
          <c:y val="0.17513759889001601"/>
          <c:w val="0.86135862086615178"/>
          <c:h val="0.6822775622682411"/>
        </c:manualLayout>
      </c:layout>
      <c:barChart>
        <c:barDir val="col"/>
        <c:grouping val="percentStacked"/>
        <c:varyColors val="0"/>
        <c:ser>
          <c:idx val="0"/>
          <c:order val="0"/>
          <c:tx>
            <c:strRef>
              <c:f>Sheet13!$B$1</c:f>
              <c:strCache>
                <c:ptCount val="1"/>
                <c:pt idx="0">
                  <c:v>Streaming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lgn="ctr">
                  <a:defRPr sz="1050" b="0" i="0" u="none" strike="noStrike" kern="1200" baseline="0">
                    <a:solidFill>
                      <a:schemeClr val="bg1"/>
                    </a:solidFill>
                    <a:latin typeface="Georgia" panose="02040502050405020303" pitchFamily="18"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Sheet13!$A$2:$A$3</c:f>
              <c:strCache>
                <c:ptCount val="2"/>
                <c:pt idx="0">
                  <c:v>Japan</c:v>
                </c:pt>
                <c:pt idx="1">
                  <c:v>Asia Ex Japan</c:v>
                </c:pt>
              </c:strCache>
            </c:strRef>
          </c:cat>
          <c:val>
            <c:numRef>
              <c:f>Sheet13!$B$2:$B$3</c:f>
              <c:numCache>
                <c:formatCode>#,##0"m"</c:formatCode>
                <c:ptCount val="2"/>
                <c:pt idx="0">
                  <c:v>974.92281571082117</c:v>
                </c:pt>
                <c:pt idx="1">
                  <c:v>2588.9402552926244</c:v>
                </c:pt>
              </c:numCache>
            </c:numRef>
          </c:val>
          <c:extLst>
            <c:ext xmlns:c16="http://schemas.microsoft.com/office/drawing/2014/chart" uri="{C3380CC4-5D6E-409C-BE32-E72D297353CC}">
              <c16:uniqueId val="{00000000-0EDF-46CA-B54F-8A396DEC468A}"/>
            </c:ext>
          </c:extLst>
        </c:ser>
        <c:ser>
          <c:idx val="1"/>
          <c:order val="1"/>
          <c:tx>
            <c:strRef>
              <c:f>Sheet13!$C$1</c:f>
              <c:strCache>
                <c:ptCount val="1"/>
                <c:pt idx="0">
                  <c:v>Downloads &amp; Other Digital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lgn="ctr">
                  <a:defRPr sz="1050" b="0" i="0" u="none" strike="noStrike" kern="1200" baseline="0">
                    <a:solidFill>
                      <a:schemeClr val="bg1"/>
                    </a:solidFill>
                    <a:latin typeface="Georgia" panose="02040502050405020303" pitchFamily="18"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Sheet13!$A$2:$A$3</c:f>
              <c:strCache>
                <c:ptCount val="2"/>
                <c:pt idx="0">
                  <c:v>Japan</c:v>
                </c:pt>
                <c:pt idx="1">
                  <c:v>Asia Ex Japan</c:v>
                </c:pt>
              </c:strCache>
            </c:strRef>
          </c:cat>
          <c:val>
            <c:numRef>
              <c:f>Sheet13!$C$2:$C$3</c:f>
              <c:numCache>
                <c:formatCode>#,##0"m"</c:formatCode>
                <c:ptCount val="2"/>
                <c:pt idx="0">
                  <c:v>124.74384443946303</c:v>
                </c:pt>
                <c:pt idx="1">
                  <c:v>78.674720577048674</c:v>
                </c:pt>
              </c:numCache>
            </c:numRef>
          </c:val>
          <c:extLst>
            <c:ext xmlns:c16="http://schemas.microsoft.com/office/drawing/2014/chart" uri="{C3380CC4-5D6E-409C-BE32-E72D297353CC}">
              <c16:uniqueId val="{00000001-0EDF-46CA-B54F-8A396DEC468A}"/>
            </c:ext>
          </c:extLst>
        </c:ser>
        <c:ser>
          <c:idx val="2"/>
          <c:order val="2"/>
          <c:tx>
            <c:strRef>
              <c:f>Sheet13!$D$1</c:f>
              <c:strCache>
                <c:ptCount val="1"/>
                <c:pt idx="0">
                  <c:v>Physical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Sheet13!$A$2:$A$3</c:f>
              <c:strCache>
                <c:ptCount val="2"/>
                <c:pt idx="0">
                  <c:v>Japan</c:v>
                </c:pt>
                <c:pt idx="1">
                  <c:v>Asia Ex Japan</c:v>
                </c:pt>
              </c:strCache>
            </c:strRef>
          </c:cat>
          <c:val>
            <c:numRef>
              <c:f>Sheet13!$D$2:$D$3</c:f>
              <c:numCache>
                <c:formatCode>#,##0"m"</c:formatCode>
                <c:ptCount val="2"/>
                <c:pt idx="0">
                  <c:v>1502.4984452690449</c:v>
                </c:pt>
                <c:pt idx="1">
                  <c:v>1002.4021614576936</c:v>
                </c:pt>
              </c:numCache>
            </c:numRef>
          </c:val>
          <c:extLst>
            <c:ext xmlns:c16="http://schemas.microsoft.com/office/drawing/2014/chart" uri="{C3380CC4-5D6E-409C-BE32-E72D297353CC}">
              <c16:uniqueId val="{00000002-0EDF-46CA-B54F-8A396DEC468A}"/>
            </c:ext>
          </c:extLst>
        </c:ser>
        <c:ser>
          <c:idx val="3"/>
          <c:order val="3"/>
          <c:tx>
            <c:strRef>
              <c:f>Sheet13!$E$1</c:f>
              <c:strCache>
                <c:ptCount val="1"/>
                <c:pt idx="0">
                  <c:v>Performance Rights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lgn="ctr">
                  <a:defRPr sz="1050" b="0" i="0" u="none" strike="noStrike" kern="1200" baseline="0">
                    <a:solidFill>
                      <a:schemeClr val="bg1"/>
                    </a:solidFill>
                    <a:latin typeface="Georgia" panose="02040502050405020303" pitchFamily="18"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Sheet13!$A$2:$A$3</c:f>
              <c:strCache>
                <c:ptCount val="2"/>
                <c:pt idx="0">
                  <c:v>Japan</c:v>
                </c:pt>
                <c:pt idx="1">
                  <c:v>Asia Ex Japan</c:v>
                </c:pt>
              </c:strCache>
            </c:strRef>
          </c:cat>
          <c:val>
            <c:numRef>
              <c:f>Sheet13!$E$2:$E$3</c:f>
              <c:numCache>
                <c:formatCode>#,##0"m"</c:formatCode>
                <c:ptCount val="2"/>
                <c:pt idx="0">
                  <c:v>107.74039365089753</c:v>
                </c:pt>
                <c:pt idx="1">
                  <c:v>119.61114446670277</c:v>
                </c:pt>
              </c:numCache>
            </c:numRef>
          </c:val>
          <c:extLst>
            <c:ext xmlns:c16="http://schemas.microsoft.com/office/drawing/2014/chart" uri="{C3380CC4-5D6E-409C-BE32-E72D297353CC}">
              <c16:uniqueId val="{00000003-0EDF-46CA-B54F-8A396DEC468A}"/>
            </c:ext>
          </c:extLst>
        </c:ser>
        <c:ser>
          <c:idx val="4"/>
          <c:order val="4"/>
          <c:tx>
            <c:strRef>
              <c:f>Sheet13!$F$1</c:f>
              <c:strCache>
                <c:ptCount val="1"/>
                <c:pt idx="0">
                  <c:v>Synchronisation</c:v>
                </c:pt>
              </c:strCache>
            </c:strRef>
          </c:tx>
          <c:spPr>
            <a:solidFill>
              <a:schemeClr val="accent5"/>
            </a:solidFill>
            <a:ln>
              <a:noFill/>
            </a:ln>
            <a:effectLst/>
          </c:spPr>
          <c:invertIfNegative val="0"/>
          <c:cat>
            <c:strRef>
              <c:f>Sheet13!$A$2:$A$3</c:f>
              <c:strCache>
                <c:ptCount val="2"/>
                <c:pt idx="0">
                  <c:v>Japan</c:v>
                </c:pt>
                <c:pt idx="1">
                  <c:v>Asia Ex Japan</c:v>
                </c:pt>
              </c:strCache>
            </c:strRef>
          </c:cat>
          <c:val>
            <c:numRef>
              <c:f>Sheet13!$F$2:$F$3</c:f>
              <c:numCache>
                <c:formatCode>#,##0"m"</c:formatCode>
                <c:ptCount val="2"/>
                <c:pt idx="0">
                  <c:v>24.140437953187529</c:v>
                </c:pt>
                <c:pt idx="1">
                  <c:v>22.112128992927246</c:v>
                </c:pt>
              </c:numCache>
            </c:numRef>
          </c:val>
          <c:extLst>
            <c:ext xmlns:c16="http://schemas.microsoft.com/office/drawing/2014/chart" uri="{C3380CC4-5D6E-409C-BE32-E72D297353CC}">
              <c16:uniqueId val="{00000004-0EDF-46CA-B54F-8A396DEC468A}"/>
            </c:ext>
          </c:extLst>
        </c:ser>
        <c:dLbls>
          <c:showLegendKey val="0"/>
          <c:showVal val="0"/>
          <c:showCatName val="0"/>
          <c:showSerName val="0"/>
          <c:showPercent val="0"/>
          <c:showBubbleSize val="0"/>
        </c:dLbls>
        <c:gapWidth val="150"/>
        <c:overlap val="100"/>
        <c:axId val="512039464"/>
        <c:axId val="512039136"/>
      </c:barChart>
      <c:catAx>
        <c:axId val="512039464"/>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crossAx val="512039136"/>
        <c:crosses val="autoZero"/>
        <c:auto val="1"/>
        <c:lblAlgn val="ctr"/>
        <c:lblOffset val="100"/>
        <c:noMultiLvlLbl val="0"/>
      </c:catAx>
      <c:valAx>
        <c:axId val="512039136"/>
        <c:scaling>
          <c:orientation val="minMax"/>
        </c:scaling>
        <c:delete val="0"/>
        <c:axPos val="l"/>
        <c:majorGridlines>
          <c:spPr>
            <a:ln w="25400" cap="flat" cmpd="sng" algn="ctr">
              <a:solidFill>
                <a:schemeClr val="bg1">
                  <a:lumMod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crossAx val="512039464"/>
        <c:crosses val="autoZero"/>
        <c:crossBetween val="between"/>
        <c:minorUnit val="1.0000000000000002E-2"/>
      </c:valAx>
      <c:spPr>
        <a:noFill/>
        <a:ln>
          <a:noFill/>
        </a:ln>
        <a:effectLst/>
      </c:spPr>
    </c:plotArea>
    <c:legend>
      <c:legendPos val="b"/>
      <c:layout>
        <c:manualLayout>
          <c:xMode val="edge"/>
          <c:yMode val="edge"/>
          <c:x val="3.7092668675967788E-3"/>
          <c:y val="0.92737450949162437"/>
          <c:w val="0.99629073313240324"/>
          <c:h val="7.262549050837564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Georgia" panose="02040502050405020303" pitchFamily="18"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1" i="0" u="sng" strike="noStrike" kern="1200" spc="0" baseline="0">
                <a:solidFill>
                  <a:schemeClr val="tx1"/>
                </a:solidFill>
                <a:latin typeface="Georgia" panose="02040502050405020303" pitchFamily="18" charset="0"/>
                <a:ea typeface="+mn-ea"/>
                <a:cs typeface="+mn-cs"/>
              </a:defRPr>
            </a:pPr>
            <a:r>
              <a:rPr lang="en-GB" sz="1200" b="1" u="sng">
                <a:solidFill>
                  <a:schemeClr val="tx1"/>
                </a:solidFill>
              </a:rPr>
              <a:t>USA &amp; CANADA REVENUE GROWTH BY FORMAT AND OVERALL % GROWTH: 2019 – 2023 (US$ MILLION)</a:t>
            </a:r>
          </a:p>
        </c:rich>
      </c:tx>
      <c:overlay val="0"/>
      <c:spPr>
        <a:noFill/>
        <a:ln>
          <a:noFill/>
        </a:ln>
        <a:effectLst/>
      </c:spPr>
      <c:txPr>
        <a:bodyPr rot="0" spcFirstLastPara="1" vertOverflow="ellipsis" vert="horz" wrap="square" anchor="ctr" anchorCtr="1"/>
        <a:lstStyle/>
        <a:p>
          <a:pPr algn="ctr" rtl="0">
            <a:defRPr sz="120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barChart>
        <c:barDir val="col"/>
        <c:grouping val="stacked"/>
        <c:varyColors val="0"/>
        <c:ser>
          <c:idx val="0"/>
          <c:order val="0"/>
          <c:tx>
            <c:strRef>
              <c:f>Sheet1!$B$1</c:f>
              <c:strCache>
                <c:ptCount val="1"/>
                <c:pt idx="0">
                  <c:v>Streaming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#,##0"m"</c:formatCode>
                <c:ptCount val="5"/>
                <c:pt idx="0">
                  <c:v>1062.41976933766</c:v>
                </c:pt>
                <c:pt idx="1">
                  <c:v>709.13156597643774</c:v>
                </c:pt>
                <c:pt idx="2">
                  <c:v>1517.0364653385777</c:v>
                </c:pt>
                <c:pt idx="3">
                  <c:v>471.09164604612306</c:v>
                </c:pt>
                <c:pt idx="4">
                  <c:v>494.22388459459125</c:v>
                </c:pt>
              </c:numCache>
            </c:numRef>
          </c:val>
          <c:extLst>
            <c:ext xmlns:c16="http://schemas.microsoft.com/office/drawing/2014/chart" uri="{C3380CC4-5D6E-409C-BE32-E72D297353CC}">
              <c16:uniqueId val="{00000000-3EA8-48C9-8F0F-9BA1FDB18742}"/>
            </c:ext>
          </c:extLst>
        </c:ser>
        <c:ser>
          <c:idx val="1"/>
          <c:order val="1"/>
          <c:tx>
            <c:strRef>
              <c:f>Sheet1!$C$1</c:f>
              <c:strCache>
                <c:ptCount val="1"/>
                <c:pt idx="0">
                  <c:v>Downloads &amp; Other Digital</c:v>
                </c:pt>
              </c:strCache>
            </c:strRef>
          </c:tx>
          <c:spPr>
            <a:solidFill>
              <a:schemeClr val="accent2"/>
            </a:solidFill>
            <a:ln>
              <a:noFill/>
            </a:ln>
            <a:effectLst/>
          </c:spPr>
          <c:invertIfNegative val="0"/>
          <c:dLbls>
            <c:dLbl>
              <c:idx val="1"/>
              <c:layout>
                <c:manualLayout>
                  <c:x val="0"/>
                  <c:y val="2.74857863856623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A8-48C9-8F0F-9BA1FDB18742}"/>
                </c:ext>
              </c:extLst>
            </c:dLbl>
            <c:dLbl>
              <c:idx val="2"/>
              <c:layout>
                <c:manualLayout>
                  <c:x val="-5.5721892473420218E-3"/>
                  <c:y val="2.1988629108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EA8-48C9-8F0F-9BA1FDB18742}"/>
                </c:ext>
              </c:extLst>
            </c:dLbl>
            <c:dLbl>
              <c:idx val="4"/>
              <c:delete val="1"/>
              <c:extLst>
                <c:ext xmlns:c15="http://schemas.microsoft.com/office/drawing/2012/chart" uri="{CE6537A1-D6FC-4f65-9D91-7224C49458BB}"/>
                <c:ext xmlns:c16="http://schemas.microsoft.com/office/drawing/2014/chart" uri="{C3380CC4-5D6E-409C-BE32-E72D297353CC}">
                  <c16:uniqueId val="{00000003-3EA8-48C9-8F0F-9BA1FDB1874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#,##0"m"</c:formatCode>
                <c:ptCount val="5"/>
                <c:pt idx="0">
                  <c:v>-134.34319463762881</c:v>
                </c:pt>
                <c:pt idx="1">
                  <c:v>-126.20636717273783</c:v>
                </c:pt>
                <c:pt idx="2">
                  <c:v>-14.537065109759283</c:v>
                </c:pt>
                <c:pt idx="3">
                  <c:v>-82.576845667889984</c:v>
                </c:pt>
                <c:pt idx="4">
                  <c:v>2.0103211562343404</c:v>
                </c:pt>
              </c:numCache>
            </c:numRef>
          </c:val>
          <c:extLst>
            <c:ext xmlns:c16="http://schemas.microsoft.com/office/drawing/2014/chart" uri="{C3380CC4-5D6E-409C-BE32-E72D297353CC}">
              <c16:uniqueId val="{00000004-3EA8-48C9-8F0F-9BA1FDB18742}"/>
            </c:ext>
          </c:extLst>
        </c:ser>
        <c:ser>
          <c:idx val="2"/>
          <c:order val="2"/>
          <c:tx>
            <c:strRef>
              <c:f>Sheet1!$D$1</c:f>
              <c:strCache>
                <c:ptCount val="1"/>
                <c:pt idx="0">
                  <c:v>Physical</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2-3EA8-48C9-8F0F-9BA1FDB18742}"/>
                </c:ext>
              </c:extLst>
            </c:dLbl>
            <c:dLbl>
              <c:idx val="1"/>
              <c:delete val="1"/>
              <c:extLst>
                <c:ext xmlns:c15="http://schemas.microsoft.com/office/drawing/2012/chart" uri="{CE6537A1-D6FC-4f65-9D91-7224C49458BB}"/>
                <c:ext xmlns:c16="http://schemas.microsoft.com/office/drawing/2014/chart" uri="{C3380CC4-5D6E-409C-BE32-E72D297353CC}">
                  <c16:uniqueId val="{00000005-3EA8-48C9-8F0F-9BA1FDB1874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Sheet1!$D$2:$D$6</c:f>
              <c:numCache>
                <c:formatCode>#,##0"m"</c:formatCode>
                <c:ptCount val="5"/>
                <c:pt idx="0">
                  <c:v>14.450935698466878</c:v>
                </c:pt>
                <c:pt idx="1">
                  <c:v>17.8059675342123</c:v>
                </c:pt>
                <c:pt idx="2">
                  <c:v>305.29515426562489</c:v>
                </c:pt>
                <c:pt idx="3">
                  <c:v>78.114313840714431</c:v>
                </c:pt>
                <c:pt idx="4">
                  <c:v>190.53933578533884</c:v>
                </c:pt>
              </c:numCache>
            </c:numRef>
          </c:val>
          <c:extLst>
            <c:ext xmlns:c16="http://schemas.microsoft.com/office/drawing/2014/chart" uri="{C3380CC4-5D6E-409C-BE32-E72D297353CC}">
              <c16:uniqueId val="{00000006-3EA8-48C9-8F0F-9BA1FDB18742}"/>
            </c:ext>
          </c:extLst>
        </c:ser>
        <c:ser>
          <c:idx val="3"/>
          <c:order val="3"/>
          <c:tx>
            <c:strRef>
              <c:f>Sheet1!$E$1</c:f>
              <c:strCache>
                <c:ptCount val="1"/>
                <c:pt idx="0">
                  <c:v>Performance Rights</c:v>
                </c:pt>
              </c:strCache>
            </c:strRef>
          </c:tx>
          <c:spPr>
            <a:solidFill>
              <a:schemeClr val="accent6"/>
            </a:solidFill>
            <a:ln>
              <a:noFill/>
            </a:ln>
            <a:effectLst/>
          </c:spPr>
          <c:invertIfNegative val="0"/>
          <c:dLbls>
            <c:dLbl>
              <c:idx val="0"/>
              <c:layout>
                <c:manualLayout>
                  <c:x val="2.2288756989368086E-3"/>
                  <c:y val="2.164235148477352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A8-48C9-8F0F-9BA1FDB18742}"/>
                </c:ext>
              </c:extLst>
            </c:dLbl>
            <c:dLbl>
              <c:idx val="1"/>
              <c:delete val="1"/>
              <c:extLst>
                <c:ext xmlns:c15="http://schemas.microsoft.com/office/drawing/2012/chart" uri="{CE6537A1-D6FC-4f65-9D91-7224C49458BB}"/>
                <c:ext xmlns:c16="http://schemas.microsoft.com/office/drawing/2014/chart" uri="{C3380CC4-5D6E-409C-BE32-E72D297353CC}">
                  <c16:uniqueId val="{00000008-3EA8-48C9-8F0F-9BA1FDB18742}"/>
                </c:ext>
              </c:extLst>
            </c:dLbl>
            <c:dLbl>
              <c:idx val="2"/>
              <c:delete val="1"/>
              <c:extLst>
                <c:ext xmlns:c15="http://schemas.microsoft.com/office/drawing/2012/chart" uri="{CE6537A1-D6FC-4f65-9D91-7224C49458BB}"/>
                <c:ext xmlns:c16="http://schemas.microsoft.com/office/drawing/2014/chart" uri="{C3380CC4-5D6E-409C-BE32-E72D297353CC}">
                  <c16:uniqueId val="{00000009-3EA8-48C9-8F0F-9BA1FDB18742}"/>
                </c:ext>
              </c:extLst>
            </c:dLbl>
            <c:dLbl>
              <c:idx val="3"/>
              <c:delete val="1"/>
              <c:extLst>
                <c:ext xmlns:c15="http://schemas.microsoft.com/office/drawing/2012/chart" uri="{CE6537A1-D6FC-4f65-9D91-7224C49458BB}"/>
                <c:ext xmlns:c16="http://schemas.microsoft.com/office/drawing/2014/chart" uri="{C3380CC4-5D6E-409C-BE32-E72D297353CC}">
                  <c16:uniqueId val="{0000000A-3EA8-48C9-8F0F-9BA1FDB18742}"/>
                </c:ext>
              </c:extLst>
            </c:dLbl>
            <c:dLbl>
              <c:idx val="4"/>
              <c:delete val="1"/>
              <c:extLst>
                <c:ext xmlns:c15="http://schemas.microsoft.com/office/drawing/2012/chart" uri="{CE6537A1-D6FC-4f65-9D91-7224C49458BB}"/>
                <c:ext xmlns:c16="http://schemas.microsoft.com/office/drawing/2014/chart" uri="{C3380CC4-5D6E-409C-BE32-E72D297353CC}">
                  <c16:uniqueId val="{0000000B-3EA8-48C9-8F0F-9BA1FDB18742}"/>
                </c:ext>
              </c:extLst>
            </c:dLbl>
            <c:spPr>
              <a:noFill/>
              <a:ln>
                <a:noFill/>
              </a:ln>
              <a:effectLst/>
            </c:spPr>
            <c:txPr>
              <a:bodyPr rot="0" spcFirstLastPara="1" vertOverflow="ellipsis" vert="horz" wrap="square" anchor="ctr" anchorCtr="1"/>
              <a:lstStyle/>
              <a:p>
                <a:pPr algn="ct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Sheet1!$E$2:$E$6</c:f>
              <c:numCache>
                <c:formatCode>#,##0"m"</c:formatCode>
                <c:ptCount val="5"/>
                <c:pt idx="0">
                  <c:v>-115.59774650291001</c:v>
                </c:pt>
                <c:pt idx="1">
                  <c:v>10.520989536197249</c:v>
                </c:pt>
                <c:pt idx="2">
                  <c:v>0.54810706610555826</c:v>
                </c:pt>
                <c:pt idx="3">
                  <c:v>-17.930228134837762</c:v>
                </c:pt>
                <c:pt idx="4">
                  <c:v>93.036037165249923</c:v>
                </c:pt>
              </c:numCache>
            </c:numRef>
          </c:val>
          <c:extLst>
            <c:ext xmlns:c16="http://schemas.microsoft.com/office/drawing/2014/chart" uri="{C3380CC4-5D6E-409C-BE32-E72D297353CC}">
              <c16:uniqueId val="{0000000C-3EA8-48C9-8F0F-9BA1FDB18742}"/>
            </c:ext>
          </c:extLst>
        </c:ser>
        <c:ser>
          <c:idx val="4"/>
          <c:order val="4"/>
          <c:tx>
            <c:strRef>
              <c:f>Sheet1!$F$1</c:f>
              <c:strCache>
                <c:ptCount val="1"/>
                <c:pt idx="0">
                  <c:v>Synchronisation</c:v>
                </c:pt>
              </c:strCache>
            </c:strRef>
          </c:tx>
          <c:spPr>
            <a:solidFill>
              <a:schemeClr val="accent5"/>
            </a:solidFill>
            <a:ln>
              <a:noFill/>
            </a:ln>
            <a:effectLst/>
          </c:spPr>
          <c:invertIfNegative val="0"/>
          <c:dLbls>
            <c:delete val="1"/>
          </c:dLbls>
          <c:cat>
            <c:numRef>
              <c:f>Sheet1!$A$2:$A$6</c:f>
              <c:numCache>
                <c:formatCode>General</c:formatCode>
                <c:ptCount val="5"/>
                <c:pt idx="0">
                  <c:v>2019</c:v>
                </c:pt>
                <c:pt idx="1">
                  <c:v>2020</c:v>
                </c:pt>
                <c:pt idx="2">
                  <c:v>2021</c:v>
                </c:pt>
                <c:pt idx="3">
                  <c:v>2022</c:v>
                </c:pt>
                <c:pt idx="4">
                  <c:v>2023</c:v>
                </c:pt>
              </c:numCache>
            </c:numRef>
          </c:cat>
          <c:val>
            <c:numRef>
              <c:f>Sheet1!$F$2:$F$6</c:f>
              <c:numCache>
                <c:formatCode>#,##0"m"</c:formatCode>
                <c:ptCount val="5"/>
                <c:pt idx="0">
                  <c:v>-3.9123869661275421</c:v>
                </c:pt>
                <c:pt idx="1">
                  <c:v>-18.000770770603594</c:v>
                </c:pt>
                <c:pt idx="2">
                  <c:v>49.874109390073841</c:v>
                </c:pt>
                <c:pt idx="3">
                  <c:v>79.671229385313325</c:v>
                </c:pt>
                <c:pt idx="4">
                  <c:v>29.362071431853735</c:v>
                </c:pt>
              </c:numCache>
            </c:numRef>
          </c:val>
          <c:extLst>
            <c:ext xmlns:c16="http://schemas.microsoft.com/office/drawing/2014/chart" uri="{C3380CC4-5D6E-409C-BE32-E72D297353CC}">
              <c16:uniqueId val="{0000000D-3EA8-48C9-8F0F-9BA1FDB18742}"/>
            </c:ext>
          </c:extLst>
        </c:ser>
        <c:dLbls>
          <c:showLegendKey val="0"/>
          <c:showVal val="1"/>
          <c:showCatName val="0"/>
          <c:showSerName val="0"/>
          <c:showPercent val="0"/>
          <c:showBubbleSize val="0"/>
        </c:dLbls>
        <c:gapWidth val="100"/>
        <c:overlap val="100"/>
        <c:axId val="690323296"/>
        <c:axId val="690323712"/>
      </c:barChart>
      <c:lineChart>
        <c:grouping val="standard"/>
        <c:varyColors val="0"/>
        <c:ser>
          <c:idx val="5"/>
          <c:order val="5"/>
          <c:tx>
            <c:strRef>
              <c:f>Sheet1!$G$1</c:f>
              <c:strCache>
                <c:ptCount val="1"/>
                <c:pt idx="0">
                  <c:v>Overall Growth</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2.2779109643134187E-2"/>
                  <c:y val="-9.1204764780102865E-2"/>
                </c:manualLayout>
              </c:layout>
              <c:spPr>
                <a:noFill/>
                <a:ln>
                  <a:noFill/>
                </a:ln>
                <a:effectLst/>
              </c:spPr>
              <c:txPr>
                <a:bodyPr rot="0" spcFirstLastPara="1" vertOverflow="ellipsis" vert="horz" wrap="square" anchor="ctr" anchorCtr="1"/>
                <a:lstStyle/>
                <a:p>
                  <a:pPr algn="ctr" rtl="0">
                    <a:defRPr sz="1050" b="1" i="0" u="sng" strike="noStrike" kern="1200" baseline="0">
                      <a:solidFill>
                        <a:schemeClr val="tx1"/>
                      </a:solidFill>
                      <a:latin typeface="Georgia" panose="02040502050405020303" pitchFamily="18"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EA8-48C9-8F0F-9BA1FDB18742}"/>
                </c:ext>
              </c:extLst>
            </c:dLbl>
            <c:dLbl>
              <c:idx val="1"/>
              <c:layout>
                <c:manualLayout>
                  <c:x val="-2.629792521507773E-2"/>
                  <c:y val="-5.03675953399689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EA8-48C9-8F0F-9BA1FDB18742}"/>
                </c:ext>
              </c:extLst>
            </c:dLbl>
            <c:dLbl>
              <c:idx val="3"/>
              <c:layout>
                <c:manualLayout>
                  <c:x val="-1.1762935376644974E-2"/>
                  <c:y val="-5.2126685668651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78-4541-9DE9-560CC23C73FC}"/>
                </c:ext>
              </c:extLst>
            </c:dLbl>
            <c:spPr>
              <a:noFill/>
              <a:ln>
                <a:noFill/>
              </a:ln>
              <a:effectLst/>
            </c:spPr>
            <c:txPr>
              <a:bodyPr rot="0" spcFirstLastPara="1" vertOverflow="ellipsis" vert="horz" wrap="square" anchor="ctr" anchorCtr="1"/>
              <a:lstStyle/>
              <a:p>
                <a:pPr>
                  <a:defRPr sz="1050" b="1" i="0" u="sng"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2019</c:v>
                </c:pt>
                <c:pt idx="1">
                  <c:v>2020</c:v>
                </c:pt>
                <c:pt idx="2">
                  <c:v>2021</c:v>
                </c:pt>
                <c:pt idx="3">
                  <c:v>2022</c:v>
                </c:pt>
                <c:pt idx="4">
                  <c:v>2023</c:v>
                </c:pt>
              </c:numCache>
            </c:numRef>
          </c:cat>
          <c:val>
            <c:numRef>
              <c:f>Sheet1!$G$2:$G$6</c:f>
              <c:numCache>
                <c:formatCode>0.0%</c:formatCode>
                <c:ptCount val="5"/>
                <c:pt idx="0">
                  <c:v>0.11617510024885935</c:v>
                </c:pt>
                <c:pt idx="1">
                  <c:v>7.5025773552324981E-2</c:v>
                </c:pt>
                <c:pt idx="2">
                  <c:v>0.21859952801926008</c:v>
                </c:pt>
                <c:pt idx="3">
                  <c:v>5.1007035693259262E-2</c:v>
                </c:pt>
                <c:pt idx="4">
                  <c:v>7.4323623422730689E-2</c:v>
                </c:pt>
              </c:numCache>
            </c:numRef>
          </c:val>
          <c:smooth val="0"/>
          <c:extLst>
            <c:ext xmlns:c16="http://schemas.microsoft.com/office/drawing/2014/chart" uri="{C3380CC4-5D6E-409C-BE32-E72D297353CC}">
              <c16:uniqueId val="{00000010-3EA8-48C9-8F0F-9BA1FDB18742}"/>
            </c:ext>
          </c:extLst>
        </c:ser>
        <c:dLbls>
          <c:showLegendKey val="0"/>
          <c:showVal val="1"/>
          <c:showCatName val="0"/>
          <c:showSerName val="0"/>
          <c:showPercent val="0"/>
          <c:showBubbleSize val="0"/>
        </c:dLbls>
        <c:marker val="1"/>
        <c:smooth val="0"/>
        <c:axId val="1738825711"/>
        <c:axId val="1738821967"/>
      </c:lineChart>
      <c:catAx>
        <c:axId val="690323296"/>
        <c:scaling>
          <c:orientation val="minMax"/>
        </c:scaling>
        <c:delete val="0"/>
        <c:axPos val="b"/>
        <c:numFmt formatCode="General" sourceLinked="1"/>
        <c:majorTickMark val="none"/>
        <c:minorTickMark val="none"/>
        <c:tickLblPos val="low"/>
        <c:spPr>
          <a:noFill/>
          <a:ln w="190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crossAx val="690323712"/>
        <c:crosses val="autoZero"/>
        <c:auto val="1"/>
        <c:lblAlgn val="ctr"/>
        <c:lblOffset val="100"/>
        <c:noMultiLvlLbl val="0"/>
      </c:catAx>
      <c:valAx>
        <c:axId val="690323712"/>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0&quot;m&quot;"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crossAx val="690323296"/>
        <c:crosses val="autoZero"/>
        <c:crossBetween val="between"/>
      </c:valAx>
      <c:valAx>
        <c:axId val="1738821967"/>
        <c:scaling>
          <c:orientation val="minMax"/>
          <c:max val="0.25"/>
          <c:min val="-0.1500000000000000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crossAx val="1738825711"/>
        <c:crosses val="max"/>
        <c:crossBetween val="between"/>
      </c:valAx>
      <c:catAx>
        <c:axId val="1738825711"/>
        <c:scaling>
          <c:orientation val="minMax"/>
        </c:scaling>
        <c:delete val="1"/>
        <c:axPos val="b"/>
        <c:numFmt formatCode="General" sourceLinked="1"/>
        <c:majorTickMark val="out"/>
        <c:minorTickMark val="none"/>
        <c:tickLblPos val="nextTo"/>
        <c:crossAx val="173882196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Georgia" panose="02040502050405020303"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sng" strike="noStrike" kern="1200" spc="0" baseline="0">
                <a:solidFill>
                  <a:schemeClr val="tx1"/>
                </a:solidFill>
                <a:latin typeface="Georgia" panose="02040502050405020303" pitchFamily="18" charset="0"/>
                <a:ea typeface="+mn-ea"/>
                <a:cs typeface="+mn-cs"/>
              </a:defRPr>
            </a:pPr>
            <a:r>
              <a:rPr lang="en-GB" sz="1100" b="1" u="sng">
                <a:solidFill>
                  <a:schemeClr val="tx1"/>
                </a:solidFill>
              </a:rPr>
              <a:t>EUROPE ABSOLUTE REVENUE CHANGE BY FORMAT AND OVERALL % CHANGE: 2019 – 2023 </a:t>
            </a:r>
          </a:p>
          <a:p>
            <a:pPr>
              <a:defRPr sz="1100" b="1" u="sng">
                <a:solidFill>
                  <a:schemeClr val="tx1"/>
                </a:solidFill>
              </a:defRPr>
            </a:pPr>
            <a:r>
              <a:rPr lang="en-GB" sz="1100" b="1" u="sng">
                <a:solidFill>
                  <a:schemeClr val="tx1"/>
                </a:solidFill>
              </a:rPr>
              <a:t>(US$ MILLION)</a:t>
            </a:r>
          </a:p>
        </c:rich>
      </c:tx>
      <c:layout>
        <c:manualLayout>
          <c:xMode val="edge"/>
          <c:yMode val="edge"/>
          <c:x val="0.1410002675453419"/>
          <c:y val="1.0840721420134506E-2"/>
        </c:manualLayout>
      </c:layout>
      <c:overlay val="0"/>
      <c:spPr>
        <a:noFill/>
        <a:ln>
          <a:noFill/>
        </a:ln>
        <a:effectLst/>
      </c:spPr>
      <c:txPr>
        <a:bodyPr rot="0" spcFirstLastPara="1" vertOverflow="ellipsis" vert="horz" wrap="square" anchor="ctr" anchorCtr="1"/>
        <a:lstStyle/>
        <a:p>
          <a:pPr>
            <a:defRPr sz="110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barChart>
        <c:barDir val="col"/>
        <c:grouping val="stacked"/>
        <c:varyColors val="0"/>
        <c:ser>
          <c:idx val="0"/>
          <c:order val="0"/>
          <c:tx>
            <c:strRef>
              <c:f>Sheet1!$B$1</c:f>
              <c:strCache>
                <c:ptCount val="1"/>
                <c:pt idx="0">
                  <c:v>Streaming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#,##0"m"</c:formatCode>
                <c:ptCount val="5"/>
                <c:pt idx="0">
                  <c:v>577.65176433622355</c:v>
                </c:pt>
                <c:pt idx="1">
                  <c:v>544.44425802451951</c:v>
                </c:pt>
                <c:pt idx="2">
                  <c:v>683.43722582298915</c:v>
                </c:pt>
                <c:pt idx="3">
                  <c:v>490.25123774640997</c:v>
                </c:pt>
                <c:pt idx="4">
                  <c:v>510.94208580876966</c:v>
                </c:pt>
              </c:numCache>
            </c:numRef>
          </c:val>
          <c:extLst>
            <c:ext xmlns:c16="http://schemas.microsoft.com/office/drawing/2014/chart" uri="{C3380CC4-5D6E-409C-BE32-E72D297353CC}">
              <c16:uniqueId val="{00000000-7644-48E6-AD33-8FBF6B3B01CA}"/>
            </c:ext>
          </c:extLst>
        </c:ser>
        <c:ser>
          <c:idx val="1"/>
          <c:order val="1"/>
          <c:tx>
            <c:strRef>
              <c:f>Sheet1!$C$1</c:f>
              <c:strCache>
                <c:ptCount val="1"/>
                <c:pt idx="0">
                  <c:v>Downloads &amp; Other Digital</c:v>
                </c:pt>
              </c:strCache>
            </c:strRef>
          </c:tx>
          <c:spPr>
            <a:solidFill>
              <a:schemeClr val="accent2"/>
            </a:solidFill>
            <a:ln>
              <a:noFill/>
            </a:ln>
            <a:effectLst/>
          </c:spPr>
          <c:invertIfNegative val="0"/>
          <c:dLbls>
            <c:dLbl>
              <c:idx val="2"/>
              <c:layout>
                <c:manualLayout>
                  <c:x val="0"/>
                  <c:y val="1.0840721420134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44-48E6-AD33-8FBF6B3B01CA}"/>
                </c:ext>
              </c:extLst>
            </c:dLbl>
            <c:dLbl>
              <c:idx val="4"/>
              <c:delete val="1"/>
              <c:extLst>
                <c:ext xmlns:c15="http://schemas.microsoft.com/office/drawing/2012/chart" uri="{CE6537A1-D6FC-4f65-9D91-7224C49458BB}"/>
                <c:ext xmlns:c16="http://schemas.microsoft.com/office/drawing/2014/chart" uri="{C3380CC4-5D6E-409C-BE32-E72D297353CC}">
                  <c16:uniqueId val="{0000000E-7644-48E6-AD33-8FBF6B3B01C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#,##0"m"</c:formatCode>
                <c:ptCount val="5"/>
                <c:pt idx="0">
                  <c:v>-60.783441021226878</c:v>
                </c:pt>
                <c:pt idx="1">
                  <c:v>-53.028059126282699</c:v>
                </c:pt>
                <c:pt idx="2">
                  <c:v>-39.627469352640048</c:v>
                </c:pt>
                <c:pt idx="3">
                  <c:v>-22.198150243341743</c:v>
                </c:pt>
                <c:pt idx="4">
                  <c:v>-6.203037358409361</c:v>
                </c:pt>
              </c:numCache>
            </c:numRef>
          </c:val>
          <c:extLst>
            <c:ext xmlns:c16="http://schemas.microsoft.com/office/drawing/2014/chart" uri="{C3380CC4-5D6E-409C-BE32-E72D297353CC}">
              <c16:uniqueId val="{00000001-7644-48E6-AD33-8FBF6B3B01CA}"/>
            </c:ext>
          </c:extLst>
        </c:ser>
        <c:ser>
          <c:idx val="2"/>
          <c:order val="2"/>
          <c:tx>
            <c:strRef>
              <c:f>Sheet1!$D$1</c:f>
              <c:strCache>
                <c:ptCount val="1"/>
                <c:pt idx="0">
                  <c:v>Physical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Sheet1!$D$2:$D$6</c:f>
              <c:numCache>
                <c:formatCode>#,##0"m"</c:formatCode>
                <c:ptCount val="5"/>
                <c:pt idx="0">
                  <c:v>-114.38449871744388</c:v>
                </c:pt>
                <c:pt idx="1">
                  <c:v>-177.96643011638866</c:v>
                </c:pt>
                <c:pt idx="2">
                  <c:v>154.32193088810777</c:v>
                </c:pt>
                <c:pt idx="3">
                  <c:v>-126.64006261735358</c:v>
                </c:pt>
                <c:pt idx="4">
                  <c:v>72.041487049183161</c:v>
                </c:pt>
              </c:numCache>
            </c:numRef>
          </c:val>
          <c:extLst>
            <c:ext xmlns:c16="http://schemas.microsoft.com/office/drawing/2014/chart" uri="{C3380CC4-5D6E-409C-BE32-E72D297353CC}">
              <c16:uniqueId val="{00000002-7644-48E6-AD33-8FBF6B3B01CA}"/>
            </c:ext>
          </c:extLst>
        </c:ser>
        <c:ser>
          <c:idx val="3"/>
          <c:order val="3"/>
          <c:tx>
            <c:strRef>
              <c:f>Sheet1!$E$1</c:f>
              <c:strCache>
                <c:ptCount val="1"/>
                <c:pt idx="0">
                  <c:v>Performance Rights</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7644-48E6-AD33-8FBF6B3B01C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Sheet1!$E$2:$E$6</c:f>
              <c:numCache>
                <c:formatCode>#,##0"m"</c:formatCode>
                <c:ptCount val="5"/>
                <c:pt idx="0">
                  <c:v>-7.2514203385965175</c:v>
                </c:pt>
                <c:pt idx="1">
                  <c:v>-169.5663988116014</c:v>
                </c:pt>
                <c:pt idx="2">
                  <c:v>98.5564413840209</c:v>
                </c:pt>
                <c:pt idx="3">
                  <c:v>145.70163216213018</c:v>
                </c:pt>
                <c:pt idx="4">
                  <c:v>87.320801719269411</c:v>
                </c:pt>
              </c:numCache>
            </c:numRef>
          </c:val>
          <c:extLst>
            <c:ext xmlns:c16="http://schemas.microsoft.com/office/drawing/2014/chart" uri="{C3380CC4-5D6E-409C-BE32-E72D297353CC}">
              <c16:uniqueId val="{00000004-7644-48E6-AD33-8FBF6B3B01CA}"/>
            </c:ext>
          </c:extLst>
        </c:ser>
        <c:ser>
          <c:idx val="4"/>
          <c:order val="4"/>
          <c:tx>
            <c:strRef>
              <c:f>Sheet1!$F$1</c:f>
              <c:strCache>
                <c:ptCount val="1"/>
                <c:pt idx="0">
                  <c:v>Synchronisation</c:v>
                </c:pt>
              </c:strCache>
            </c:strRef>
          </c:tx>
          <c:spPr>
            <a:solidFill>
              <a:schemeClr val="accent5"/>
            </a:solidFill>
            <a:ln>
              <a:noFill/>
            </a:ln>
            <a:effectLst/>
          </c:spPr>
          <c:invertIfNegative val="0"/>
          <c:dLbls>
            <c:delete val="1"/>
          </c:dLbls>
          <c:cat>
            <c:numRef>
              <c:f>Sheet1!$A$2:$A$6</c:f>
              <c:numCache>
                <c:formatCode>General</c:formatCode>
                <c:ptCount val="5"/>
                <c:pt idx="0">
                  <c:v>2019</c:v>
                </c:pt>
                <c:pt idx="1">
                  <c:v>2020</c:v>
                </c:pt>
                <c:pt idx="2">
                  <c:v>2021</c:v>
                </c:pt>
                <c:pt idx="3">
                  <c:v>2022</c:v>
                </c:pt>
                <c:pt idx="4">
                  <c:v>2023</c:v>
                </c:pt>
              </c:numCache>
            </c:numRef>
          </c:cat>
          <c:val>
            <c:numRef>
              <c:f>Sheet1!$F$2:$F$6</c:f>
              <c:numCache>
                <c:formatCode>#,##0"m"</c:formatCode>
                <c:ptCount val="5"/>
                <c:pt idx="0">
                  <c:v>3.3970057015439323</c:v>
                </c:pt>
                <c:pt idx="1">
                  <c:v>-16.809014712132296</c:v>
                </c:pt>
                <c:pt idx="2">
                  <c:v>26.520473594543375</c:v>
                </c:pt>
                <c:pt idx="3">
                  <c:v>29.249581648245268</c:v>
                </c:pt>
                <c:pt idx="4">
                  <c:v>-5.7565622983277933</c:v>
                </c:pt>
              </c:numCache>
            </c:numRef>
          </c:val>
          <c:extLst>
            <c:ext xmlns:c16="http://schemas.microsoft.com/office/drawing/2014/chart" uri="{C3380CC4-5D6E-409C-BE32-E72D297353CC}">
              <c16:uniqueId val="{00000005-7644-48E6-AD33-8FBF6B3B01CA}"/>
            </c:ext>
          </c:extLst>
        </c:ser>
        <c:dLbls>
          <c:showLegendKey val="0"/>
          <c:showVal val="1"/>
          <c:showCatName val="0"/>
          <c:showSerName val="0"/>
          <c:showPercent val="0"/>
          <c:showBubbleSize val="0"/>
        </c:dLbls>
        <c:gapWidth val="100"/>
        <c:overlap val="100"/>
        <c:axId val="1107186639"/>
        <c:axId val="1107187055"/>
      </c:barChart>
      <c:lineChart>
        <c:grouping val="stacked"/>
        <c:varyColors val="0"/>
        <c:ser>
          <c:idx val="5"/>
          <c:order val="5"/>
          <c:tx>
            <c:strRef>
              <c:f>Sheet1!$G$1</c:f>
              <c:strCache>
                <c:ptCount val="1"/>
                <c:pt idx="0">
                  <c:v>Overall Growth</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3.7256862303330703E-2"/>
                  <c:y val="-9.2146132071143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44-48E6-AD33-8FBF6B3B01CA}"/>
                </c:ext>
              </c:extLst>
            </c:dLbl>
            <c:dLbl>
              <c:idx val="1"/>
              <c:layout>
                <c:manualLayout>
                  <c:x val="-3.576658781119748E-2"/>
                  <c:y val="-0.157190460591950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44-48E6-AD33-8FBF6B3B01CA}"/>
                </c:ext>
              </c:extLst>
            </c:dLbl>
            <c:dLbl>
              <c:idx val="2"/>
              <c:layout>
                <c:manualLayout>
                  <c:x val="-3.4276313319064305E-2"/>
                  <c:y val="-9.75664927812105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644-48E6-AD33-8FBF6B3B01CA}"/>
                </c:ext>
              </c:extLst>
            </c:dLbl>
            <c:dLbl>
              <c:idx val="3"/>
              <c:layout>
                <c:manualLayout>
                  <c:x val="-2.6824940858398108E-2"/>
                  <c:y val="-0.1111173945563786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644-48E6-AD33-8FBF6B3B01CA}"/>
                </c:ext>
              </c:extLst>
            </c:dLbl>
            <c:dLbl>
              <c:idx val="4"/>
              <c:layout>
                <c:manualLayout>
                  <c:x val="-3.576658781119748E-2"/>
                  <c:y val="-8.67257713610760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44-48E6-AD33-8FBF6B3B01CA}"/>
                </c:ext>
              </c:extLst>
            </c:dLbl>
            <c:spPr>
              <a:noFill/>
              <a:ln>
                <a:noFill/>
              </a:ln>
              <a:effectLst/>
            </c:spPr>
            <c:txPr>
              <a:bodyPr rot="0" spcFirstLastPara="1" vertOverflow="ellipsis" vert="horz" wrap="square" anchor="ctr" anchorCtr="1"/>
              <a:lstStyle/>
              <a:p>
                <a:pPr algn="ctr">
                  <a:defRPr sz="1050" b="1" i="0" u="sng" strike="noStrike" kern="1200" baseline="0">
                    <a:solidFill>
                      <a:schemeClr val="tx1"/>
                    </a:solidFill>
                    <a:latin typeface="Georgia" panose="02040502050405020303" pitchFamily="18"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2019</c:v>
                </c:pt>
                <c:pt idx="1">
                  <c:v>2020</c:v>
                </c:pt>
                <c:pt idx="2">
                  <c:v>2021</c:v>
                </c:pt>
                <c:pt idx="3">
                  <c:v>2022</c:v>
                </c:pt>
                <c:pt idx="4">
                  <c:v>2023</c:v>
                </c:pt>
              </c:numCache>
            </c:numRef>
          </c:cat>
          <c:val>
            <c:numRef>
              <c:f>Sheet1!$G$2:$G$6</c:f>
              <c:numCache>
                <c:formatCode>0.0%</c:formatCode>
                <c:ptCount val="5"/>
                <c:pt idx="0">
                  <c:v>7.3607008637869065E-2</c:v>
                </c:pt>
                <c:pt idx="1">
                  <c:v>2.1855583645010057E-2</c:v>
                </c:pt>
                <c:pt idx="2">
                  <c:v>0.15538704720477137</c:v>
                </c:pt>
                <c:pt idx="3">
                  <c:v>7.5221784855780571E-2</c:v>
                </c:pt>
                <c:pt idx="4">
                  <c:v>8.9195473445997431E-2</c:v>
                </c:pt>
              </c:numCache>
            </c:numRef>
          </c:val>
          <c:smooth val="0"/>
          <c:extLst>
            <c:ext xmlns:c16="http://schemas.microsoft.com/office/drawing/2014/chart" uri="{C3380CC4-5D6E-409C-BE32-E72D297353CC}">
              <c16:uniqueId val="{0000000B-7644-48E6-AD33-8FBF6B3B01CA}"/>
            </c:ext>
          </c:extLst>
        </c:ser>
        <c:dLbls>
          <c:showLegendKey val="0"/>
          <c:showVal val="1"/>
          <c:showCatName val="0"/>
          <c:showSerName val="0"/>
          <c:showPercent val="0"/>
          <c:showBubbleSize val="0"/>
        </c:dLbls>
        <c:marker val="1"/>
        <c:smooth val="0"/>
        <c:axId val="744742063"/>
        <c:axId val="744729999"/>
      </c:lineChart>
      <c:catAx>
        <c:axId val="1107186639"/>
        <c:scaling>
          <c:orientation val="minMax"/>
        </c:scaling>
        <c:delete val="0"/>
        <c:axPos val="b"/>
        <c:numFmt formatCode="General" sourceLinked="1"/>
        <c:majorTickMark val="none"/>
        <c:minorTickMark val="none"/>
        <c:tickLblPos val="low"/>
        <c:spPr>
          <a:noFill/>
          <a:ln w="19050" cap="flat" cmpd="sng" algn="ctr">
            <a:solidFill>
              <a:schemeClr val="tx1">
                <a:lumMod val="75000"/>
                <a:lumOff val="2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crossAx val="1107187055"/>
        <c:crosses val="autoZero"/>
        <c:auto val="1"/>
        <c:lblAlgn val="ctr"/>
        <c:lblOffset val="100"/>
        <c:noMultiLvlLbl val="0"/>
      </c:catAx>
      <c:valAx>
        <c:axId val="1107187055"/>
        <c:scaling>
          <c:orientation val="minMax"/>
        </c:scaling>
        <c:delete val="0"/>
        <c:axPos val="l"/>
        <c:majorGridlines>
          <c:spPr>
            <a:ln w="9525" cap="flat" cmpd="sng" algn="ctr">
              <a:solidFill>
                <a:schemeClr val="tx1">
                  <a:lumMod val="15000"/>
                  <a:lumOff val="85000"/>
                </a:schemeClr>
              </a:solidFill>
              <a:round/>
            </a:ln>
            <a:effectLst/>
          </c:spPr>
        </c:majorGridlines>
        <c:numFmt formatCode="0&quot;m&quot;"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crossAx val="1107186639"/>
        <c:crosses val="autoZero"/>
        <c:crossBetween val="between"/>
      </c:valAx>
      <c:valAx>
        <c:axId val="744729999"/>
        <c:scaling>
          <c:orientation val="minMax"/>
          <c:max val="0.24000000000000002"/>
          <c:min val="-0.16000000000000003"/>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crossAx val="744742063"/>
        <c:crosses val="max"/>
        <c:crossBetween val="between"/>
        <c:majorUnit val="4.0000000000000008E-2"/>
      </c:valAx>
      <c:catAx>
        <c:axId val="744742063"/>
        <c:scaling>
          <c:orientation val="minMax"/>
        </c:scaling>
        <c:delete val="1"/>
        <c:axPos val="b"/>
        <c:numFmt formatCode="General" sourceLinked="1"/>
        <c:majorTickMark val="out"/>
        <c:minorTickMark val="none"/>
        <c:tickLblPos val="nextTo"/>
        <c:crossAx val="744729999"/>
        <c:crosses val="autoZero"/>
        <c:auto val="1"/>
        <c:lblAlgn val="ctr"/>
        <c:lblOffset val="100"/>
        <c:noMultiLvlLbl val="0"/>
      </c:catAx>
      <c:spPr>
        <a:noFill/>
        <a:ln>
          <a:noFill/>
        </a:ln>
        <a:effectLst/>
      </c:spPr>
    </c:plotArea>
    <c:legend>
      <c:legendPos val="b"/>
      <c:layout>
        <c:manualLayout>
          <c:xMode val="edge"/>
          <c:yMode val="edge"/>
          <c:x val="2.0364776951672863E-2"/>
          <c:y val="0.90554530642643516"/>
          <c:w val="0.95479950527580637"/>
          <c:h val="7.7325926929696434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Georgia" panose="02040502050405020303"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0.73228172313150452</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4.9583359494829046E-2</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0.11466311749904784</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6.528449956372219E-2</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Sheet1!$F$2</c:f>
              <c:numCache>
                <c:formatCode>0.0%</c:formatCode>
                <c:ptCount val="1"/>
                <c:pt idx="0">
                  <c:v>3.8187300310896365E-2</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DC0B-413F-86C3-3E81701D8C9F}"/>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0.35699999999999998</c:v>
                </c:pt>
              </c:numCache>
            </c:numRef>
          </c:val>
          <c:extLst>
            <c:ext xmlns:c16="http://schemas.microsoft.com/office/drawing/2014/chart" uri="{C3380CC4-5D6E-409C-BE32-E72D297353CC}">
              <c16:uniqueId val="{00000001-DC0B-413F-86C3-3E81701D8C9F}"/>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4.5999999999999999E-2</c:v>
                </c:pt>
              </c:numCache>
            </c:numRef>
          </c:val>
          <c:extLst>
            <c:ext xmlns:c16="http://schemas.microsoft.com/office/drawing/2014/chart" uri="{C3380CC4-5D6E-409C-BE32-E72D297353CC}">
              <c16:uniqueId val="{00000002-DC0B-413F-86C3-3E81701D8C9F}"/>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0.55000000000000004</c:v>
                </c:pt>
              </c:numCache>
            </c:numRef>
          </c:val>
          <c:extLst>
            <c:ext xmlns:c16="http://schemas.microsoft.com/office/drawing/2014/chart" uri="{C3380CC4-5D6E-409C-BE32-E72D297353CC}">
              <c16:uniqueId val="{00000003-DC0B-413F-86C3-3E81701D8C9F}"/>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3.9E-2</c:v>
                </c:pt>
              </c:numCache>
            </c:numRef>
          </c:val>
          <c:extLst>
            <c:ext xmlns:c16="http://schemas.microsoft.com/office/drawing/2014/chart" uri="{C3380CC4-5D6E-409C-BE32-E72D297353CC}">
              <c16:uniqueId val="{00000004-DC0B-413F-86C3-3E81701D8C9F}"/>
            </c:ext>
          </c:extLst>
        </c:ser>
        <c:ser>
          <c:idx val="4"/>
          <c:order val="4"/>
          <c:tx>
            <c:strRef>
              <c:f>Sheet1!$F$1</c:f>
              <c:strCache>
                <c:ptCount val="1"/>
                <c:pt idx="0">
                  <c:v>Synchronisation</c:v>
                </c:pt>
              </c:strCache>
            </c:strRef>
          </c:tx>
          <c:spPr>
            <a:solidFill>
              <a:schemeClr val="accent5"/>
            </a:solidFill>
          </c:spPr>
          <c:invertIfNegative val="0"/>
          <c:dLbls>
            <c:delete val="1"/>
          </c:dLbls>
          <c:cat>
            <c:strRef>
              <c:f>Sheet1!$A$2</c:f>
              <c:strCache>
                <c:ptCount val="1"/>
                <c:pt idx="0">
                  <c:v>Value</c:v>
                </c:pt>
              </c:strCache>
            </c:strRef>
          </c:cat>
          <c:val>
            <c:numRef>
              <c:f>Sheet1!$F$2</c:f>
              <c:numCache>
                <c:formatCode>0.0%</c:formatCode>
                <c:ptCount val="1"/>
                <c:pt idx="0">
                  <c:v>8.9999999999999993E-3</c:v>
                </c:pt>
              </c:numCache>
            </c:numRef>
          </c:val>
          <c:extLst>
            <c:ext xmlns:c16="http://schemas.microsoft.com/office/drawing/2014/chart" uri="{C3380CC4-5D6E-409C-BE32-E72D297353CC}">
              <c16:uniqueId val="{00000005-DC0B-413F-86C3-3E81701D8C9F}"/>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0.64516607744718935</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1.8208477199273494E-2</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0.16319716773941959</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0.14694648547169345</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dLbl>
              <c:idx val="0"/>
              <c:layout>
                <c:manualLayout>
                  <c:x val="-1.1097900711614105E-2"/>
                  <c:y val="1.61037470164744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34-48D0-9854-BB4E272E2E87}"/>
                </c:ext>
              </c:extLst>
            </c:dLbl>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Sheet1!$F$2</c:f>
              <c:numCache>
                <c:formatCode>0.0%</c:formatCode>
                <c:ptCount val="1"/>
                <c:pt idx="0">
                  <c:v>2.6481792142424146E-2</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AC84-4249-AB77-14EBD400ADA1}"/>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0.64400000000000002</c:v>
                </c:pt>
              </c:numCache>
            </c:numRef>
          </c:val>
          <c:extLst>
            <c:ext xmlns:c16="http://schemas.microsoft.com/office/drawing/2014/chart" uri="{C3380CC4-5D6E-409C-BE32-E72D297353CC}">
              <c16:uniqueId val="{00000001-AC84-4249-AB77-14EBD400ADA1}"/>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2.5000000000000001E-2</c:v>
                </c:pt>
              </c:numCache>
            </c:numRef>
          </c:val>
          <c:extLst>
            <c:ext xmlns:c16="http://schemas.microsoft.com/office/drawing/2014/chart" uri="{C3380CC4-5D6E-409C-BE32-E72D297353CC}">
              <c16:uniqueId val="{00000002-AC84-4249-AB77-14EBD400ADA1}"/>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0.17399999999999999</c:v>
                </c:pt>
              </c:numCache>
            </c:numRef>
          </c:val>
          <c:extLst>
            <c:ext xmlns:c16="http://schemas.microsoft.com/office/drawing/2014/chart" uri="{C3380CC4-5D6E-409C-BE32-E72D297353CC}">
              <c16:uniqueId val="{00000003-AC84-4249-AB77-14EBD400ADA1}"/>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0.152</c:v>
                </c:pt>
              </c:numCache>
            </c:numRef>
          </c:val>
          <c:extLst>
            <c:ext xmlns:c16="http://schemas.microsoft.com/office/drawing/2014/chart" uri="{C3380CC4-5D6E-409C-BE32-E72D297353CC}">
              <c16:uniqueId val="{00000004-AC84-4249-AB77-14EBD400ADA1}"/>
            </c:ext>
          </c:extLst>
        </c:ser>
        <c:ser>
          <c:idx val="4"/>
          <c:order val="4"/>
          <c:tx>
            <c:strRef>
              <c:f>Sheet1!$F$1</c:f>
              <c:strCache>
                <c:ptCount val="1"/>
                <c:pt idx="0">
                  <c:v>Synchronisation</c:v>
                </c:pt>
              </c:strCache>
            </c:strRef>
          </c:tx>
          <c:spPr>
            <a:solidFill>
              <a:schemeClr val="accent5"/>
            </a:solidFill>
          </c:spPr>
          <c:invertIfNegative val="0"/>
          <c:dLbls>
            <c:dLbl>
              <c:idx val="0"/>
              <c:layout>
                <c:manualLayout>
                  <c:x val="-1.1097900711614105E-2"/>
                  <c:y val="1.61037470164744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84-4249-AB77-14EBD400ADA1}"/>
                </c:ext>
              </c:extLst>
            </c:dLbl>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Sheet1!$F$2</c:f>
              <c:numCache>
                <c:formatCode>0.0%</c:formatCode>
                <c:ptCount val="1"/>
                <c:pt idx="0">
                  <c:v>5.0000000000000001E-3</c:v>
                </c:pt>
              </c:numCache>
            </c:numRef>
          </c:val>
          <c:extLst>
            <c:ext xmlns:c16="http://schemas.microsoft.com/office/drawing/2014/chart" uri="{C3380CC4-5D6E-409C-BE32-E72D297353CC}">
              <c16:uniqueId val="{00000006-AC84-4249-AB77-14EBD400ADA1}"/>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kumimoji="0" lang="en-GB" sz="1400" b="1" i="0" u="sng" strike="noStrike" kern="1200" cap="none" spc="0" normalizeH="0" baseline="0">
                <a:ln>
                  <a:noFill/>
                </a:ln>
                <a:solidFill>
                  <a:schemeClr val="tx1"/>
                </a:solidFill>
                <a:effectLst/>
                <a:uLnTx/>
                <a:uFillTx/>
                <a:latin typeface="Georgia" panose="02040502050405020303" pitchFamily="18" charset="0"/>
                <a:ea typeface="+mn-ea"/>
                <a:cs typeface="+mn-cs"/>
              </a:defRPr>
            </a:pPr>
            <a:r>
              <a:rPr kumimoji="0" lang="en-GB" sz="1400" b="1" i="0" u="sng" strike="noStrike" kern="1200" cap="none" spc="0" normalizeH="0" baseline="0">
                <a:ln>
                  <a:noFill/>
                </a:ln>
                <a:solidFill>
                  <a:schemeClr val="tx1"/>
                </a:solidFill>
                <a:effectLst/>
                <a:uLnTx/>
                <a:uFillTx/>
                <a:latin typeface="Georgia" panose="02040502050405020303" pitchFamily="18" charset="0"/>
                <a:ea typeface="+mn-ea"/>
                <a:cs typeface="+mn-cs"/>
              </a:rPr>
              <a:t>GLOBAL RECORDED MUSIC REVENUE SHARE BY FORMAT: 2023</a:t>
            </a:r>
          </a:p>
        </c:rich>
      </c:tx>
      <c:overlay val="0"/>
      <c:spPr>
        <a:noFill/>
        <a:ln>
          <a:noFill/>
        </a:ln>
        <a:effectLst/>
      </c:spPr>
      <c:txPr>
        <a:bodyPr rot="0" spcFirstLastPara="1" vertOverflow="ellipsis" vert="horz" wrap="square" anchor="ctr" anchorCtr="1"/>
        <a:lstStyle/>
        <a:p>
          <a:pPr algn="ctr" rtl="0">
            <a:defRPr kumimoji="0" lang="en-GB" sz="1400" b="1" i="0" u="sng" strike="noStrike" kern="1200" cap="none" spc="0" normalizeH="0" baseline="0">
              <a:ln>
                <a:noFill/>
              </a:ln>
              <a:solidFill>
                <a:schemeClr val="tx1"/>
              </a:solidFill>
              <a:effectLst/>
              <a:uLnTx/>
              <a:uFillTx/>
              <a:latin typeface="Georgia" panose="02040502050405020303" pitchFamily="18" charset="0"/>
              <a:ea typeface="+mn-ea"/>
              <a:cs typeface="+mn-cs"/>
            </a:defRPr>
          </a:pPr>
          <a:endParaRPr lang="en-US"/>
        </a:p>
      </c:txPr>
    </c:title>
    <c:autoTitleDeleted val="0"/>
    <c:plotArea>
      <c:layout>
        <c:manualLayout>
          <c:layoutTarget val="inner"/>
          <c:xMode val="edge"/>
          <c:yMode val="edge"/>
          <c:x val="0.15175954857494667"/>
          <c:y val="0.14736234509308349"/>
          <c:w val="0.69648071768806685"/>
          <c:h val="0.82210486537924821"/>
        </c:manualLayout>
      </c:layout>
      <c:doughnutChart>
        <c:varyColors val="1"/>
        <c:ser>
          <c:idx val="0"/>
          <c:order val="0"/>
          <c:dPt>
            <c:idx val="0"/>
            <c:bubble3D val="0"/>
            <c:spPr>
              <a:solidFill>
                <a:srgbClr val="018FC0"/>
              </a:solidFill>
              <a:ln>
                <a:noFill/>
              </a:ln>
              <a:effectLst/>
            </c:spPr>
            <c:extLst>
              <c:ext xmlns:c16="http://schemas.microsoft.com/office/drawing/2014/chart" uri="{C3380CC4-5D6E-409C-BE32-E72D297353CC}">
                <c16:uniqueId val="{00000001-A7B7-4305-8517-C446FFCA53DC}"/>
              </c:ext>
            </c:extLst>
          </c:dPt>
          <c:dPt>
            <c:idx val="1"/>
            <c:bubble3D val="0"/>
            <c:spPr>
              <a:solidFill>
                <a:schemeClr val="accent2"/>
              </a:solidFill>
              <a:ln>
                <a:noFill/>
              </a:ln>
              <a:effectLst/>
            </c:spPr>
            <c:extLst>
              <c:ext xmlns:c16="http://schemas.microsoft.com/office/drawing/2014/chart" uri="{C3380CC4-5D6E-409C-BE32-E72D297353CC}">
                <c16:uniqueId val="{00000003-A7B7-4305-8517-C446FFCA53DC}"/>
              </c:ext>
            </c:extLst>
          </c:dPt>
          <c:dPt>
            <c:idx val="2"/>
            <c:bubble3D val="0"/>
            <c:spPr>
              <a:solidFill>
                <a:schemeClr val="accent3"/>
              </a:solidFill>
              <a:ln>
                <a:noFill/>
              </a:ln>
              <a:effectLst/>
            </c:spPr>
            <c:extLst>
              <c:ext xmlns:c16="http://schemas.microsoft.com/office/drawing/2014/chart" uri="{C3380CC4-5D6E-409C-BE32-E72D297353CC}">
                <c16:uniqueId val="{00000005-A7B7-4305-8517-C446FFCA53DC}"/>
              </c:ext>
            </c:extLst>
          </c:dPt>
          <c:dPt>
            <c:idx val="3"/>
            <c:bubble3D val="0"/>
            <c:spPr>
              <a:solidFill>
                <a:schemeClr val="accent6"/>
              </a:solidFill>
              <a:ln>
                <a:noFill/>
              </a:ln>
              <a:effectLst/>
            </c:spPr>
            <c:extLst>
              <c:ext xmlns:c16="http://schemas.microsoft.com/office/drawing/2014/chart" uri="{C3380CC4-5D6E-409C-BE32-E72D297353CC}">
                <c16:uniqueId val="{00000007-A7B7-4305-8517-C446FFCA53DC}"/>
              </c:ext>
            </c:extLst>
          </c:dPt>
          <c:dPt>
            <c:idx val="4"/>
            <c:bubble3D val="0"/>
            <c:spPr>
              <a:solidFill>
                <a:schemeClr val="accent5"/>
              </a:solidFill>
              <a:ln>
                <a:noFill/>
              </a:ln>
              <a:effectLst/>
            </c:spPr>
            <c:extLst>
              <c:ext xmlns:c16="http://schemas.microsoft.com/office/drawing/2014/chart" uri="{C3380CC4-5D6E-409C-BE32-E72D297353CC}">
                <c16:uniqueId val="{00000009-A7B7-4305-8517-C446FFCA53DC}"/>
              </c:ext>
            </c:extLst>
          </c:dPt>
          <c:dLbls>
            <c:dLbl>
              <c:idx val="0"/>
              <c:layout>
                <c:manualLayout>
                  <c:x val="-7.5249853027630889E-2"/>
                  <c:y val="-2.1892918632037357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1"/>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A7B7-4305-8517-C446FFCA53DC}"/>
                </c:ext>
              </c:extLst>
            </c:dLbl>
            <c:dLbl>
              <c:idx val="1"/>
              <c:layout>
                <c:manualLayout>
                  <c:x val="7.0546737213403876E-2"/>
                  <c:y val="-2.4629533461042127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2"/>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A7B7-4305-8517-C446FFCA53DC}"/>
                </c:ext>
              </c:extLst>
            </c:dLbl>
            <c:dLbl>
              <c:idx val="2"/>
              <c:layout>
                <c:manualLayout>
                  <c:x val="7.7601410934744264E-2"/>
                  <c:y val="1.0946459316018679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A7B7-4305-8517-C446FFCA53DC}"/>
                </c:ext>
              </c:extLst>
            </c:dLbl>
            <c:dLbl>
              <c:idx val="3"/>
              <c:layout>
                <c:manualLayout>
                  <c:x val="3.5273368606701938E-2"/>
                  <c:y val="4.9259066922084052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6"/>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A7B7-4305-8517-C446FFCA53DC}"/>
                </c:ext>
              </c:extLst>
            </c:dLbl>
            <c:dLbl>
              <c:idx val="4"/>
              <c:layout>
                <c:manualLayout>
                  <c:x val="9.4062316284538507E-3"/>
                  <c:y val="5.473229658009339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5"/>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9-A7B7-4305-8517-C446FFCA53DC}"/>
                </c:ext>
              </c:extLst>
            </c:dLbl>
            <c:spPr>
              <a:noFill/>
              <a:ln>
                <a:noFill/>
              </a:ln>
              <a:effectLst/>
            </c:spPr>
            <c:txPr>
              <a:bodyPr rot="0" spcFirstLastPara="1" vertOverflow="ellipsis" vert="horz" wrap="square" anchor="ctr" anchorCtr="1"/>
              <a:lstStyle/>
              <a:p>
                <a:pPr>
                  <a:defRPr sz="1200" b="1" i="0" u="none" strike="noStrike" kern="1200" baseline="0">
                    <a:solidFill>
                      <a:schemeClr val="dk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val>
            <c:numRef>
              <c:f>'Fig. 2'!$C$3:$C$7</c:f>
              <c:numCache>
                <c:formatCode>0.0%</c:formatCode>
                <c:ptCount val="5"/>
                <c:pt idx="0">
                  <c:v>0.67340114475123547</c:v>
                </c:pt>
                <c:pt idx="1">
                  <c:v>3.1702229697517265E-2</c:v>
                </c:pt>
                <c:pt idx="2">
                  <c:v>0.17792043343977088</c:v>
                </c:pt>
                <c:pt idx="3">
                  <c:v>9.4910388891554065E-2</c:v>
                </c:pt>
                <c:pt idx="4">
                  <c:v>2.2065803219922308E-2</c:v>
                </c:pt>
              </c:numCache>
            </c:numRef>
          </c:val>
          <c:extLst>
            <c:ext xmlns:c16="http://schemas.microsoft.com/office/drawing/2014/chart" uri="{C3380CC4-5D6E-409C-BE32-E72D297353CC}">
              <c16:uniqueId val="{0000000A-A7B7-4305-8517-C446FFCA53DC}"/>
            </c:ext>
          </c:extLst>
        </c:ser>
        <c:dLbls>
          <c:showLegendKey val="0"/>
          <c:showVal val="0"/>
          <c:showCatName val="0"/>
          <c:showSerName val="0"/>
          <c:showPercent val="0"/>
          <c:showBubbleSize val="0"/>
          <c:showLeaderLines val="0"/>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a:latin typeface="+mn-l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0.90465009752942049</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dLbl>
              <c:idx val="0"/>
              <c:layout>
                <c:manualLayout>
                  <c:x val="-1.2683315098987282E-2"/>
                  <c:y val="-1.61037470164743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25-447E-AB2E-1F1593B46DDF}"/>
                </c:ext>
              </c:extLst>
            </c:dLbl>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2.3464806731653902E-2</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4.3329521751407037E-2</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dLbl>
              <c:idx val="0"/>
              <c:layout>
                <c:manualLayout>
                  <c:x val="-9.5124863242404614E-3"/>
                  <c:y val="4.8311241049423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25-447E-AB2E-1F1593B46DDF}"/>
                </c:ext>
              </c:extLst>
            </c:dLbl>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2.6402084614054744E-2</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delete val="1"/>
          </c:dLbls>
          <c:cat>
            <c:strRef>
              <c:f>Sheet1!$A$2</c:f>
              <c:strCache>
                <c:ptCount val="1"/>
                <c:pt idx="0">
                  <c:v>Value</c:v>
                </c:pt>
              </c:strCache>
            </c:strRef>
          </c:cat>
          <c:val>
            <c:numRef>
              <c:f>Sheet1!$F$2</c:f>
              <c:numCache>
                <c:formatCode>0.0%</c:formatCode>
                <c:ptCount val="1"/>
                <c:pt idx="0">
                  <c:v>2.1534893734639414E-3</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min val="0"/>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0.55989508807996091</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9.838042277273272E-3</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0.17883298729332511</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0.22311937253218816</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dLbl>
              <c:idx val="0"/>
              <c:layout>
                <c:manualLayout>
                  <c:x val="-1.1097900711613873E-2"/>
                  <c:y val="1.61037470164744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71-4314-AE04-C2E1D7060A24}"/>
                </c:ext>
              </c:extLst>
            </c:dLbl>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Sheet1!$F$2</c:f>
              <c:numCache>
                <c:formatCode>0.0%</c:formatCode>
                <c:ptCount val="1"/>
                <c:pt idx="0">
                  <c:v>2.8314509817252587E-2</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0.59386751364247725</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2.3554861539966696E-2</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0.35558513944196424</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dLbl>
              <c:idx val="0"/>
              <c:layout>
                <c:manualLayout>
                  <c:x val="-1.1097900711613873E-2"/>
                  <c:y val="1.61037470164744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D5-4888-9BD2-00B1435B1FBA}"/>
                </c:ext>
              </c:extLst>
            </c:dLbl>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2.3895540885754935E-2</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delete val="1"/>
          </c:dLbls>
          <c:cat>
            <c:strRef>
              <c:f>Sheet1!$A$2</c:f>
              <c:strCache>
                <c:ptCount val="1"/>
                <c:pt idx="0">
                  <c:v>Value</c:v>
                </c:pt>
              </c:strCache>
            </c:strRef>
          </c:cat>
          <c:val>
            <c:numRef>
              <c:f>Sheet1!$F$2</c:f>
              <c:numCache>
                <c:formatCode>0.0%</c:formatCode>
                <c:ptCount val="1"/>
                <c:pt idx="0">
                  <c:v>3.0969444898368936E-3</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0.76837193158875938</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2.4631666723133518E-2</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0.11928586371884779</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7.3257586423389975E-2</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delete val="1"/>
          </c:dLbls>
          <c:cat>
            <c:strRef>
              <c:f>Sheet1!$A$2</c:f>
              <c:strCache>
                <c:ptCount val="1"/>
                <c:pt idx="0">
                  <c:v>Value</c:v>
                </c:pt>
              </c:strCache>
            </c:strRef>
          </c:cat>
          <c:val>
            <c:numRef>
              <c:f>Sheet1!$F$2</c:f>
              <c:numCache>
                <c:formatCode>0.0%</c:formatCode>
                <c:ptCount val="1"/>
                <c:pt idx="0">
                  <c:v>1.4452951545869366E-2</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465-4D60-A783-20436CACDC42}"/>
              </c:ext>
            </c:extLst>
          </c:dPt>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0.871</c:v>
                </c:pt>
              </c:numCache>
            </c:numRef>
          </c:val>
          <c:extLst>
            <c:ext xmlns:c16="http://schemas.microsoft.com/office/drawing/2014/chart" uri="{C3380CC4-5D6E-409C-BE32-E72D297353CC}">
              <c16:uniqueId val="{00000001-5465-4D60-A783-20436CACDC42}"/>
            </c:ext>
          </c:extLst>
        </c:ser>
        <c:ser>
          <c:idx val="1"/>
          <c:order val="1"/>
          <c:tx>
            <c:strRef>
              <c:f>Sheet1!$C$1</c:f>
              <c:strCache>
                <c:ptCount val="1"/>
                <c:pt idx="0">
                  <c:v>Downloads &amp; Other Digital</c:v>
                </c:pt>
              </c:strCache>
            </c:strRef>
          </c:tx>
          <c:spPr>
            <a:solidFill>
              <a:schemeClr val="accent2"/>
            </a:solidFill>
          </c:spPr>
          <c:invertIfNegative val="0"/>
          <c:cat>
            <c:strRef>
              <c:f>Sheet1!$A$2</c:f>
              <c:strCache>
                <c:ptCount val="1"/>
                <c:pt idx="0">
                  <c:v>Value</c:v>
                </c:pt>
              </c:strCache>
            </c:strRef>
          </c:cat>
          <c:val>
            <c:numRef>
              <c:f>Sheet1!$C$2</c:f>
              <c:numCache>
                <c:formatCode>0.0%</c:formatCode>
                <c:ptCount val="1"/>
                <c:pt idx="0">
                  <c:v>1E-3</c:v>
                </c:pt>
              </c:numCache>
            </c:numRef>
          </c:val>
          <c:extLst>
            <c:ext xmlns:c16="http://schemas.microsoft.com/office/drawing/2014/chart" uri="{C3380CC4-5D6E-409C-BE32-E72D297353CC}">
              <c16:uniqueId val="{00000002-5465-4D60-A783-20436CACDC42}"/>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6.0000000000000001E-3</c:v>
                </c:pt>
              </c:numCache>
            </c:numRef>
          </c:val>
          <c:extLst>
            <c:ext xmlns:c16="http://schemas.microsoft.com/office/drawing/2014/chart" uri="{C3380CC4-5D6E-409C-BE32-E72D297353CC}">
              <c16:uniqueId val="{00000003-5465-4D60-A783-20436CACDC42}"/>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lgn="ct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0.11700000000000001</c:v>
                </c:pt>
              </c:numCache>
            </c:numRef>
          </c:val>
          <c:extLst>
            <c:ext xmlns:c16="http://schemas.microsoft.com/office/drawing/2014/chart" uri="{C3380CC4-5D6E-409C-BE32-E72D297353CC}">
              <c16:uniqueId val="{00000004-5465-4D60-A783-20436CACDC42}"/>
            </c:ext>
          </c:extLst>
        </c:ser>
        <c:ser>
          <c:idx val="4"/>
          <c:order val="4"/>
          <c:tx>
            <c:strRef>
              <c:f>Sheet1!$F$1</c:f>
              <c:strCache>
                <c:ptCount val="1"/>
                <c:pt idx="0">
                  <c:v>Synchronisation</c:v>
                </c:pt>
              </c:strCache>
            </c:strRef>
          </c:tx>
          <c:spPr>
            <a:solidFill>
              <a:schemeClr val="accent5"/>
            </a:solidFill>
          </c:spPr>
          <c:invertIfNegative val="0"/>
          <c:cat>
            <c:strRef>
              <c:f>Sheet1!$A$2</c:f>
              <c:strCache>
                <c:ptCount val="1"/>
                <c:pt idx="0">
                  <c:v>Value</c:v>
                </c:pt>
              </c:strCache>
            </c:strRef>
          </c:cat>
          <c:val>
            <c:numRef>
              <c:f>Sheet1!$F$2</c:f>
              <c:numCache>
                <c:formatCode>0.0%</c:formatCode>
                <c:ptCount val="1"/>
                <c:pt idx="0">
                  <c:v>5.0000000000000001E-3</c:v>
                </c:pt>
              </c:numCache>
            </c:numRef>
          </c:val>
          <c:extLst>
            <c:ext xmlns:c16="http://schemas.microsoft.com/office/drawing/2014/chart" uri="{C3380CC4-5D6E-409C-BE32-E72D297353CC}">
              <c16:uniqueId val="{00000006-5465-4D60-A783-20436CACDC42}"/>
            </c:ext>
          </c:extLst>
        </c:ser>
        <c:dLbls>
          <c:showLegendKey val="0"/>
          <c:showVal val="0"/>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min val="0"/>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rtl="0">
              <a:defRPr u="sng">
                <a:solidFill>
                  <a:schemeClr val="tx1"/>
                </a:solidFill>
              </a:defRPr>
            </a:pPr>
            <a:r>
              <a:rPr lang="en-GB" u="sng">
                <a:solidFill>
                  <a:schemeClr val="tx1"/>
                </a:solidFill>
              </a:rPr>
              <a:t>Revenue Share by Format: 2023</a:t>
            </a:r>
          </a:p>
        </c:rich>
      </c:tx>
      <c:layout>
        <c:manualLayout>
          <c:xMode val="edge"/>
          <c:yMode val="edge"/>
          <c:x val="0.3747998258291218"/>
          <c:y val="0"/>
        </c:manualLayout>
      </c:layout>
      <c:overlay val="0"/>
    </c:title>
    <c:autoTitleDeleted val="0"/>
    <c:plotArea>
      <c:layout>
        <c:manualLayout>
          <c:layoutTarget val="inner"/>
          <c:xMode val="edge"/>
          <c:yMode val="edge"/>
          <c:x val="9.7409375879114204E-2"/>
          <c:y val="4.3495155862032599E-2"/>
          <c:w val="0.87356145490607107"/>
          <c:h val="0.72957835656401004"/>
        </c:manualLayout>
      </c:layout>
      <c:barChart>
        <c:barDir val="bar"/>
        <c:grouping val="percentStacked"/>
        <c:varyColors val="0"/>
        <c:ser>
          <c:idx val="0"/>
          <c:order val="0"/>
          <c:tx>
            <c:strRef>
              <c:f>Sheet1!$B$1</c:f>
              <c:strCache>
                <c:ptCount val="1"/>
                <c:pt idx="0">
                  <c:v>Streaming</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01AF-48E9-A952-09A47C980F7B}"/>
              </c:ext>
            </c:extLst>
          </c:dPt>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Sheet1!$B$2</c:f>
              <c:numCache>
                <c:formatCode>0.0%</c:formatCode>
                <c:ptCount val="1"/>
                <c:pt idx="0">
                  <c:v>0.78675414786117159</c:v>
                </c:pt>
              </c:numCache>
            </c:numRef>
          </c:val>
          <c:extLst>
            <c:ext xmlns:c16="http://schemas.microsoft.com/office/drawing/2014/chart" uri="{C3380CC4-5D6E-409C-BE32-E72D297353CC}">
              <c16:uniqueId val="{00000001-01AF-48E9-A952-09A47C980F7B}"/>
            </c:ext>
          </c:extLst>
        </c:ser>
        <c:ser>
          <c:idx val="1"/>
          <c:order val="1"/>
          <c:tx>
            <c:strRef>
              <c:f>Sheet1!$C$1</c:f>
              <c:strCache>
                <c:ptCount val="1"/>
                <c:pt idx="0">
                  <c:v>Downloads &amp; Other Digital</c:v>
                </c:pt>
              </c:strCache>
            </c:strRef>
          </c:tx>
          <c:spPr>
            <a:solidFill>
              <a:schemeClr val="accent2"/>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Sheet1!$C$2</c:f>
              <c:numCache>
                <c:formatCode>0.0%</c:formatCode>
                <c:ptCount val="1"/>
                <c:pt idx="0">
                  <c:v>2.2813701506588829E-2</c:v>
                </c:pt>
              </c:numCache>
            </c:numRef>
          </c:val>
          <c:extLst>
            <c:ext xmlns:c16="http://schemas.microsoft.com/office/drawing/2014/chart" uri="{C3380CC4-5D6E-409C-BE32-E72D297353CC}">
              <c16:uniqueId val="{00000003-01AF-48E9-A952-09A47C980F7B}"/>
            </c:ext>
          </c:extLst>
        </c:ser>
        <c:ser>
          <c:idx val="2"/>
          <c:order val="2"/>
          <c:tx>
            <c:strRef>
              <c:f>Sheet1!$D$1</c:f>
              <c:strCache>
                <c:ptCount val="1"/>
                <c:pt idx="0">
                  <c:v>Physical</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Sheet1!$D$2</c:f>
              <c:numCache>
                <c:formatCode>0.0%</c:formatCode>
                <c:ptCount val="1"/>
                <c:pt idx="0">
                  <c:v>7.8630753603808737E-2</c:v>
                </c:pt>
              </c:numCache>
            </c:numRef>
          </c:val>
          <c:extLst>
            <c:ext xmlns:c16="http://schemas.microsoft.com/office/drawing/2014/chart" uri="{C3380CC4-5D6E-409C-BE32-E72D297353CC}">
              <c16:uniqueId val="{00000004-01AF-48E9-A952-09A47C980F7B}"/>
            </c:ext>
          </c:extLst>
        </c:ser>
        <c:ser>
          <c:idx val="3"/>
          <c:order val="3"/>
          <c:tx>
            <c:strRef>
              <c:f>Sheet1!$E$1</c:f>
              <c:strCache>
                <c:ptCount val="1"/>
                <c:pt idx="0">
                  <c:v>Performance Rights</c:v>
                </c:pt>
              </c:strCache>
            </c:strRef>
          </c:tx>
          <c:spPr>
            <a:solidFill>
              <a:schemeClr val="accent6"/>
            </a:solidFill>
          </c:spPr>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Sheet1!$E$2</c:f>
              <c:numCache>
                <c:formatCode>0.0%</c:formatCode>
                <c:ptCount val="1"/>
                <c:pt idx="0">
                  <c:v>8.5567827344045833E-2</c:v>
                </c:pt>
              </c:numCache>
            </c:numRef>
          </c:val>
          <c:extLst>
            <c:ext xmlns:c16="http://schemas.microsoft.com/office/drawing/2014/chart" uri="{C3380CC4-5D6E-409C-BE32-E72D297353CC}">
              <c16:uniqueId val="{00000005-01AF-48E9-A952-09A47C980F7B}"/>
            </c:ext>
          </c:extLst>
        </c:ser>
        <c:ser>
          <c:idx val="4"/>
          <c:order val="4"/>
          <c:tx>
            <c:strRef>
              <c:f>Sheet1!$F$1</c:f>
              <c:strCache>
                <c:ptCount val="1"/>
                <c:pt idx="0">
                  <c:v>Synchronisation</c:v>
                </c:pt>
              </c:strCache>
            </c:strRef>
          </c:tx>
          <c:spPr>
            <a:solidFill>
              <a:schemeClr val="accent5"/>
            </a:solidFill>
          </c:spPr>
          <c:invertIfNegative val="0"/>
          <c:dLbls>
            <c:dLbl>
              <c:idx val="0"/>
              <c:layout>
                <c:manualLayout>
                  <c:x val="-7.9270719368671663E-3"/>
                  <c:y val="1.6103747016474428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5204128968342148E-2"/>
                      <c:h val="7.7083269052190928E-2"/>
                    </c:manualLayout>
                  </c15:layout>
                </c:ext>
                <c:ext xmlns:c16="http://schemas.microsoft.com/office/drawing/2014/chart" uri="{C3380CC4-5D6E-409C-BE32-E72D297353CC}">
                  <c16:uniqueId val="{00000001-DD42-47F2-ABFE-4BB9729DA61D}"/>
                </c:ext>
              </c:extLst>
            </c:dLbl>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Value</c:v>
                </c:pt>
              </c:strCache>
            </c:strRef>
          </c:cat>
          <c:val>
            <c:numRef>
              <c:f>Sheet1!$F$2</c:f>
              <c:numCache>
                <c:formatCode>0.0%</c:formatCode>
                <c:ptCount val="1"/>
                <c:pt idx="0">
                  <c:v>2.6233569684385023E-2</c:v>
                </c:pt>
              </c:numCache>
            </c:numRef>
          </c:val>
          <c:extLst>
            <c:ext xmlns:c16="http://schemas.microsoft.com/office/drawing/2014/chart" uri="{C3380CC4-5D6E-409C-BE32-E72D297353CC}">
              <c16:uniqueId val="{00000007-01AF-48E9-A952-09A47C980F7B}"/>
            </c:ext>
          </c:extLst>
        </c:ser>
        <c:dLbls>
          <c:dLblPos val="ctr"/>
          <c:showLegendKey val="0"/>
          <c:showVal val="1"/>
          <c:showCatName val="0"/>
          <c:showSerName val="0"/>
          <c:showPercent val="0"/>
          <c:showBubbleSize val="0"/>
        </c:dLbls>
        <c:gapWidth val="150"/>
        <c:overlap val="100"/>
        <c:axId val="-2140998888"/>
        <c:axId val="-2141001784"/>
      </c:barChart>
      <c:catAx>
        <c:axId val="-2140998888"/>
        <c:scaling>
          <c:orientation val="minMax"/>
        </c:scaling>
        <c:delete val="1"/>
        <c:axPos val="l"/>
        <c:numFmt formatCode="General" sourceLinked="0"/>
        <c:majorTickMark val="out"/>
        <c:minorTickMark val="none"/>
        <c:tickLblPos val="nextTo"/>
        <c:crossAx val="-2141001784"/>
        <c:crosses val="autoZero"/>
        <c:auto val="1"/>
        <c:lblAlgn val="ctr"/>
        <c:lblOffset val="100"/>
        <c:noMultiLvlLbl val="0"/>
      </c:catAx>
      <c:valAx>
        <c:axId val="-2141001784"/>
        <c:scaling>
          <c:orientation val="minMax"/>
          <c:min val="0"/>
        </c:scaling>
        <c:delete val="1"/>
        <c:axPos val="b"/>
        <c:numFmt formatCode="0%" sourceLinked="1"/>
        <c:majorTickMark val="out"/>
        <c:minorTickMark val="none"/>
        <c:tickLblPos val="nextTo"/>
        <c:crossAx val="-2140998888"/>
        <c:crosses val="autoZero"/>
        <c:crossBetween val="between"/>
      </c:valAx>
    </c:plotArea>
    <c:legend>
      <c:legendPos val="b"/>
      <c:layout>
        <c:manualLayout>
          <c:xMode val="edge"/>
          <c:yMode val="edge"/>
          <c:x val="9.7356427619466598E-2"/>
          <c:y val="0.53265193209037198"/>
          <c:w val="0.87148231501459827"/>
          <c:h val="0.31292623680792458"/>
        </c:manualLayout>
      </c:layout>
      <c:overlay val="0"/>
      <c:txPr>
        <a:bodyPr/>
        <a:lstStyle/>
        <a:p>
          <a:pPr>
            <a:defRPr>
              <a:solidFill>
                <a:schemeClr val="tx1"/>
              </a:solidFill>
            </a:defRPr>
          </a:pPr>
          <a:endParaRPr lang="en-US"/>
        </a:p>
      </c:txPr>
    </c:legend>
    <c:plotVisOnly val="1"/>
    <c:dispBlanksAs val="gap"/>
    <c:showDLblsOverMax val="0"/>
  </c:chart>
  <c:txPr>
    <a:bodyPr/>
    <a:lstStyle/>
    <a:p>
      <a:pPr algn="l">
        <a:defRPr sz="1000" b="1">
          <a:solidFill>
            <a:srgbClr val="452863"/>
          </a:solidFill>
          <a:latin typeface="Georgia" panose="02040502050405020303" pitchFamily="18" charset="0"/>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sng" strike="noStrike" kern="1200" spc="0" baseline="0">
                <a:solidFill>
                  <a:schemeClr val="tx1"/>
                </a:solidFill>
                <a:latin typeface="Georgia" panose="02040502050405020303" pitchFamily="18" charset="0"/>
                <a:ea typeface="+mn-ea"/>
                <a:cs typeface="+mn-cs"/>
              </a:defRPr>
            </a:pPr>
            <a:r>
              <a:rPr lang="en-GB" b="1" u="sng">
                <a:solidFill>
                  <a:schemeClr val="tx1"/>
                </a:solidFill>
              </a:rPr>
              <a:t>GLOBAL MUSIC INDUSTRY REVENUES BY FORMAT: 2019 – 2023 (US$ BILLION)</a:t>
            </a:r>
          </a:p>
        </c:rich>
      </c:tx>
      <c:overlay val="0"/>
      <c:spPr>
        <a:noFill/>
        <a:ln>
          <a:noFill/>
        </a:ln>
        <a:effectLst/>
      </c:spPr>
      <c:txPr>
        <a:bodyPr rot="0" spcFirstLastPara="1" vertOverflow="ellipsis" vert="horz" wrap="square" anchor="ctr" anchorCtr="1"/>
        <a:lstStyle/>
        <a:p>
          <a:pPr>
            <a:defRPr sz="144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lineChart>
        <c:grouping val="standard"/>
        <c:varyColors val="0"/>
        <c:ser>
          <c:idx val="0"/>
          <c:order val="0"/>
          <c:tx>
            <c:strRef>
              <c:f>Sheet1!$B$1</c:f>
              <c:strCache>
                <c:ptCount val="1"/>
                <c:pt idx="0">
                  <c:v>Streaming</c:v>
                </c:pt>
              </c:strCache>
            </c:strRef>
          </c:tx>
          <c:spPr>
            <a:ln w="28575" cap="rnd">
              <a:solidFill>
                <a:schemeClr val="accent1"/>
              </a:solidFill>
              <a:round/>
            </a:ln>
            <a:effectLst/>
          </c:spPr>
          <c:marker>
            <c:symbol val="circle"/>
            <c:size val="5"/>
            <c:spPr>
              <a:solidFill>
                <a:srgbClr val="19A7B3"/>
              </a:solidFill>
              <a:ln w="28575">
                <a:solidFill>
                  <a:schemeClr val="accent1"/>
                </a:solidFill>
              </a:ln>
              <a:effectLst/>
            </c:spPr>
          </c:marker>
          <c:dPt>
            <c:idx val="0"/>
            <c:marker>
              <c:symbol val="circle"/>
              <c:size val="5"/>
              <c:spPr>
                <a:solidFill>
                  <a:srgbClr val="19A7B3"/>
                </a:solidFill>
                <a:ln w="2857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93D7-4369-82A2-C7DFFB80EFDE}"/>
              </c:ext>
            </c:extLst>
          </c:dPt>
          <c:dLbls>
            <c:numFmt formatCode="0.0,&quot;bn&quot;"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10684.584367846264</c:v>
                </c:pt>
                <c:pt idx="1">
                  <c:v>12665.260484865626</c:v>
                </c:pt>
                <c:pt idx="2">
                  <c:v>15679.165924861491</c:v>
                </c:pt>
                <c:pt idx="3">
                  <c:v>17466.479789984638</c:v>
                </c:pt>
                <c:pt idx="4">
                  <c:v>19279.157242229187</c:v>
                </c:pt>
              </c:numCache>
            </c:numRef>
          </c:val>
          <c:smooth val="0"/>
          <c:extLst>
            <c:ext xmlns:c16="http://schemas.microsoft.com/office/drawing/2014/chart" uri="{C3380CC4-5D6E-409C-BE32-E72D297353CC}">
              <c16:uniqueId val="{00000000-93D7-4369-82A2-C7DFFB80EFDE}"/>
            </c:ext>
          </c:extLst>
        </c:ser>
        <c:ser>
          <c:idx val="1"/>
          <c:order val="1"/>
          <c:tx>
            <c:strRef>
              <c:f>Sheet1!$C$1</c:f>
              <c:strCache>
                <c:ptCount val="1"/>
                <c:pt idx="0">
                  <c:v>Downloads &amp; Other Digital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4767749491384273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D7-4369-82A2-C7DFFB80EFDE}"/>
                </c:ext>
              </c:extLst>
            </c:dLbl>
            <c:dLbl>
              <c:idx val="4"/>
              <c:layout>
                <c:manualLayout>
                  <c:x val="-4.3570536655786224E-2"/>
                  <c:y val="-2.55923291975114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D7-4369-82A2-C7DFFB80EFDE}"/>
                </c:ext>
              </c:extLst>
            </c:dLbl>
            <c:numFmt formatCode="0.0,&quot;bn&quot;"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#,##0.0,</c:formatCode>
                <c:ptCount val="5"/>
                <c:pt idx="0">
                  <c:v>1387.8389875603177</c:v>
                </c:pt>
                <c:pt idx="1">
                  <c:v>1160.7231630173032</c:v>
                </c:pt>
                <c:pt idx="2">
                  <c:v>1055.8369276280612</c:v>
                </c:pt>
                <c:pt idx="3">
                  <c:v>931.52256538091717</c:v>
                </c:pt>
                <c:pt idx="4">
                  <c:v>907.61988753893058</c:v>
                </c:pt>
              </c:numCache>
            </c:numRef>
          </c:val>
          <c:smooth val="0"/>
          <c:extLst>
            <c:ext xmlns:c16="http://schemas.microsoft.com/office/drawing/2014/chart" uri="{C3380CC4-5D6E-409C-BE32-E72D297353CC}">
              <c16:uniqueId val="{00000001-93D7-4369-82A2-C7DFFB80EFDE}"/>
            </c:ext>
          </c:extLst>
        </c:ser>
        <c:ser>
          <c:idx val="2"/>
          <c:order val="2"/>
          <c:tx>
            <c:strRef>
              <c:f>Sheet1!$D$1</c:f>
              <c:strCache>
                <c:ptCount val="1"/>
                <c:pt idx="0">
                  <c:v>Physical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numFmt formatCode="0.0,&quot;bn&quot;"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Sheet1!$D$2:$D$6</c:f>
              <c:numCache>
                <c:formatCode>#,##0.0,</c:formatCode>
                <c:ptCount val="5"/>
                <c:pt idx="0">
                  <c:v>3854.6986200169272</c:v>
                </c:pt>
                <c:pt idx="1">
                  <c:v>3714.742190319424</c:v>
                </c:pt>
                <c:pt idx="2">
                  <c:v>4327.3756714551309</c:v>
                </c:pt>
                <c:pt idx="3">
                  <c:v>4490.1169783254754</c:v>
                </c:pt>
                <c:pt idx="4">
                  <c:v>5093.7781137245747</c:v>
                </c:pt>
              </c:numCache>
            </c:numRef>
          </c:val>
          <c:smooth val="0"/>
          <c:extLst>
            <c:ext xmlns:c16="http://schemas.microsoft.com/office/drawing/2014/chart" uri="{C3380CC4-5D6E-409C-BE32-E72D297353CC}">
              <c16:uniqueId val="{00000002-93D7-4369-82A2-C7DFFB80EFDE}"/>
            </c:ext>
          </c:extLst>
        </c:ser>
        <c:ser>
          <c:idx val="3"/>
          <c:order val="3"/>
          <c:tx>
            <c:strRef>
              <c:f>Sheet1!$E$1</c:f>
              <c:strCache>
                <c:ptCount val="1"/>
                <c:pt idx="0">
                  <c:v>Performance Rights</c:v>
                </c:pt>
              </c:strCache>
            </c:strRef>
          </c:tx>
          <c:spPr>
            <a:ln w="28575" cap="rnd">
              <a:solidFill>
                <a:srgbClr val="614589"/>
              </a:solidFill>
              <a:round/>
            </a:ln>
            <a:effectLst/>
          </c:spPr>
          <c:marker>
            <c:symbol val="circle"/>
            <c:size val="5"/>
            <c:spPr>
              <a:solidFill>
                <a:schemeClr val="accent6"/>
              </a:solidFill>
              <a:ln w="9525">
                <a:solidFill>
                  <a:srgbClr val="614589"/>
                </a:solidFill>
              </a:ln>
              <a:effectLst/>
            </c:spPr>
          </c:marker>
          <c:dLbls>
            <c:numFmt formatCode="0.0,&quot;bn&quot;"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Sheet1!$E$2:$E$6</c:f>
              <c:numCache>
                <c:formatCode>#,##0.0,</c:formatCode>
                <c:ptCount val="5"/>
                <c:pt idx="0">
                  <c:v>2382.6232121548119</c:v>
                </c:pt>
                <c:pt idx="1">
                  <c:v>2162.3151591323408</c:v>
                </c:pt>
                <c:pt idx="2">
                  <c:v>2276.8049853322404</c:v>
                </c:pt>
                <c:pt idx="3">
                  <c:v>2481.0508320133827</c:v>
                </c:pt>
                <c:pt idx="4">
                  <c:v>2717.2396804245809</c:v>
                </c:pt>
              </c:numCache>
            </c:numRef>
          </c:val>
          <c:smooth val="0"/>
          <c:extLst>
            <c:ext xmlns:c16="http://schemas.microsoft.com/office/drawing/2014/chart" uri="{C3380CC4-5D6E-409C-BE32-E72D297353CC}">
              <c16:uniqueId val="{00000003-93D7-4369-82A2-C7DFFB80EFDE}"/>
            </c:ext>
          </c:extLst>
        </c:ser>
        <c:ser>
          <c:idx val="4"/>
          <c:order val="4"/>
          <c:tx>
            <c:strRef>
              <c:f>Sheet1!$F$1</c:f>
              <c:strCache>
                <c:ptCount val="1"/>
                <c:pt idx="0">
                  <c:v>Synchronisation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4"/>
              <c:layout>
                <c:manualLayout>
                  <c:x val="-3.523366948386443E-2"/>
                  <c:y val="8.53077639917037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3D7-4369-82A2-C7DFFB80EFDE}"/>
                </c:ext>
              </c:extLst>
            </c:dLbl>
            <c:numFmt formatCode="0.0,&quot;bn&quot;"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Sheet1!$F$2:$F$6</c:f>
              <c:numCache>
                <c:formatCode>#,##0.0,</c:formatCode>
                <c:ptCount val="5"/>
                <c:pt idx="0">
                  <c:v>442.50537039247706</c:v>
                </c:pt>
                <c:pt idx="1">
                  <c:v>403.26053707142353</c:v>
                </c:pt>
                <c:pt idx="2">
                  <c:v>486.70507966002447</c:v>
                </c:pt>
                <c:pt idx="3">
                  <c:v>603.18542552800943</c:v>
                </c:pt>
                <c:pt idx="4">
                  <c:v>631.7335413947394</c:v>
                </c:pt>
              </c:numCache>
            </c:numRef>
          </c:val>
          <c:smooth val="0"/>
          <c:extLst>
            <c:ext xmlns:c16="http://schemas.microsoft.com/office/drawing/2014/chart" uri="{C3380CC4-5D6E-409C-BE32-E72D297353CC}">
              <c16:uniqueId val="{00000004-93D7-4369-82A2-C7DFFB80EFDE}"/>
            </c:ext>
          </c:extLst>
        </c:ser>
        <c:dLbls>
          <c:dLblPos val="t"/>
          <c:showLegendKey val="0"/>
          <c:showVal val="1"/>
          <c:showCatName val="0"/>
          <c:showSerName val="0"/>
          <c:showPercent val="0"/>
          <c:showBubbleSize val="0"/>
        </c:dLbls>
        <c:marker val="1"/>
        <c:smooth val="0"/>
        <c:axId val="366589887"/>
        <c:axId val="366608127"/>
      </c:lineChart>
      <c:catAx>
        <c:axId val="3665898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crossAx val="366608127"/>
        <c:crosses val="autoZero"/>
        <c:auto val="1"/>
        <c:lblAlgn val="ctr"/>
        <c:lblOffset val="100"/>
        <c:noMultiLvlLbl val="0"/>
      </c:catAx>
      <c:valAx>
        <c:axId val="366608127"/>
        <c:scaling>
          <c:orientation val="minMax"/>
          <c:max val="20000"/>
        </c:scaling>
        <c:delete val="1"/>
        <c:axPos val="l"/>
        <c:numFmt formatCode="#,##0.0," sourceLinked="1"/>
        <c:majorTickMark val="none"/>
        <c:minorTickMark val="none"/>
        <c:tickLblPos val="nextTo"/>
        <c:crossAx val="36658988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Georgia" panose="02040502050405020303"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00" b="0" i="0" u="none" strike="noStrike" kern="1200" spc="0" baseline="0">
                <a:solidFill>
                  <a:schemeClr val="tx1"/>
                </a:solidFill>
                <a:latin typeface="Georgia" panose="02040502050405020303" pitchFamily="18" charset="0"/>
                <a:ea typeface="+mn-ea"/>
                <a:cs typeface="+mn-cs"/>
              </a:defRPr>
            </a:pPr>
            <a:r>
              <a:rPr lang="en-GB" b="1" u="sng">
                <a:solidFill>
                  <a:schemeClr val="tx1"/>
                </a:solidFill>
              </a:rPr>
              <a:t>PHYSICAL &amp; DIGITAL ABSOLUTE REVENUE CHANGE BY FORMAT AND OVERALL PERCENTAGE GROWTH: 2019 – 2023 (US$ BILLION)</a:t>
            </a:r>
          </a:p>
        </c:rich>
      </c:tx>
      <c:overlay val="0"/>
      <c:spPr>
        <a:noFill/>
        <a:ln>
          <a:noFill/>
        </a:ln>
        <a:effectLst/>
      </c:spPr>
      <c:txPr>
        <a:bodyPr rot="0" spcFirstLastPara="1" vertOverflow="ellipsis" vert="horz" wrap="square" anchor="ctr" anchorCtr="1"/>
        <a:lstStyle/>
        <a:p>
          <a:pPr algn="ctr" rtl="0">
            <a:defRPr sz="1200" b="0"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barChart>
        <c:barDir val="col"/>
        <c:grouping val="stacked"/>
        <c:varyColors val="0"/>
        <c:ser>
          <c:idx val="1"/>
          <c:order val="1"/>
          <c:tx>
            <c:strRef>
              <c:f>Sheet1!$C$1</c:f>
              <c:strCache>
                <c:ptCount val="1"/>
                <c:pt idx="0">
                  <c:v>Streaming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Sheet1!$C$2:$C$6</c:f>
              <c:numCache>
                <c:formatCode>0.0,"bn";\-0.0,"bn";\-</c:formatCode>
                <c:ptCount val="5"/>
                <c:pt idx="0">
                  <c:v>1913.3164510333572</c:v>
                </c:pt>
                <c:pt idx="1">
                  <c:v>1980.6761170193695</c:v>
                </c:pt>
                <c:pt idx="2">
                  <c:v>3013.9054399958477</c:v>
                </c:pt>
                <c:pt idx="3">
                  <c:v>1787.3138651231693</c:v>
                </c:pt>
                <c:pt idx="4">
                  <c:v>1812.6774522445448</c:v>
                </c:pt>
              </c:numCache>
            </c:numRef>
          </c:val>
          <c:extLst>
            <c:ext xmlns:c16="http://schemas.microsoft.com/office/drawing/2014/chart" uri="{C3380CC4-5D6E-409C-BE32-E72D297353CC}">
              <c16:uniqueId val="{00000000-0FD4-46B6-9353-DCF439ABF829}"/>
            </c:ext>
          </c:extLst>
        </c:ser>
        <c:ser>
          <c:idx val="2"/>
          <c:order val="2"/>
          <c:tx>
            <c:strRef>
              <c:f>Sheet1!$D$1</c:f>
              <c:strCache>
                <c:ptCount val="1"/>
                <c:pt idx="0">
                  <c:v>Downloads &amp; Other Digital</c:v>
                </c:pt>
              </c:strCache>
            </c:strRef>
          </c:tx>
          <c:spPr>
            <a:solidFill>
              <a:schemeClr val="accent2"/>
            </a:solidFill>
            <a:ln>
              <a:noFill/>
            </a:ln>
            <a:effectLst/>
          </c:spPr>
          <c:invertIfNegative val="0"/>
          <c:dLbls>
            <c:dLbl>
              <c:idx val="2"/>
              <c:layout>
                <c:manualLayout>
                  <c:x val="1.1144378494684043E-3"/>
                  <c:y val="5.49737370064742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D4-46B6-9353-DCF439ABF829}"/>
                </c:ext>
              </c:extLst>
            </c:dLbl>
            <c:dLbl>
              <c:idx val="4"/>
              <c:layout>
                <c:manualLayout>
                  <c:x val="0"/>
                  <c:y val="1.6491471831397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D4-46B6-9353-DCF439ABF829}"/>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Sheet1!$D$2:$D$6</c:f>
              <c:numCache>
                <c:formatCode>0.0,"bn";\-0.0,"bn";\-</c:formatCode>
                <c:ptCount val="5"/>
                <c:pt idx="0">
                  <c:v>-234.24278296625107</c:v>
                </c:pt>
                <c:pt idx="1">
                  <c:v>-227.11582454301561</c:v>
                </c:pt>
                <c:pt idx="2">
                  <c:v>-104.88623538924207</c:v>
                </c:pt>
                <c:pt idx="3">
                  <c:v>-124.31436224714412</c:v>
                </c:pt>
                <c:pt idx="4">
                  <c:v>-23.90267784198636</c:v>
                </c:pt>
              </c:numCache>
            </c:numRef>
          </c:val>
          <c:extLst>
            <c:ext xmlns:c16="http://schemas.microsoft.com/office/drawing/2014/chart" uri="{C3380CC4-5D6E-409C-BE32-E72D297353CC}">
              <c16:uniqueId val="{00000001-0FD4-46B6-9353-DCF439ABF829}"/>
            </c:ext>
          </c:extLst>
        </c:ser>
        <c:ser>
          <c:idx val="3"/>
          <c:order val="3"/>
          <c:tx>
            <c:strRef>
              <c:f>Sheet1!$E$1</c:f>
              <c:strCache>
                <c:ptCount val="1"/>
                <c:pt idx="0">
                  <c:v>Physical</c:v>
                </c:pt>
              </c:strCache>
            </c:strRef>
          </c:tx>
          <c:spPr>
            <a:solidFill>
              <a:schemeClr val="accent3"/>
            </a:solidFill>
            <a:ln>
              <a:noFill/>
            </a:ln>
            <a:effectLst/>
          </c:spPr>
          <c:invertIfNegative val="0"/>
          <c:dLbls>
            <c:dLbl>
              <c:idx val="2"/>
              <c:layout>
                <c:manualLayout>
                  <c:x val="0"/>
                  <c:y val="-2.1988629108529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D4-46B6-9353-DCF439ABF829}"/>
                </c:ext>
              </c:extLst>
            </c:dLbl>
            <c:dLbl>
              <c:idx val="4"/>
              <c:layout>
                <c:manualLayout>
                  <c:x val="0"/>
                  <c:y val="-8.2457359156987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D4-46B6-9353-DCF439ABF829}"/>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Sheet1!$E$2:$E$6</c:f>
              <c:numCache>
                <c:formatCode>0.0,"bn";\-0.0,"bn";\-</c:formatCode>
                <c:ptCount val="5"/>
                <c:pt idx="0">
                  <c:v>-217.63302520507796</c:v>
                </c:pt>
                <c:pt idx="1">
                  <c:v>-139.95642969750224</c:v>
                </c:pt>
                <c:pt idx="2">
                  <c:v>612.63348113570692</c:v>
                </c:pt>
                <c:pt idx="3">
                  <c:v>162.74130687034085</c:v>
                </c:pt>
                <c:pt idx="4">
                  <c:v>603.66113539910111</c:v>
                </c:pt>
              </c:numCache>
            </c:numRef>
          </c:val>
          <c:extLst>
            <c:ext xmlns:c16="http://schemas.microsoft.com/office/drawing/2014/chart" uri="{C3380CC4-5D6E-409C-BE32-E72D297353CC}">
              <c16:uniqueId val="{00000004-0FD4-46B6-9353-DCF439ABF829}"/>
            </c:ext>
          </c:extLst>
        </c:ser>
        <c:dLbls>
          <c:showLegendKey val="0"/>
          <c:showVal val="1"/>
          <c:showCatName val="0"/>
          <c:showSerName val="0"/>
          <c:showPercent val="0"/>
          <c:showBubbleSize val="0"/>
        </c:dLbls>
        <c:gapWidth val="150"/>
        <c:overlap val="100"/>
        <c:axId val="690323296"/>
        <c:axId val="690323712"/>
      </c:barChart>
      <c:lineChart>
        <c:grouping val="standard"/>
        <c:varyColors val="0"/>
        <c:ser>
          <c:idx val="0"/>
          <c:order val="0"/>
          <c:tx>
            <c:strRef>
              <c:f>Sheet1!$B$1</c:f>
              <c:strCache>
                <c:ptCount val="1"/>
                <c:pt idx="0">
                  <c:v>Combined Physical &amp; Digital</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0"/>
              <c:layout>
                <c:manualLayout>
                  <c:x val="-2.3988318585313289E-2"/>
                  <c:y val="-6.1306938321462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D4-46B6-9353-DCF439ABF829}"/>
                </c:ext>
              </c:extLst>
            </c:dLbl>
            <c:dLbl>
              <c:idx val="1"/>
              <c:layout>
                <c:manualLayout>
                  <c:x val="-2.5102756434781694E-2"/>
                  <c:y val="-6.1306938321462556E-2"/>
                </c:manualLayout>
              </c:layout>
              <c:tx>
                <c:rich>
                  <a:bodyPr/>
                  <a:lstStyle/>
                  <a:p>
                    <a:fld id="{C74A1DDF-94FF-43D2-A06B-1DB7C08ACDC6}" type="VALUE">
                      <a:rPr lang="en-US"/>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FD4-46B6-9353-DCF439ABF829}"/>
                </c:ext>
              </c:extLst>
            </c:dLbl>
            <c:dLbl>
              <c:idx val="2"/>
              <c:layout>
                <c:manualLayout>
                  <c:x val="-2.3202596025932179E-2"/>
                  <c:y val="-7.6602886656841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D4-46B6-9353-DCF439ABF829}"/>
                </c:ext>
              </c:extLst>
            </c:dLbl>
            <c:dLbl>
              <c:idx val="3"/>
              <c:layout>
                <c:manualLayout>
                  <c:x val="-2.4247359572056031E-2"/>
                  <c:y val="-6.9167873227761939E-2"/>
                </c:manualLayout>
              </c:layout>
              <c:numFmt formatCode="\+0.0%;\-0.0%" sourceLinked="0"/>
              <c:spPr>
                <a:noFill/>
                <a:ln>
                  <a:noFill/>
                </a:ln>
                <a:effectLst/>
              </c:spPr>
              <c:txPr>
                <a:bodyPr rot="0" spcFirstLastPara="1" vertOverflow="ellipsis" vert="horz" wrap="square" anchor="ctr" anchorCtr="1"/>
                <a:lstStyle/>
                <a:p>
                  <a:pPr algn="ctr" rtl="0">
                    <a:defRPr sz="1000" b="1" i="0" u="sng" strike="noStrike" kern="1200" baseline="0">
                      <a:solidFill>
                        <a:schemeClr val="tx1"/>
                      </a:solidFill>
                      <a:latin typeface="Georgia" panose="02040502050405020303" pitchFamily="18"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D4-46B6-9353-DCF439ABF829}"/>
                </c:ext>
              </c:extLst>
            </c:dLbl>
            <c:dLbl>
              <c:idx val="4"/>
              <c:layout>
                <c:manualLayout>
                  <c:x val="-2.3336328567868388E-2"/>
                  <c:y val="-0.10958583031963594"/>
                </c:manualLayout>
              </c:layout>
              <c:numFmt formatCode="\+0.0%;\-0.0%" sourceLinked="0"/>
              <c:spPr>
                <a:noFill/>
                <a:ln>
                  <a:noFill/>
                </a:ln>
                <a:effectLst/>
              </c:spPr>
              <c:txPr>
                <a:bodyPr rot="0" spcFirstLastPara="1" vertOverflow="ellipsis" vert="horz" wrap="square" anchor="ctr" anchorCtr="1"/>
                <a:lstStyle/>
                <a:p>
                  <a:pPr algn="ctr" rtl="0">
                    <a:defRPr sz="1000" b="1" i="0" u="sng" strike="noStrike" kern="1200" baseline="0">
                      <a:solidFill>
                        <a:schemeClr val="tx1"/>
                      </a:solidFill>
                      <a:latin typeface="Georgia" panose="02040502050405020303" pitchFamily="18"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D4-46B6-9353-DCF439ABF829}"/>
                </c:ext>
              </c:extLst>
            </c:dLbl>
            <c:numFmt formatCode="\+0.0%;\-0.0%" sourceLinked="0"/>
            <c:spPr>
              <a:noFill/>
              <a:ln>
                <a:noFill/>
              </a:ln>
              <a:effectLst/>
            </c:spPr>
            <c:txPr>
              <a:bodyPr rot="0" spcFirstLastPara="1" vertOverflow="ellipsis" vert="horz" wrap="square" anchor="ctr" anchorCtr="1"/>
              <a:lstStyle/>
              <a:p>
                <a:pPr>
                  <a:defRPr sz="1000" b="1" i="0" u="sng" strike="noStrike" kern="1200" baseline="0">
                    <a:solidFill>
                      <a:schemeClr val="tx1"/>
                    </a:solidFill>
                    <a:latin typeface="Georgia" panose="02040502050405020303" pitchFamily="18"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0.10102812368556768</c:v>
                </c:pt>
                <c:pt idx="1">
                  <c:v>0.101311703725804</c:v>
                </c:pt>
                <c:pt idx="2">
                  <c:v>0.20077006608657122</c:v>
                </c:pt>
                <c:pt idx="3">
                  <c:v>8.6682556182853698E-2</c:v>
                </c:pt>
                <c:pt idx="4">
                  <c:v>0.10452741332399551</c:v>
                </c:pt>
              </c:numCache>
            </c:numRef>
          </c:val>
          <c:smooth val="0"/>
          <c:extLst>
            <c:ext xmlns:c16="http://schemas.microsoft.com/office/drawing/2014/chart" uri="{C3380CC4-5D6E-409C-BE32-E72D297353CC}">
              <c16:uniqueId val="{0000000A-0FD4-46B6-9353-DCF439ABF829}"/>
            </c:ext>
          </c:extLst>
        </c:ser>
        <c:dLbls>
          <c:showLegendKey val="0"/>
          <c:showVal val="1"/>
          <c:showCatName val="0"/>
          <c:showSerName val="0"/>
          <c:showPercent val="0"/>
          <c:showBubbleSize val="0"/>
        </c:dLbls>
        <c:marker val="1"/>
        <c:smooth val="0"/>
        <c:axId val="1738825711"/>
        <c:axId val="1738821967"/>
      </c:lineChart>
      <c:catAx>
        <c:axId val="690323296"/>
        <c:scaling>
          <c:orientation val="minMax"/>
        </c:scaling>
        <c:delete val="0"/>
        <c:axPos val="b"/>
        <c:numFmt formatCode="General" sourceLinked="1"/>
        <c:majorTickMark val="out"/>
        <c:minorTickMark val="none"/>
        <c:tickLblPos val="low"/>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Georgia" panose="02040502050405020303" pitchFamily="18" charset="0"/>
                <a:ea typeface="+mn-ea"/>
                <a:cs typeface="+mn-cs"/>
              </a:defRPr>
            </a:pPr>
            <a:endParaRPr lang="en-US"/>
          </a:p>
        </c:txPr>
        <c:crossAx val="690323712"/>
        <c:crosses val="autoZero"/>
        <c:auto val="0"/>
        <c:lblAlgn val="ctr"/>
        <c:lblOffset val="100"/>
        <c:noMultiLvlLbl val="0"/>
      </c:catAx>
      <c:valAx>
        <c:axId val="690323712"/>
        <c:scaling>
          <c:orientation val="minMax"/>
        </c:scaling>
        <c:delete val="0"/>
        <c:axPos val="l"/>
        <c:majorGridlines>
          <c:spPr>
            <a:ln w="9525" cap="flat" cmpd="sng" algn="ctr">
              <a:solidFill>
                <a:schemeClr val="tx1">
                  <a:lumMod val="15000"/>
                  <a:lumOff val="85000"/>
                </a:schemeClr>
              </a:solidFill>
              <a:round/>
            </a:ln>
            <a:effectLst/>
          </c:spPr>
        </c:majorGridlines>
        <c:numFmt formatCode="0.0,&quot;bn&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690323296"/>
        <c:crosses val="autoZero"/>
        <c:crossBetween val="between"/>
      </c:valAx>
      <c:valAx>
        <c:axId val="1738821967"/>
        <c:scaling>
          <c:orientation val="minMax"/>
          <c:min val="-0.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1738825711"/>
        <c:crosses val="max"/>
        <c:crossBetween val="between"/>
      </c:valAx>
      <c:catAx>
        <c:axId val="1738825711"/>
        <c:scaling>
          <c:orientation val="minMax"/>
        </c:scaling>
        <c:delete val="1"/>
        <c:axPos val="b"/>
        <c:numFmt formatCode="General" sourceLinked="1"/>
        <c:majorTickMark val="out"/>
        <c:minorTickMark val="none"/>
        <c:tickLblPos val="nextTo"/>
        <c:crossAx val="173882196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Georgia" panose="02040502050405020303"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sng" strike="noStrike" kern="1200" spc="0" baseline="0">
                <a:solidFill>
                  <a:schemeClr val="tx1"/>
                </a:solidFill>
                <a:latin typeface="Georgia" panose="02040502050405020303" pitchFamily="18" charset="0"/>
                <a:ea typeface="+mn-ea"/>
                <a:cs typeface="+mn-cs"/>
              </a:defRPr>
            </a:pPr>
            <a:r>
              <a:rPr lang="en-GB" sz="1100" b="1" u="sng" dirty="0">
                <a:solidFill>
                  <a:schemeClr val="tx1"/>
                </a:solidFill>
              </a:rPr>
              <a:t>GLOBAL SUBSCRIBERS: </a:t>
            </a:r>
          </a:p>
          <a:p>
            <a:pPr>
              <a:defRPr sz="1100" b="1" u="sng">
                <a:solidFill>
                  <a:schemeClr val="tx1"/>
                </a:solidFill>
              </a:defRPr>
            </a:pPr>
            <a:r>
              <a:rPr lang="en-GB" sz="1100" b="1" u="sng" dirty="0">
                <a:solidFill>
                  <a:schemeClr val="tx1"/>
                </a:solidFill>
              </a:rPr>
              <a:t>2021 – 2023 (MILLIONS)</a:t>
            </a:r>
          </a:p>
        </c:rich>
      </c:tx>
      <c:layout>
        <c:manualLayout>
          <c:xMode val="edge"/>
          <c:yMode val="edge"/>
          <c:x val="0.32842191357482226"/>
          <c:y val="1.3454424566974113E-2"/>
        </c:manualLayout>
      </c:layout>
      <c:overlay val="0"/>
      <c:spPr>
        <a:noFill/>
        <a:ln>
          <a:noFill/>
        </a:ln>
        <a:effectLst/>
      </c:spPr>
      <c:txPr>
        <a:bodyPr rot="0" spcFirstLastPara="1" vertOverflow="ellipsis" vert="horz" wrap="square" anchor="ctr" anchorCtr="1"/>
        <a:lstStyle/>
        <a:p>
          <a:pPr>
            <a:defRPr sz="110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2719521798143543"/>
          <c:y val="0.14606801328152991"/>
          <c:w val="0.8698176294727763"/>
          <c:h val="0.72496655992823178"/>
        </c:manualLayout>
      </c:layout>
      <c:barChart>
        <c:barDir val="col"/>
        <c:grouping val="clustered"/>
        <c:varyColors val="0"/>
        <c:ser>
          <c:idx val="0"/>
          <c:order val="0"/>
          <c:tx>
            <c:strRef>
              <c:f>Sheet2!$A$9</c:f>
              <c:strCache>
                <c:ptCount val="1"/>
                <c:pt idx="0">
                  <c:v>Subscription accounts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eorgia" panose="0204050205040502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Sheet2!$B$8:$D$8</c:f>
              <c:numCache>
                <c:formatCode>General</c:formatCode>
                <c:ptCount val="3"/>
                <c:pt idx="0">
                  <c:v>2021</c:v>
                </c:pt>
                <c:pt idx="1">
                  <c:v>2022</c:v>
                </c:pt>
                <c:pt idx="2">
                  <c:v>2023</c:v>
                </c:pt>
              </c:numCache>
            </c:numRef>
          </c:cat>
          <c:val>
            <c:numRef>
              <c:f>Sheet2!$B$9:$D$9</c:f>
              <c:numCache>
                <c:formatCode>General"m"</c:formatCode>
                <c:ptCount val="3"/>
                <c:pt idx="0">
                  <c:v>393</c:v>
                </c:pt>
                <c:pt idx="1">
                  <c:v>445</c:v>
                </c:pt>
                <c:pt idx="2">
                  <c:v>503</c:v>
                </c:pt>
              </c:numCache>
            </c:numRef>
          </c:val>
          <c:extLst>
            <c:ext xmlns:c16="http://schemas.microsoft.com/office/drawing/2014/chart" uri="{C3380CC4-5D6E-409C-BE32-E72D297353CC}">
              <c16:uniqueId val="{00000000-BD9F-4053-B880-48196A61E5C6}"/>
            </c:ext>
          </c:extLst>
        </c:ser>
        <c:ser>
          <c:idx val="1"/>
          <c:order val="1"/>
          <c:tx>
            <c:strRef>
              <c:f>Sheet2!$A$10</c:f>
              <c:strCache>
                <c:ptCount val="1"/>
                <c:pt idx="0">
                  <c:v>Users of subscription accounts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eorgia" panose="0204050205040502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Sheet2!$B$8:$D$8</c:f>
              <c:numCache>
                <c:formatCode>General</c:formatCode>
                <c:ptCount val="3"/>
                <c:pt idx="0">
                  <c:v>2021</c:v>
                </c:pt>
                <c:pt idx="1">
                  <c:v>2022</c:v>
                </c:pt>
                <c:pt idx="2">
                  <c:v>2023</c:v>
                </c:pt>
              </c:numCache>
            </c:numRef>
          </c:cat>
          <c:val>
            <c:numRef>
              <c:f>Sheet2!$B$10:$D$10</c:f>
              <c:numCache>
                <c:formatCode>General"m"</c:formatCode>
                <c:ptCount val="3"/>
                <c:pt idx="0">
                  <c:v>509</c:v>
                </c:pt>
                <c:pt idx="1">
                  <c:v>584</c:v>
                </c:pt>
                <c:pt idx="2">
                  <c:v>667</c:v>
                </c:pt>
              </c:numCache>
            </c:numRef>
          </c:val>
          <c:extLst>
            <c:ext xmlns:c16="http://schemas.microsoft.com/office/drawing/2014/chart" uri="{C3380CC4-5D6E-409C-BE32-E72D297353CC}">
              <c16:uniqueId val="{00000000-935F-4BF2-BCAF-57317E4622B1}"/>
            </c:ext>
          </c:extLst>
        </c:ser>
        <c:dLbls>
          <c:showLegendKey val="0"/>
          <c:showVal val="0"/>
          <c:showCatName val="0"/>
          <c:showSerName val="0"/>
          <c:showPercent val="0"/>
          <c:showBubbleSize val="0"/>
        </c:dLbls>
        <c:gapWidth val="150"/>
        <c:axId val="785880168"/>
        <c:axId val="509255008"/>
      </c:barChart>
      <c:catAx>
        <c:axId val="78588016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509255008"/>
        <c:crosses val="autoZero"/>
        <c:auto val="1"/>
        <c:lblAlgn val="ctr"/>
        <c:lblOffset val="100"/>
        <c:noMultiLvlLbl val="0"/>
      </c:catAx>
      <c:valAx>
        <c:axId val="509255008"/>
        <c:scaling>
          <c:orientation val="minMax"/>
        </c:scaling>
        <c:delete val="0"/>
        <c:axPos val="l"/>
        <c:majorGridlines>
          <c:spPr>
            <a:ln w="25400" cap="flat" cmpd="sng" algn="ctr">
              <a:solidFill>
                <a:schemeClr val="bg1">
                  <a:lumMod val="95000"/>
                </a:schemeClr>
              </a:solidFill>
              <a:round/>
            </a:ln>
            <a:effectLst/>
          </c:spPr>
        </c:majorGridlines>
        <c:numFmt formatCode="0&quot;m&quot;"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7858801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Georgia" panose="02040502050405020303"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Georgia" panose="02040502050405020303" pitchFamily="18" charset="0"/>
                <a:ea typeface="+mn-ea"/>
                <a:cs typeface="+mn-cs"/>
              </a:defRPr>
            </a:pPr>
            <a:r>
              <a:rPr lang="en-GB" sz="1100" b="1" u="sng">
                <a:solidFill>
                  <a:schemeClr val="tx1"/>
                </a:solidFill>
              </a:rPr>
              <a:t>GLOBAL REVENUE BY STREAMING SUB-FORMAT: 2021 – 2023 (US$ BILLION)</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2242131058845995"/>
          <c:y val="0.14935767305833056"/>
          <c:w val="0.84582103870477887"/>
          <c:h val="0.71874319995372538"/>
        </c:manualLayout>
      </c:layout>
      <c:barChart>
        <c:barDir val="col"/>
        <c:grouping val="stacked"/>
        <c:varyColors val="0"/>
        <c:ser>
          <c:idx val="0"/>
          <c:order val="0"/>
          <c:tx>
            <c:strRef>
              <c:f>Sheet2!$A$3</c:f>
              <c:strCache>
                <c:ptCount val="1"/>
                <c:pt idx="0">
                  <c:v>Subscription audio streaming</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69CC-47E0-8816-754993BC5743}"/>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Sheet2!$B$1:$D$1</c:f>
              <c:numCache>
                <c:formatCode>General</c:formatCode>
                <c:ptCount val="3"/>
                <c:pt idx="0">
                  <c:v>2021</c:v>
                </c:pt>
                <c:pt idx="1">
                  <c:v>2022</c:v>
                </c:pt>
                <c:pt idx="2">
                  <c:v>2023</c:v>
                </c:pt>
              </c:numCache>
            </c:numRef>
          </c:cat>
          <c:val>
            <c:numRef>
              <c:f>Sheet2!$B$3:$D$3</c:f>
              <c:numCache>
                <c:formatCode>0.0,"bn";\-0.0,"bn";\-</c:formatCode>
                <c:ptCount val="3"/>
                <c:pt idx="0">
                  <c:v>11432.360503081882</c:v>
                </c:pt>
                <c:pt idx="1">
                  <c:v>12582.643135855827</c:v>
                </c:pt>
                <c:pt idx="2">
                  <c:v>13995.329256530527</c:v>
                </c:pt>
              </c:numCache>
            </c:numRef>
          </c:val>
          <c:extLst>
            <c:ext xmlns:c16="http://schemas.microsoft.com/office/drawing/2014/chart" uri="{C3380CC4-5D6E-409C-BE32-E72D297353CC}">
              <c16:uniqueId val="{00000002-69CC-47E0-8816-754993BC5743}"/>
            </c:ext>
          </c:extLst>
        </c:ser>
        <c:ser>
          <c:idx val="1"/>
          <c:order val="1"/>
          <c:tx>
            <c:strRef>
              <c:f>Sheet2!$A$4</c:f>
              <c:strCache>
                <c:ptCount val="1"/>
                <c:pt idx="0">
                  <c:v>Ad-supported audio streaming</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Sheet2!$B$1:$D$1</c:f>
              <c:numCache>
                <c:formatCode>General</c:formatCode>
                <c:ptCount val="3"/>
                <c:pt idx="0">
                  <c:v>2021</c:v>
                </c:pt>
                <c:pt idx="1">
                  <c:v>2022</c:v>
                </c:pt>
                <c:pt idx="2">
                  <c:v>2023</c:v>
                </c:pt>
              </c:numCache>
            </c:numRef>
          </c:cat>
          <c:val>
            <c:numRef>
              <c:f>Sheet2!$B$4:$D$4</c:f>
              <c:numCache>
                <c:formatCode>0.0,"bn";\-0.0,"bn";\-</c:formatCode>
                <c:ptCount val="3"/>
                <c:pt idx="0">
                  <c:v>2488.4575826341697</c:v>
                </c:pt>
                <c:pt idx="1">
                  <c:v>2938.6227681819892</c:v>
                </c:pt>
                <c:pt idx="2">
                  <c:v>3233.0121249972212</c:v>
                </c:pt>
              </c:numCache>
            </c:numRef>
          </c:val>
          <c:extLst>
            <c:ext xmlns:c16="http://schemas.microsoft.com/office/drawing/2014/chart" uri="{C3380CC4-5D6E-409C-BE32-E72D297353CC}">
              <c16:uniqueId val="{00000003-69CC-47E0-8816-754993BC5743}"/>
            </c:ext>
          </c:extLst>
        </c:ser>
        <c:ser>
          <c:idx val="2"/>
          <c:order val="2"/>
          <c:tx>
            <c:strRef>
              <c:f>Sheet2!$A$5</c:f>
              <c:strCache>
                <c:ptCount val="1"/>
                <c:pt idx="0">
                  <c:v>Ad-supported video streaming</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Sheet2!$B$1:$D$1</c:f>
              <c:numCache>
                <c:formatCode>General</c:formatCode>
                <c:ptCount val="3"/>
                <c:pt idx="0">
                  <c:v>2021</c:v>
                </c:pt>
                <c:pt idx="1">
                  <c:v>2022</c:v>
                </c:pt>
                <c:pt idx="2">
                  <c:v>2023</c:v>
                </c:pt>
              </c:numCache>
            </c:numRef>
          </c:cat>
          <c:val>
            <c:numRef>
              <c:f>Sheet2!$B$5:$D$5</c:f>
              <c:numCache>
                <c:formatCode>0.0,"bn";\-0.0,"bn";\-</c:formatCode>
                <c:ptCount val="3"/>
                <c:pt idx="0">
                  <c:v>1758.3478391454312</c:v>
                </c:pt>
                <c:pt idx="1">
                  <c:v>1945.2138859468371</c:v>
                </c:pt>
                <c:pt idx="2">
                  <c:v>2050.8158607014498</c:v>
                </c:pt>
              </c:numCache>
            </c:numRef>
          </c:val>
          <c:extLst>
            <c:ext xmlns:c16="http://schemas.microsoft.com/office/drawing/2014/chart" uri="{C3380CC4-5D6E-409C-BE32-E72D297353CC}">
              <c16:uniqueId val="{00000004-69CC-47E0-8816-754993BC5743}"/>
            </c:ext>
          </c:extLst>
        </c:ser>
        <c:dLbls>
          <c:showLegendKey val="0"/>
          <c:showVal val="0"/>
          <c:showCatName val="0"/>
          <c:showSerName val="0"/>
          <c:showPercent val="0"/>
          <c:showBubbleSize val="0"/>
        </c:dLbls>
        <c:gapWidth val="150"/>
        <c:overlap val="100"/>
        <c:axId val="785880168"/>
        <c:axId val="509255008"/>
      </c:barChart>
      <c:catAx>
        <c:axId val="785880168"/>
        <c:scaling>
          <c:orientation val="minMax"/>
        </c:scaling>
        <c:delete val="0"/>
        <c:axPos val="b"/>
        <c:numFmt formatCode="General" sourceLinked="1"/>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509255008"/>
        <c:crosses val="autoZero"/>
        <c:auto val="1"/>
        <c:lblAlgn val="ctr"/>
        <c:lblOffset val="100"/>
        <c:noMultiLvlLbl val="0"/>
      </c:catAx>
      <c:valAx>
        <c:axId val="509255008"/>
        <c:scaling>
          <c:orientation val="minMax"/>
          <c:max val="20000"/>
        </c:scaling>
        <c:delete val="0"/>
        <c:axPos val="l"/>
        <c:majorGridlines>
          <c:spPr>
            <a:ln w="25400" cap="flat" cmpd="sng" algn="ctr">
              <a:solidFill>
                <a:schemeClr val="bg1">
                  <a:lumMod val="95000"/>
                </a:schemeClr>
              </a:solidFill>
              <a:round/>
            </a:ln>
            <a:effectLst/>
          </c:spPr>
        </c:majorGridlines>
        <c:numFmt formatCode="0,&quot;bn&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crossAx val="785880168"/>
        <c:crosses val="autoZero"/>
        <c:crossBetween val="between"/>
      </c:valAx>
      <c:spPr>
        <a:noFill/>
        <a:ln>
          <a:noFill/>
        </a:ln>
        <a:effectLst/>
      </c:spPr>
    </c:plotArea>
    <c:legend>
      <c:legendPos val="b"/>
      <c:layout>
        <c:manualLayout>
          <c:xMode val="edge"/>
          <c:yMode val="edge"/>
          <c:x val="0"/>
          <c:y val="0.9273175034435911"/>
          <c:w val="1"/>
          <c:h val="5.65371870760399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eorgia" panose="020405020504050203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100" b="1" i="0" u="sng" strike="noStrike" kern="1200" spc="0" baseline="0">
                <a:solidFill>
                  <a:schemeClr val="tx1"/>
                </a:solidFill>
                <a:latin typeface="Georgia" panose="02040502050405020303" pitchFamily="18" charset="0"/>
                <a:ea typeface="+mn-ea"/>
                <a:cs typeface="+mn-cs"/>
              </a:defRPr>
            </a:pPr>
            <a:r>
              <a:rPr lang="en-GB" sz="1100" b="1" u="sng">
                <a:solidFill>
                  <a:schemeClr val="tx1"/>
                </a:solidFill>
              </a:rPr>
              <a:t>REVENUE CHANGE BY PHYSICAL SUB-FORMAT: </a:t>
            </a:r>
          </a:p>
          <a:p>
            <a:pPr algn="ctr" rtl="0">
              <a:defRPr sz="1100" b="1" u="sng">
                <a:solidFill>
                  <a:schemeClr val="tx1"/>
                </a:solidFill>
              </a:defRPr>
            </a:pPr>
            <a:r>
              <a:rPr lang="en-GB" sz="1100" b="1" u="sng">
                <a:solidFill>
                  <a:schemeClr val="tx1"/>
                </a:solidFill>
              </a:rPr>
              <a:t>2021 – 2023 (US$ MILLION)</a:t>
            </a:r>
          </a:p>
        </c:rich>
      </c:tx>
      <c:overlay val="0"/>
      <c:spPr>
        <a:noFill/>
        <a:ln>
          <a:noFill/>
        </a:ln>
        <a:effectLst/>
      </c:spPr>
      <c:txPr>
        <a:bodyPr rot="0" spcFirstLastPara="1" vertOverflow="ellipsis" vert="horz" wrap="square" anchor="ctr" anchorCtr="1"/>
        <a:lstStyle/>
        <a:p>
          <a:pPr algn="ctr" rtl="0">
            <a:defRPr sz="110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4879448230710127"/>
          <c:y val="0.14935767305833056"/>
          <c:w val="0.70350811786475831"/>
          <c:h val="0.70459762053734232"/>
        </c:manualLayout>
      </c:layout>
      <c:barChart>
        <c:barDir val="col"/>
        <c:grouping val="stacked"/>
        <c:varyColors val="0"/>
        <c:ser>
          <c:idx val="0"/>
          <c:order val="0"/>
          <c:tx>
            <c:strRef>
              <c:f>Sheet2!$A$4</c:f>
              <c:strCache>
                <c:ptCount val="1"/>
                <c:pt idx="0">
                  <c:v>CD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lgn="ctr">
                  <a:defRPr sz="90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Sheet2!$B$2:$D$2</c:f>
              <c:numCache>
                <c:formatCode>General</c:formatCode>
                <c:ptCount val="3"/>
                <c:pt idx="0">
                  <c:v>2021</c:v>
                </c:pt>
                <c:pt idx="1">
                  <c:v>2022</c:v>
                </c:pt>
                <c:pt idx="2">
                  <c:v>2023</c:v>
                </c:pt>
              </c:numCache>
            </c:numRef>
          </c:cat>
          <c:val>
            <c:numRef>
              <c:f>Sheet2!$B$4:$D$4</c:f>
              <c:numCache>
                <c:formatCode>0"m"</c:formatCode>
                <c:ptCount val="3"/>
                <c:pt idx="0">
                  <c:v>220.74966887580149</c:v>
                </c:pt>
                <c:pt idx="1">
                  <c:v>-23.498818980875512</c:v>
                </c:pt>
                <c:pt idx="2">
                  <c:v>352.5871902306958</c:v>
                </c:pt>
              </c:numCache>
            </c:numRef>
          </c:val>
          <c:extLst>
            <c:ext xmlns:c16="http://schemas.microsoft.com/office/drawing/2014/chart" uri="{C3380CC4-5D6E-409C-BE32-E72D297353CC}">
              <c16:uniqueId val="{00000000-528D-4760-B275-EFE038708B17}"/>
            </c:ext>
          </c:extLst>
        </c:ser>
        <c:ser>
          <c:idx val="1"/>
          <c:order val="1"/>
          <c:tx>
            <c:strRef>
              <c:f>Sheet2!$A$5</c:f>
              <c:strCache>
                <c:ptCount val="1"/>
                <c:pt idx="0">
                  <c:v>Vinyl</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lgn="ctr">
                  <a:defRPr sz="9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Sheet2!$B$2:$D$2</c:f>
              <c:numCache>
                <c:formatCode>General</c:formatCode>
                <c:ptCount val="3"/>
                <c:pt idx="0">
                  <c:v>2021</c:v>
                </c:pt>
                <c:pt idx="1">
                  <c:v>2022</c:v>
                </c:pt>
                <c:pt idx="2">
                  <c:v>2023</c:v>
                </c:pt>
              </c:numCache>
            </c:numRef>
          </c:cat>
          <c:val>
            <c:numRef>
              <c:f>Sheet2!$B$5:$D$5</c:f>
              <c:numCache>
                <c:formatCode>0"m"</c:formatCode>
                <c:ptCount val="3"/>
                <c:pt idx="0">
                  <c:v>419.67568260854421</c:v>
                </c:pt>
                <c:pt idx="1">
                  <c:v>216.2575097177762</c:v>
                </c:pt>
                <c:pt idx="2">
                  <c:v>231.49637896842796</c:v>
                </c:pt>
              </c:numCache>
            </c:numRef>
          </c:val>
          <c:extLst>
            <c:ext xmlns:c16="http://schemas.microsoft.com/office/drawing/2014/chart" uri="{C3380CC4-5D6E-409C-BE32-E72D297353CC}">
              <c16:uniqueId val="{00000001-528D-4760-B275-EFE038708B17}"/>
            </c:ext>
          </c:extLst>
        </c:ser>
        <c:ser>
          <c:idx val="2"/>
          <c:order val="2"/>
          <c:tx>
            <c:strRef>
              <c:f>Sheet2!$A$6</c:f>
              <c:strCache>
                <c:ptCount val="1"/>
                <c:pt idx="0">
                  <c:v>Music Video</c:v>
                </c:pt>
              </c:strCache>
            </c:strRef>
          </c:tx>
          <c:spPr>
            <a:solidFill>
              <a:schemeClr val="accent3">
                <a:lumMod val="40000"/>
                <a:lumOff val="60000"/>
              </a:schemeClr>
            </a:solidFill>
            <a:ln>
              <a:noFill/>
            </a:ln>
            <a:effectLst/>
          </c:spPr>
          <c:invertIfNegative val="0"/>
          <c:dLbls>
            <c:dLbl>
              <c:idx val="0"/>
              <c:layout>
                <c:manualLayout>
                  <c:x val="0"/>
                  <c:y val="-1.0763539653579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65-4416-AEE1-D18BBBF58A87}"/>
                </c:ext>
              </c:extLst>
            </c:dLbl>
            <c:dLbl>
              <c:idx val="1"/>
              <c:layout>
                <c:manualLayout>
                  <c:x val="-5.292880640651376E-17"/>
                  <c:y val="-2.1527079307158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45-45BC-820D-AB64F52A97CC}"/>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65-4416-AEE1-D18BBBF58A87}"/>
                </c:ext>
              </c:extLst>
            </c:dLbl>
            <c:spPr>
              <a:noFill/>
              <a:ln>
                <a:noFill/>
              </a:ln>
              <a:effectLst/>
            </c:spPr>
            <c:txPr>
              <a:bodyPr rot="0" spcFirstLastPara="1" vertOverflow="ellipsis" vert="horz" wrap="square" anchor="ctr" anchorCtr="1"/>
              <a:lstStyle/>
              <a:p>
                <a:pPr algn="ctr">
                  <a:defRPr sz="9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Sheet2!$B$2:$D$2</c:f>
              <c:numCache>
                <c:formatCode>General</c:formatCode>
                <c:ptCount val="3"/>
                <c:pt idx="0">
                  <c:v>2021</c:v>
                </c:pt>
                <c:pt idx="1">
                  <c:v>2022</c:v>
                </c:pt>
                <c:pt idx="2">
                  <c:v>2023</c:v>
                </c:pt>
              </c:numCache>
            </c:numRef>
          </c:cat>
          <c:val>
            <c:numRef>
              <c:f>Sheet2!$B$6:$D$6</c:f>
              <c:numCache>
                <c:formatCode>0"m"</c:formatCode>
                <c:ptCount val="3"/>
                <c:pt idx="0">
                  <c:v>-27.791870348638497</c:v>
                </c:pt>
                <c:pt idx="1">
                  <c:v>-30.017383866559271</c:v>
                </c:pt>
                <c:pt idx="2">
                  <c:v>19.577566199977355</c:v>
                </c:pt>
              </c:numCache>
            </c:numRef>
          </c:val>
          <c:extLst>
            <c:ext xmlns:c16="http://schemas.microsoft.com/office/drawing/2014/chart" uri="{C3380CC4-5D6E-409C-BE32-E72D297353CC}">
              <c16:uniqueId val="{00000002-528D-4760-B275-EFE038708B17}"/>
            </c:ext>
          </c:extLst>
        </c:ser>
        <c:dLbls>
          <c:showLegendKey val="0"/>
          <c:showVal val="0"/>
          <c:showCatName val="0"/>
          <c:showSerName val="0"/>
          <c:showPercent val="0"/>
          <c:showBubbleSize val="0"/>
        </c:dLbls>
        <c:gapWidth val="150"/>
        <c:overlap val="100"/>
        <c:axId val="785880168"/>
        <c:axId val="509255008"/>
      </c:barChart>
      <c:lineChart>
        <c:grouping val="stacked"/>
        <c:varyColors val="0"/>
        <c:ser>
          <c:idx val="3"/>
          <c:order val="3"/>
          <c:tx>
            <c:strRef>
              <c:f>Sheet2!$A$7</c:f>
              <c:strCache>
                <c:ptCount val="1"/>
                <c:pt idx="0">
                  <c:v>Overall Physical % Change</c:v>
                </c:pt>
              </c:strCache>
            </c:strRef>
          </c:tx>
          <c:spPr>
            <a:ln w="28575" cap="rnd">
              <a:solidFill>
                <a:schemeClr val="bg1">
                  <a:lumMod val="65000"/>
                </a:schemeClr>
              </a:solidFill>
              <a:round/>
            </a:ln>
            <a:effectLst/>
          </c:spPr>
          <c:marker>
            <c:symbol val="circle"/>
            <c:size val="5"/>
            <c:spPr>
              <a:solidFill>
                <a:schemeClr val="bg1">
                  <a:lumMod val="65000"/>
                </a:schemeClr>
              </a:solidFill>
              <a:ln w="9525">
                <a:solidFill>
                  <a:schemeClr val="bg1">
                    <a:lumMod val="65000"/>
                  </a:schemeClr>
                </a:solidFill>
              </a:ln>
              <a:effectLst/>
            </c:spPr>
          </c:marker>
          <c:dLbls>
            <c:dLbl>
              <c:idx val="0"/>
              <c:layout>
                <c:manualLayout>
                  <c:x val="-6.6402360568682484E-2"/>
                  <c:y val="-3.7672388787527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8D-4760-B275-EFE038708B17}"/>
                </c:ext>
              </c:extLst>
            </c:dLbl>
            <c:dLbl>
              <c:idx val="1"/>
              <c:layout>
                <c:manualLayout>
                  <c:x val="-5.1967064792881872E-2"/>
                  <c:y val="-0.10763539653579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8D-4760-B275-EFE038708B17}"/>
                </c:ext>
              </c:extLst>
            </c:dLbl>
            <c:dLbl>
              <c:idx val="2"/>
              <c:layout>
                <c:manualLayout>
                  <c:x val="-6.3515301413522351E-2"/>
                  <c:y val="-8.87992021420291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8D-4760-B275-EFE038708B17}"/>
                </c:ext>
              </c:extLst>
            </c:dLbl>
            <c:spPr>
              <a:noFill/>
              <a:ln>
                <a:noFill/>
              </a:ln>
              <a:effectLst/>
            </c:spPr>
            <c:txPr>
              <a:bodyPr rot="0" spcFirstLastPara="1" vertOverflow="ellipsis" vert="horz" wrap="square" anchor="ctr" anchorCtr="1"/>
              <a:lstStyle/>
              <a:p>
                <a:pPr algn="ctr">
                  <a:defRPr sz="900" b="1" i="0" u="sng" strike="noStrike" kern="1200" baseline="0">
                    <a:solidFill>
                      <a:schemeClr val="tx1"/>
                    </a:solidFill>
                    <a:latin typeface="Georgia" panose="02040502050405020303" pitchFamily="18"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Sheet2!$B$2:$D$2</c:f>
              <c:numCache>
                <c:formatCode>General</c:formatCode>
                <c:ptCount val="3"/>
                <c:pt idx="0">
                  <c:v>2021</c:v>
                </c:pt>
                <c:pt idx="1">
                  <c:v>2022</c:v>
                </c:pt>
                <c:pt idx="2">
                  <c:v>2023</c:v>
                </c:pt>
              </c:numCache>
            </c:numRef>
          </c:cat>
          <c:val>
            <c:numRef>
              <c:f>Sheet2!$B$7:$D$7</c:f>
              <c:numCache>
                <c:formatCode>0.0%</c:formatCode>
                <c:ptCount val="3"/>
                <c:pt idx="0">
                  <c:v>0.16491951520410297</c:v>
                </c:pt>
                <c:pt idx="1">
                  <c:v>3.7607390535524532E-2</c:v>
                </c:pt>
                <c:pt idx="2">
                  <c:v>0.1344421845384145</c:v>
                </c:pt>
              </c:numCache>
            </c:numRef>
          </c:val>
          <c:smooth val="0"/>
          <c:extLst>
            <c:ext xmlns:c16="http://schemas.microsoft.com/office/drawing/2014/chart" uri="{C3380CC4-5D6E-409C-BE32-E72D297353CC}">
              <c16:uniqueId val="{00000006-528D-4760-B275-EFE038708B17}"/>
            </c:ext>
          </c:extLst>
        </c:ser>
        <c:dLbls>
          <c:showLegendKey val="0"/>
          <c:showVal val="0"/>
          <c:showCatName val="0"/>
          <c:showSerName val="0"/>
          <c:showPercent val="0"/>
          <c:showBubbleSize val="0"/>
        </c:dLbls>
        <c:marker val="1"/>
        <c:smooth val="0"/>
        <c:axId val="1441913448"/>
        <c:axId val="1441912792"/>
      </c:lineChart>
      <c:catAx>
        <c:axId val="785880168"/>
        <c:scaling>
          <c:orientation val="minMax"/>
        </c:scaling>
        <c:delete val="0"/>
        <c:axPos val="b"/>
        <c:numFmt formatCode="General" sourceLinked="1"/>
        <c:majorTickMark val="none"/>
        <c:minorTickMark val="none"/>
        <c:tickLblPos val="low"/>
        <c:spPr>
          <a:noFill/>
          <a:ln w="222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509255008"/>
        <c:crosses val="autoZero"/>
        <c:auto val="1"/>
        <c:lblAlgn val="ctr"/>
        <c:lblOffset val="100"/>
        <c:noMultiLvlLbl val="0"/>
      </c:catAx>
      <c:valAx>
        <c:axId val="509255008"/>
        <c:scaling>
          <c:orientation val="minMax"/>
          <c:max val="800"/>
          <c:min val="-100"/>
        </c:scaling>
        <c:delete val="0"/>
        <c:axPos val="l"/>
        <c:majorGridlines>
          <c:spPr>
            <a:ln w="25400" cap="flat" cmpd="sng" algn="ctr">
              <a:solidFill>
                <a:schemeClr val="bg1">
                  <a:lumMod val="95000"/>
                </a:schemeClr>
              </a:solidFill>
              <a:round/>
            </a:ln>
            <a:effectLst/>
          </c:spPr>
        </c:majorGridlines>
        <c:numFmt formatCode="0&quot;m&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785880168"/>
        <c:crosses val="autoZero"/>
        <c:crossBetween val="between"/>
      </c:valAx>
      <c:valAx>
        <c:axId val="1441912792"/>
        <c:scaling>
          <c:orientation val="minMax"/>
          <c:max val="0.2"/>
          <c:min val="-2.5000000000000005E-2"/>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1441913448"/>
        <c:crosses val="max"/>
        <c:crossBetween val="between"/>
        <c:majorUnit val="5.000000000000001E-2"/>
      </c:valAx>
      <c:catAx>
        <c:axId val="1441913448"/>
        <c:scaling>
          <c:orientation val="minMax"/>
        </c:scaling>
        <c:delete val="1"/>
        <c:axPos val="b"/>
        <c:numFmt formatCode="General" sourceLinked="1"/>
        <c:majorTickMark val="out"/>
        <c:minorTickMark val="none"/>
        <c:tickLblPos val="nextTo"/>
        <c:crossAx val="1441912792"/>
        <c:crossesAt val="0"/>
        <c:auto val="1"/>
        <c:lblAlgn val="ctr"/>
        <c:lblOffset val="100"/>
        <c:noMultiLvlLbl val="0"/>
      </c:catAx>
      <c:spPr>
        <a:noFill/>
        <a:ln>
          <a:noFill/>
        </a:ln>
        <a:effectLst/>
      </c:spPr>
    </c:plotArea>
    <c:legend>
      <c:legendPos val="b"/>
      <c:layout>
        <c:manualLayout>
          <c:xMode val="edge"/>
          <c:yMode val="edge"/>
          <c:x val="9.7023373812782148E-4"/>
          <c:y val="0.89369097665773867"/>
          <c:w val="0.99805953252374435"/>
          <c:h val="0.106309023342261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eorgia" panose="02040502050405020303"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sng" strike="noStrike" kern="1200" spc="0" baseline="0">
                <a:solidFill>
                  <a:schemeClr val="tx1"/>
                </a:solidFill>
                <a:latin typeface="Georgia" panose="02040502050405020303" pitchFamily="18" charset="0"/>
                <a:ea typeface="+mn-ea"/>
                <a:cs typeface="+mn-cs"/>
              </a:defRPr>
            </a:pPr>
            <a:r>
              <a:rPr lang="en-GB" sz="1100" b="1" u="sng">
                <a:solidFill>
                  <a:schemeClr val="tx1"/>
                </a:solidFill>
              </a:rPr>
              <a:t>GLOBAL REVENUE BY PHYSICAL SUB-FORMAT: </a:t>
            </a:r>
          </a:p>
          <a:p>
            <a:pPr>
              <a:defRPr sz="1100" b="1" u="sng">
                <a:solidFill>
                  <a:schemeClr val="tx1"/>
                </a:solidFill>
              </a:defRPr>
            </a:pPr>
            <a:r>
              <a:rPr lang="en-GB" sz="1100" b="1" u="sng">
                <a:solidFill>
                  <a:schemeClr val="tx1"/>
                </a:solidFill>
              </a:rPr>
              <a:t>2021 – 2023 (US$ BILLION)</a:t>
            </a:r>
          </a:p>
        </c:rich>
      </c:tx>
      <c:overlay val="0"/>
      <c:spPr>
        <a:noFill/>
        <a:ln>
          <a:noFill/>
        </a:ln>
        <a:effectLst/>
      </c:spPr>
      <c:txPr>
        <a:bodyPr rot="0" spcFirstLastPara="1" vertOverflow="ellipsis" vert="horz" wrap="square" anchor="ctr" anchorCtr="1"/>
        <a:lstStyle/>
        <a:p>
          <a:pPr>
            <a:defRPr sz="110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1027656662741479"/>
          <c:y val="0.16072655587707274"/>
          <c:w val="0.85796578266582402"/>
          <c:h val="0.71990303491560892"/>
        </c:manualLayout>
      </c:layout>
      <c:barChart>
        <c:barDir val="col"/>
        <c:grouping val="stacked"/>
        <c:varyColors val="0"/>
        <c:ser>
          <c:idx val="0"/>
          <c:order val="0"/>
          <c:tx>
            <c:strRef>
              <c:f>Sheet2!$A$4</c:f>
              <c:strCache>
                <c:ptCount val="1"/>
                <c:pt idx="0">
                  <c:v>CD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lgn="ctr">
                  <a:defRPr sz="900" b="0" i="0" u="none" strike="noStrike" kern="1200" baseline="0">
                    <a:solidFill>
                      <a:schemeClr val="bg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Sheet2!$B$3:$D$3</c:f>
              <c:numCache>
                <c:formatCode>General</c:formatCode>
                <c:ptCount val="3"/>
                <c:pt idx="0">
                  <c:v>2021</c:v>
                </c:pt>
                <c:pt idx="1">
                  <c:v>2022</c:v>
                </c:pt>
                <c:pt idx="2">
                  <c:v>2023</c:v>
                </c:pt>
              </c:numCache>
            </c:numRef>
          </c:cat>
          <c:val>
            <c:numRef>
              <c:f>Sheet2!$B$4:$D$4</c:f>
              <c:numCache>
                <c:formatCode>0.0,"bn";\-0.0,"bn";\-</c:formatCode>
                <c:ptCount val="3"/>
                <c:pt idx="0">
                  <c:v>2621.9800239797855</c:v>
                </c:pt>
                <c:pt idx="1">
                  <c:v>2598.48120499891</c:v>
                </c:pt>
                <c:pt idx="2">
                  <c:v>2951.0683952296058</c:v>
                </c:pt>
              </c:numCache>
            </c:numRef>
          </c:val>
          <c:extLst>
            <c:ext xmlns:c16="http://schemas.microsoft.com/office/drawing/2014/chart" uri="{C3380CC4-5D6E-409C-BE32-E72D297353CC}">
              <c16:uniqueId val="{00000000-BB64-4C61-B2FE-AA998CB3BDA5}"/>
            </c:ext>
          </c:extLst>
        </c:ser>
        <c:ser>
          <c:idx val="1"/>
          <c:order val="1"/>
          <c:tx>
            <c:strRef>
              <c:f>Sheet2!$A$5</c:f>
              <c:strCache>
                <c:ptCount val="1"/>
                <c:pt idx="0">
                  <c:v>Vinyl</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Sheet2!$B$3:$D$3</c:f>
              <c:numCache>
                <c:formatCode>General</c:formatCode>
                <c:ptCount val="3"/>
                <c:pt idx="0">
                  <c:v>2021</c:v>
                </c:pt>
                <c:pt idx="1">
                  <c:v>2022</c:v>
                </c:pt>
                <c:pt idx="2">
                  <c:v>2023</c:v>
                </c:pt>
              </c:numCache>
            </c:numRef>
          </c:cat>
          <c:val>
            <c:numRef>
              <c:f>Sheet2!$B$5:$D$5</c:f>
              <c:numCache>
                <c:formatCode>0.0,"bn";\-0.0,"bn";\-</c:formatCode>
                <c:ptCount val="3"/>
                <c:pt idx="0">
                  <c:v>1286.5767112996007</c:v>
                </c:pt>
                <c:pt idx="1">
                  <c:v>1502.8342210173769</c:v>
                </c:pt>
                <c:pt idx="2">
                  <c:v>1734.3305999858048</c:v>
                </c:pt>
              </c:numCache>
            </c:numRef>
          </c:val>
          <c:extLst>
            <c:ext xmlns:c16="http://schemas.microsoft.com/office/drawing/2014/chart" uri="{C3380CC4-5D6E-409C-BE32-E72D297353CC}">
              <c16:uniqueId val="{00000001-BB64-4C61-B2FE-AA998CB3BDA5}"/>
            </c:ext>
          </c:extLst>
        </c:ser>
        <c:ser>
          <c:idx val="2"/>
          <c:order val="2"/>
          <c:tx>
            <c:strRef>
              <c:f>Sheet2!$A$6</c:f>
              <c:strCache>
                <c:ptCount val="1"/>
                <c:pt idx="0">
                  <c:v>Music Video</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lgn="ctr">
                  <a:defRPr sz="9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Sheet2!$B$3:$D$3</c:f>
              <c:numCache>
                <c:formatCode>General</c:formatCode>
                <c:ptCount val="3"/>
                <c:pt idx="0">
                  <c:v>2021</c:v>
                </c:pt>
                <c:pt idx="1">
                  <c:v>2022</c:v>
                </c:pt>
                <c:pt idx="2">
                  <c:v>2023</c:v>
                </c:pt>
              </c:numCache>
            </c:numRef>
          </c:cat>
          <c:val>
            <c:numRef>
              <c:f>Sheet2!$B$6:$D$6</c:f>
              <c:numCache>
                <c:formatCode>0.0,"bn";\-0.0,"bn";\-</c:formatCode>
                <c:ptCount val="3"/>
                <c:pt idx="0">
                  <c:v>418.8189361757448</c:v>
                </c:pt>
                <c:pt idx="1">
                  <c:v>388.80155230918552</c:v>
                </c:pt>
                <c:pt idx="2">
                  <c:v>408.37911850916288</c:v>
                </c:pt>
              </c:numCache>
            </c:numRef>
          </c:val>
          <c:extLst>
            <c:ext xmlns:c16="http://schemas.microsoft.com/office/drawing/2014/chart" uri="{C3380CC4-5D6E-409C-BE32-E72D297353CC}">
              <c16:uniqueId val="{00000002-BB64-4C61-B2FE-AA998CB3BDA5}"/>
            </c:ext>
          </c:extLst>
        </c:ser>
        <c:dLbls>
          <c:showLegendKey val="0"/>
          <c:showVal val="0"/>
          <c:showCatName val="0"/>
          <c:showSerName val="0"/>
          <c:showPercent val="0"/>
          <c:showBubbleSize val="0"/>
        </c:dLbls>
        <c:gapWidth val="150"/>
        <c:overlap val="100"/>
        <c:axId val="785880168"/>
        <c:axId val="509255008"/>
      </c:barChart>
      <c:catAx>
        <c:axId val="785880168"/>
        <c:scaling>
          <c:orientation val="minMax"/>
        </c:scaling>
        <c:delete val="0"/>
        <c:axPos val="b"/>
        <c:numFmt formatCode="General" sourceLinked="1"/>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509255008"/>
        <c:crosses val="autoZero"/>
        <c:auto val="1"/>
        <c:lblAlgn val="ctr"/>
        <c:lblOffset val="100"/>
        <c:noMultiLvlLbl val="0"/>
      </c:catAx>
      <c:valAx>
        <c:axId val="509255008"/>
        <c:scaling>
          <c:orientation val="minMax"/>
          <c:max val="5500"/>
          <c:min val="0"/>
        </c:scaling>
        <c:delete val="0"/>
        <c:axPos val="l"/>
        <c:majorGridlines>
          <c:spPr>
            <a:ln w="25400" cap="flat" cmpd="sng" algn="ctr">
              <a:solidFill>
                <a:schemeClr val="bg1">
                  <a:lumMod val="95000"/>
                </a:schemeClr>
              </a:solidFill>
              <a:round/>
            </a:ln>
            <a:effectLst/>
          </c:spPr>
        </c:majorGridlines>
        <c:numFmt formatCode="0.0,&quot;bn&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785880168"/>
        <c:crosses val="autoZero"/>
        <c:crossBetween val="between"/>
        <c:majorUnit val="5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eorgia" panose="02040502050405020303"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sng" strike="noStrike" kern="1200" spc="0" baseline="0">
                <a:solidFill>
                  <a:schemeClr val="tx1"/>
                </a:solidFill>
                <a:latin typeface="Georgia" panose="02040502050405020303" pitchFamily="18" charset="0"/>
                <a:ea typeface="+mn-ea"/>
                <a:cs typeface="+mn-cs"/>
              </a:defRPr>
            </a:pPr>
            <a:r>
              <a:rPr lang="en-GB" sz="900" b="1" u="sng">
                <a:solidFill>
                  <a:schemeClr val="tx1"/>
                </a:solidFill>
                <a:latin typeface="Georgia" panose="02040502050405020303" pitchFamily="18" charset="0"/>
              </a:rPr>
              <a:t>GLOBAL RECORDED MUSIC REVENUE SHARE BY REGION: 2023</a:t>
            </a:r>
          </a:p>
        </c:rich>
      </c:tx>
      <c:layout>
        <c:manualLayout>
          <c:xMode val="edge"/>
          <c:yMode val="edge"/>
          <c:x val="0.1552157529809606"/>
          <c:y val="6.1087073329940941E-2"/>
        </c:manualLayout>
      </c:layout>
      <c:overlay val="0"/>
      <c:spPr>
        <a:noFill/>
        <a:ln>
          <a:noFill/>
        </a:ln>
        <a:effectLst/>
      </c:spPr>
      <c:txPr>
        <a:bodyPr rot="0" spcFirstLastPara="1" vertOverflow="ellipsis" vert="horz" wrap="square" anchor="ctr" anchorCtr="1"/>
        <a:lstStyle/>
        <a:p>
          <a:pPr>
            <a:defRPr sz="900" b="1" i="0" u="sng" strike="noStrike" kern="1200" spc="0" baseline="0">
              <a:solidFill>
                <a:schemeClr val="tx1"/>
              </a:solidFill>
              <a:latin typeface="Georgia" panose="02040502050405020303" pitchFamily="18" charset="0"/>
              <a:ea typeface="+mn-ea"/>
              <a:cs typeface="+mn-cs"/>
            </a:defRPr>
          </a:pPr>
          <a:endParaRPr lang="en-US"/>
        </a:p>
      </c:txPr>
    </c:title>
    <c:autoTitleDeleted val="0"/>
    <c:plotArea>
      <c:layout>
        <c:manualLayout>
          <c:layoutTarget val="inner"/>
          <c:xMode val="edge"/>
          <c:yMode val="edge"/>
          <c:x val="0.16779048625577378"/>
          <c:y val="0.17100732944671507"/>
          <c:w val="0.67660508222661842"/>
          <c:h val="0.74521279164918852"/>
        </c:manualLayout>
      </c:layout>
      <c:doughnutChart>
        <c:varyColors val="1"/>
        <c:ser>
          <c:idx val="0"/>
          <c:order val="0"/>
          <c:tx>
            <c:strRef>
              <c:f>Sheet1!$B$1</c:f>
              <c:strCache>
                <c:ptCount val="1"/>
                <c:pt idx="0">
                  <c:v>Column1</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107-4566-B330-B092D04902A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107-4566-B330-B092D04902AC}"/>
              </c:ext>
            </c:extLst>
          </c:dPt>
          <c:dPt>
            <c:idx val="2"/>
            <c:bubble3D val="0"/>
            <c:spPr>
              <a:solidFill>
                <a:srgbClr val="E9551E"/>
              </a:solidFill>
              <a:ln w="19050">
                <a:solidFill>
                  <a:schemeClr val="lt1"/>
                </a:solidFill>
              </a:ln>
              <a:effectLst/>
            </c:spPr>
            <c:extLst>
              <c:ext xmlns:c16="http://schemas.microsoft.com/office/drawing/2014/chart" uri="{C3380CC4-5D6E-409C-BE32-E72D297353CC}">
                <c16:uniqueId val="{00000005-3107-4566-B330-B092D04902AC}"/>
              </c:ext>
            </c:extLst>
          </c:dPt>
          <c:dPt>
            <c:idx val="3"/>
            <c:bubble3D val="0"/>
            <c:spPr>
              <a:solidFill>
                <a:srgbClr val="EC619F"/>
              </a:solidFill>
              <a:ln w="19050">
                <a:solidFill>
                  <a:schemeClr val="lt1"/>
                </a:solidFill>
              </a:ln>
              <a:effectLst/>
            </c:spPr>
            <c:extLst>
              <c:ext xmlns:c16="http://schemas.microsoft.com/office/drawing/2014/chart" uri="{C3380CC4-5D6E-409C-BE32-E72D297353CC}">
                <c16:uniqueId val="{00000007-3107-4566-B330-B092D04902A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07-4566-B330-B092D04902AC}"/>
              </c:ext>
            </c:extLst>
          </c:dPt>
          <c:dPt>
            <c:idx val="5"/>
            <c:bubble3D val="0"/>
            <c:spPr>
              <a:solidFill>
                <a:srgbClr val="A07CA7"/>
              </a:solidFill>
              <a:ln w="19050">
                <a:solidFill>
                  <a:schemeClr val="lt1"/>
                </a:solidFill>
              </a:ln>
              <a:effectLst/>
            </c:spPr>
            <c:extLst>
              <c:ext xmlns:c16="http://schemas.microsoft.com/office/drawing/2014/chart" uri="{C3380CC4-5D6E-409C-BE32-E72D297353CC}">
                <c16:uniqueId val="{0000000B-3107-4566-B330-B092D04902AC}"/>
              </c:ext>
            </c:extLst>
          </c:dPt>
          <c:dPt>
            <c:idx val="6"/>
            <c:bubble3D val="0"/>
            <c:spPr>
              <a:solidFill>
                <a:srgbClr val="C1CF3D"/>
              </a:solidFill>
              <a:ln w="19050">
                <a:solidFill>
                  <a:schemeClr val="lt1"/>
                </a:solidFill>
              </a:ln>
              <a:effectLst/>
            </c:spPr>
            <c:extLst>
              <c:ext xmlns:c16="http://schemas.microsoft.com/office/drawing/2014/chart" uri="{C3380CC4-5D6E-409C-BE32-E72D297353CC}">
                <c16:uniqueId val="{0000000D-3107-4566-B330-B092D04902AC}"/>
              </c:ext>
            </c:extLst>
          </c:dPt>
          <c:dLbls>
            <c:dLbl>
              <c:idx val="0"/>
              <c:layout>
                <c:manualLayout>
                  <c:x val="-5.1097210779224078E-2"/>
                  <c:y val="5.3099624249452214E-2"/>
                </c:manualLayout>
              </c:layout>
              <c:spPr>
                <a:noFill/>
                <a:ln>
                  <a:noFill/>
                </a:ln>
                <a:effectLst/>
              </c:spPr>
              <c:txPr>
                <a:bodyPr rot="0" spcFirstLastPara="1" vertOverflow="ellipsis" vert="horz" wrap="square" anchor="ctr" anchorCtr="1"/>
                <a:lstStyle/>
                <a:p>
                  <a:pPr>
                    <a:defRPr sz="1100" b="1" i="0" u="none" strike="noStrike" kern="1200" baseline="0">
                      <a:solidFill>
                        <a:schemeClr val="accent3"/>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07-4566-B330-B092D04902AC}"/>
                </c:ext>
              </c:extLst>
            </c:dLbl>
            <c:dLbl>
              <c:idx val="1"/>
              <c:layout>
                <c:manualLayout>
                  <c:x val="1.4428278799764381E-2"/>
                  <c:y val="-7.1290722197832709E-2"/>
                </c:manualLayout>
              </c:layout>
              <c:spPr>
                <a:noFill/>
                <a:ln>
                  <a:noFill/>
                </a:ln>
                <a:effectLst/>
              </c:spPr>
              <c:txPr>
                <a:bodyPr rot="0" spcFirstLastPara="1" vertOverflow="ellipsis" vert="horz" wrap="square" anchor="ctr" anchorCtr="1"/>
                <a:lstStyle/>
                <a:p>
                  <a:pPr>
                    <a:defRPr sz="1100" b="1" i="0" u="none" strike="noStrike" kern="1200" baseline="0">
                      <a:solidFill>
                        <a:schemeClr val="accent1"/>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07-4566-B330-B092D04902AC}"/>
                </c:ext>
              </c:extLst>
            </c:dLbl>
            <c:dLbl>
              <c:idx val="2"/>
              <c:layout>
                <c:manualLayout>
                  <c:x val="6.4694447326667501E-2"/>
                  <c:y val="2.1721764688052737E-3"/>
                </c:manualLayout>
              </c:layout>
              <c:spPr>
                <a:noFill/>
                <a:ln>
                  <a:noFill/>
                </a:ln>
                <a:effectLst/>
              </c:spPr>
              <c:txPr>
                <a:bodyPr rot="0" spcFirstLastPara="1" vertOverflow="ellipsis" vert="horz" wrap="square" anchor="ctr" anchorCtr="1"/>
                <a:lstStyle/>
                <a:p>
                  <a:pPr>
                    <a:defRPr sz="1100" b="1" i="0" u="none" strike="noStrike" kern="1200" baseline="0">
                      <a:solidFill>
                        <a:srgbClr val="E9551E"/>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107-4566-B330-B092D04902AC}"/>
                </c:ext>
              </c:extLst>
            </c:dLbl>
            <c:dLbl>
              <c:idx val="3"/>
              <c:layout>
                <c:manualLayout>
                  <c:x val="-8.7268369476411044E-3"/>
                  <c:y val="7.4504792457220859E-2"/>
                </c:manualLayout>
              </c:layout>
              <c:tx>
                <c:rich>
                  <a:bodyPr rot="0" spcFirstLastPara="1" vertOverflow="ellipsis" vert="horz" wrap="square" anchor="ctr" anchorCtr="1"/>
                  <a:lstStyle/>
                  <a:p>
                    <a:pPr>
                      <a:defRPr sz="1100" b="1" i="0" u="none" strike="noStrike" kern="1200" baseline="0">
                        <a:solidFill>
                          <a:srgbClr val="94C356"/>
                        </a:solidFill>
                        <a:latin typeface="Georgia" panose="02040502050405020303" pitchFamily="18" charset="0"/>
                        <a:ea typeface="+mn-ea"/>
                        <a:cs typeface="+mn-cs"/>
                      </a:defRPr>
                    </a:pPr>
                    <a:fld id="{F9C73971-30B2-4A52-A106-E0648ED8C9B7}" type="VALUE">
                      <a:rPr lang="en-US" sz="1100">
                        <a:solidFill>
                          <a:srgbClr val="EC619F"/>
                        </a:solidFill>
                        <a:latin typeface="Georgia" panose="02040502050405020303" pitchFamily="18" charset="0"/>
                      </a:rPr>
                      <a:pPr>
                        <a:defRPr sz="1100" b="1">
                          <a:solidFill>
                            <a:srgbClr val="94C356"/>
                          </a:solidFill>
                          <a:latin typeface="Georgia" panose="02040502050405020303" pitchFamily="18" charset="0"/>
                        </a:defRPr>
                      </a:pPr>
                      <a:t>[VALUE]</a:t>
                    </a:fld>
                    <a:endParaRPr lang="en-GB"/>
                  </a:p>
                </c:rich>
              </c:tx>
              <c:spPr>
                <a:noFill/>
                <a:ln>
                  <a:noFill/>
                </a:ln>
                <a:effectLst/>
              </c:spPr>
              <c:txPr>
                <a:bodyPr rot="0" spcFirstLastPara="1" vertOverflow="ellipsis" vert="horz" wrap="square" anchor="ctr" anchorCtr="1"/>
                <a:lstStyle/>
                <a:p>
                  <a:pPr>
                    <a:defRPr sz="1100" b="1" i="0" u="none" strike="noStrike" kern="1200" baseline="0">
                      <a:solidFill>
                        <a:srgbClr val="94C356"/>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107-4566-B330-B092D04902AC}"/>
                </c:ext>
              </c:extLst>
            </c:dLbl>
            <c:dLbl>
              <c:idx val="4"/>
              <c:layout>
                <c:manualLayout>
                  <c:x val="-1.7087971326499831E-2"/>
                  <c:y val="5.6249945001383521E-2"/>
                </c:manualLayout>
              </c:layout>
              <c:spPr>
                <a:noFill/>
                <a:ln>
                  <a:noFill/>
                </a:ln>
                <a:effectLst/>
              </c:spPr>
              <c:txPr>
                <a:bodyPr rot="0" spcFirstLastPara="1" vertOverflow="ellipsis" vert="horz" wrap="square" anchor="ctr" anchorCtr="1"/>
                <a:lstStyle/>
                <a:p>
                  <a:pPr>
                    <a:defRPr sz="1100" b="1" i="0" u="none" strike="noStrike" kern="1200" baseline="0">
                      <a:solidFill>
                        <a:srgbClr val="FFD00A"/>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107-4566-B330-B092D04902AC}"/>
                </c:ext>
              </c:extLst>
            </c:dLbl>
            <c:dLbl>
              <c:idx val="5"/>
              <c:layout>
                <c:manualLayout>
                  <c:x val="1.4162075915235614E-2"/>
                  <c:y val="4.8799465755661416E-2"/>
                </c:manualLayout>
              </c:layout>
              <c:spPr>
                <a:noFill/>
                <a:ln>
                  <a:noFill/>
                </a:ln>
                <a:effectLst/>
              </c:spPr>
              <c:txPr>
                <a:bodyPr rot="0" spcFirstLastPara="1" vertOverflow="ellipsis" vert="horz" wrap="square" anchor="ctr" anchorCtr="1"/>
                <a:lstStyle/>
                <a:p>
                  <a:pPr>
                    <a:defRPr sz="1050" b="1" i="0" u="none" strike="noStrike" kern="1200" baseline="0">
                      <a:solidFill>
                        <a:srgbClr val="BE9DCA"/>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107-4566-B330-B092D04902AC}"/>
                </c:ext>
              </c:extLst>
            </c:dLbl>
            <c:dLbl>
              <c:idx val="6"/>
              <c:layout>
                <c:manualLayout>
                  <c:x val="6.1087858633487216E-2"/>
                  <c:y val="7.2021299375313486E-2"/>
                </c:manualLayout>
              </c:layout>
              <c:tx>
                <c:rich>
                  <a:bodyPr rot="0" spcFirstLastPara="1" vertOverflow="ellipsis" vert="horz" wrap="square" anchor="ctr" anchorCtr="1"/>
                  <a:lstStyle/>
                  <a:p>
                    <a:pPr>
                      <a:defRPr sz="1000" b="1" i="0" u="none" strike="noStrike" kern="1200" baseline="0">
                        <a:solidFill>
                          <a:schemeClr val="accent3"/>
                        </a:solidFill>
                        <a:latin typeface="Georgia" panose="02040502050405020303" pitchFamily="18" charset="0"/>
                        <a:ea typeface="+mn-ea"/>
                        <a:cs typeface="+mn-cs"/>
                      </a:defRPr>
                    </a:pPr>
                    <a:fld id="{523B4E22-4D28-4391-AD6C-1F9504F5BDC7}" type="VALUE">
                      <a:rPr lang="en-US" sz="1000">
                        <a:solidFill>
                          <a:srgbClr val="B8C822"/>
                        </a:solidFill>
                        <a:latin typeface="Georgia" panose="02040502050405020303" pitchFamily="18" charset="0"/>
                      </a:rPr>
                      <a:pPr>
                        <a:defRPr sz="1000" b="1">
                          <a:solidFill>
                            <a:schemeClr val="accent3"/>
                          </a:solidFill>
                          <a:latin typeface="Georgia" panose="02040502050405020303" pitchFamily="18" charset="0"/>
                        </a:defRPr>
                      </a:pPr>
                      <a:t>[VALUE]</a:t>
                    </a:fld>
                    <a:endParaRPr lang="en-GB"/>
                  </a:p>
                </c:rich>
              </c:tx>
              <c:spPr>
                <a:noFill/>
                <a:ln>
                  <a:noFill/>
                </a:ln>
                <a:effectLst/>
              </c:spPr>
              <c:txPr>
                <a:bodyPr rot="0" spcFirstLastPara="1" vertOverflow="ellipsis" vert="horz" wrap="square" anchor="ctr" anchorCtr="1"/>
                <a:lstStyle/>
                <a:p>
                  <a:pPr>
                    <a:defRPr sz="1000" b="1" i="0" u="none" strike="noStrike" kern="1200" baseline="0">
                      <a:solidFill>
                        <a:schemeClr val="accent3"/>
                      </a:solidFill>
                      <a:latin typeface="Georgia" panose="02040502050405020303"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107-4566-B330-B092D04902AC}"/>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Georgia" panose="02040502050405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Sheet1!$A$2:$A$8</c:f>
              <c:strCache>
                <c:ptCount val="7"/>
                <c:pt idx="0">
                  <c:v>US/Canada</c:v>
                </c:pt>
                <c:pt idx="1">
                  <c:v>Europe</c:v>
                </c:pt>
                <c:pt idx="2">
                  <c:v>Asia</c:v>
                </c:pt>
                <c:pt idx="3">
                  <c:v>Latin America</c:v>
                </c:pt>
                <c:pt idx="4">
                  <c:v>Australasia</c:v>
                </c:pt>
                <c:pt idx="5">
                  <c:v>Middle East &amp; North Africa</c:v>
                </c:pt>
                <c:pt idx="6">
                  <c:v>Sub-Saharan Africa </c:v>
                </c:pt>
              </c:strCache>
            </c:strRef>
          </c:cat>
          <c:val>
            <c:numRef>
              <c:f>Sheet1!$B$2:$B$8</c:f>
              <c:numCache>
                <c:formatCode>0.0%</c:formatCode>
                <c:ptCount val="7"/>
                <c:pt idx="0">
                  <c:v>0.40854012250595056</c:v>
                </c:pt>
                <c:pt idx="1">
                  <c:v>0.28080330215118154</c:v>
                </c:pt>
                <c:pt idx="2">
                  <c:v>0.2286375884863556</c:v>
                </c:pt>
                <c:pt idx="3">
                  <c:v>5.3889456493589005E-2</c:v>
                </c:pt>
                <c:pt idx="4">
                  <c:v>2.0837986691500391E-2</c:v>
                </c:pt>
                <c:pt idx="5">
                  <c:v>3.8618038193429329E-3</c:v>
                </c:pt>
                <c:pt idx="6">
                  <c:v>3.2014898126872808E-3</c:v>
                </c:pt>
              </c:numCache>
            </c:numRef>
          </c:val>
          <c:extLst>
            <c:ext xmlns:c16="http://schemas.microsoft.com/office/drawing/2014/chart" uri="{C3380CC4-5D6E-409C-BE32-E72D297353CC}">
              <c16:uniqueId val="{0000000E-3107-4566-B330-B092D04902AC}"/>
            </c:ext>
          </c:extLst>
        </c:ser>
        <c:dLbls>
          <c:showLegendKey val="0"/>
          <c:showVal val="0"/>
          <c:showCatName val="0"/>
          <c:showSerName val="0"/>
          <c:showPercent val="0"/>
          <c:showBubbleSize val="0"/>
          <c:showLeaderLines val="0"/>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FF7E1B9-101C-9244-BDF5-734822B8C6A8}" type="datetimeFigureOut">
              <a:t>3/21/2024</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832D1EE-26E5-5440-A50C-79768A897393}" type="slidenum">
              <a:t>‹#›</a:t>
            </a:fld>
            <a:endParaRPr lang="en-GB"/>
          </a:p>
        </p:txBody>
      </p:sp>
    </p:spTree>
    <p:extLst>
      <p:ext uri="{BB962C8B-B14F-4D97-AF65-F5344CB8AC3E}">
        <p14:creationId xmlns:p14="http://schemas.microsoft.com/office/powerpoint/2010/main" val="131870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3</a:t>
            </a:fld>
            <a:endParaRPr lang="en-GB"/>
          </a:p>
        </p:txBody>
      </p:sp>
    </p:spTree>
    <p:extLst>
      <p:ext uri="{BB962C8B-B14F-4D97-AF65-F5344CB8AC3E}">
        <p14:creationId xmlns:p14="http://schemas.microsoft.com/office/powerpoint/2010/main" val="2553999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30</a:t>
            </a:fld>
            <a:endParaRPr lang="en-GB"/>
          </a:p>
        </p:txBody>
      </p:sp>
    </p:spTree>
    <p:extLst>
      <p:ext uri="{BB962C8B-B14F-4D97-AF65-F5344CB8AC3E}">
        <p14:creationId xmlns:p14="http://schemas.microsoft.com/office/powerpoint/2010/main" val="327037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4</a:t>
            </a:fld>
            <a:endParaRPr lang="en-GB"/>
          </a:p>
        </p:txBody>
      </p:sp>
    </p:spTree>
    <p:extLst>
      <p:ext uri="{BB962C8B-B14F-4D97-AF65-F5344CB8AC3E}">
        <p14:creationId xmlns:p14="http://schemas.microsoft.com/office/powerpoint/2010/main" val="392609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9</a:t>
            </a:fld>
            <a:endParaRPr lang="en-GB"/>
          </a:p>
        </p:txBody>
      </p:sp>
    </p:spTree>
    <p:extLst>
      <p:ext uri="{BB962C8B-B14F-4D97-AF65-F5344CB8AC3E}">
        <p14:creationId xmlns:p14="http://schemas.microsoft.com/office/powerpoint/2010/main" val="286658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10</a:t>
            </a:fld>
            <a:endParaRPr lang="en-GB"/>
          </a:p>
        </p:txBody>
      </p:sp>
    </p:spTree>
    <p:extLst>
      <p:ext uri="{BB962C8B-B14F-4D97-AF65-F5344CB8AC3E}">
        <p14:creationId xmlns:p14="http://schemas.microsoft.com/office/powerpoint/2010/main" val="395088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12</a:t>
            </a:fld>
            <a:endParaRPr lang="en-GB"/>
          </a:p>
        </p:txBody>
      </p:sp>
    </p:spTree>
    <p:extLst>
      <p:ext uri="{BB962C8B-B14F-4D97-AF65-F5344CB8AC3E}">
        <p14:creationId xmlns:p14="http://schemas.microsoft.com/office/powerpoint/2010/main" val="206919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14</a:t>
            </a:fld>
            <a:endParaRPr lang="en-GB"/>
          </a:p>
        </p:txBody>
      </p:sp>
    </p:spTree>
    <p:extLst>
      <p:ext uri="{BB962C8B-B14F-4D97-AF65-F5344CB8AC3E}">
        <p14:creationId xmlns:p14="http://schemas.microsoft.com/office/powerpoint/2010/main" val="387258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17</a:t>
            </a:fld>
            <a:endParaRPr lang="en-GB"/>
          </a:p>
        </p:txBody>
      </p:sp>
    </p:spTree>
    <p:extLst>
      <p:ext uri="{BB962C8B-B14F-4D97-AF65-F5344CB8AC3E}">
        <p14:creationId xmlns:p14="http://schemas.microsoft.com/office/powerpoint/2010/main" val="469194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2D1EE-26E5-5440-A50C-79768A89739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01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32D1EE-26E5-5440-A50C-79768A897393}" type="slidenum">
              <a:rPr lang="en-GB" smtClean="0"/>
              <a:t>22</a:t>
            </a:fld>
            <a:endParaRPr lang="en-GB"/>
          </a:p>
        </p:txBody>
      </p:sp>
    </p:spTree>
    <p:extLst>
      <p:ext uri="{BB962C8B-B14F-4D97-AF65-F5344CB8AC3E}">
        <p14:creationId xmlns:p14="http://schemas.microsoft.com/office/powerpoint/2010/main" val="661284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gmr.ifpi.org/content-usage" TargetMode="External"/><Relationship Id="rId2" Type="http://schemas.openxmlformats.org/officeDocument/2006/relationships/hyperlink" Target="https://gmr.ifpi.org/terms-of-use"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gmr.ifpi.org/content-usage" TargetMode="External"/><Relationship Id="rId2" Type="http://schemas.openxmlformats.org/officeDocument/2006/relationships/hyperlink" Target="https://gmr.ifpi.org/terms-of-use"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gmr.ifpi.org/content-usage" TargetMode="External"/><Relationship Id="rId2" Type="http://schemas.openxmlformats.org/officeDocument/2006/relationships/hyperlink" Target="https://gmr.ifpi.org/terms-of-use"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mr.ifpi.org/content-usage" TargetMode="External"/><Relationship Id="rId2" Type="http://schemas.openxmlformats.org/officeDocument/2006/relationships/hyperlink" Target="https://gmr.ifpi.org/terms-of-use"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gmr.ifpi.org/content-usage" TargetMode="External"/><Relationship Id="rId2" Type="http://schemas.openxmlformats.org/officeDocument/2006/relationships/hyperlink" Target="https://gmr.ifpi.org/terms-of-use"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mr.ifpi.org/content-usage" TargetMode="External"/><Relationship Id="rId2" Type="http://schemas.openxmlformats.org/officeDocument/2006/relationships/hyperlink" Target="https://gmr.ifpi.org/terms-of-use"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80FFC8-CE67-4843-BDA6-B75668901D41}"/>
              </a:ext>
            </a:extLst>
          </p:cNvPr>
          <p:cNvSpPr/>
          <p:nvPr userDrawn="1"/>
        </p:nvSpPr>
        <p:spPr>
          <a:xfrm>
            <a:off x="0"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1361778" y="2436704"/>
            <a:ext cx="4393577" cy="181526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chemeClr val="bg1"/>
                </a:solidFill>
                <a:latin typeface="Fixture Ultra SemiBold" pitchFamily="2" charset="77"/>
                <a:ea typeface="+mj-ea"/>
                <a:cs typeface="Arial"/>
              </a:defRPr>
            </a:lvl1pPr>
          </a:lstStyle>
          <a:p>
            <a:r>
              <a:rPr lang="en-GB"/>
              <a:t>TITLE GOES HERE</a:t>
            </a:r>
            <a:endParaRPr lang="en-US"/>
          </a:p>
        </p:txBody>
      </p:sp>
      <p:sp>
        <p:nvSpPr>
          <p:cNvPr id="5" name="Text Placeholder 4"/>
          <p:cNvSpPr>
            <a:spLocks noGrp="1"/>
          </p:cNvSpPr>
          <p:nvPr>
            <p:ph type="body" sz="quarter" idx="10" hasCustomPrompt="1"/>
          </p:nvPr>
        </p:nvSpPr>
        <p:spPr>
          <a:xfrm>
            <a:off x="1361778" y="4487308"/>
            <a:ext cx="4371622" cy="297655"/>
          </a:xfrm>
          <a:prstGeom prst="rect">
            <a:avLst/>
          </a:prstGeom>
        </p:spPr>
        <p:txBody>
          <a:bodyPr vert="horz" lIns="0" tIns="0" rIns="0" bIns="0"/>
          <a:lstStyle>
            <a:lvl1pPr marL="0" indent="0">
              <a:buNone/>
              <a:defRPr sz="1800" b="1" i="0" spc="0">
                <a:solidFill>
                  <a:schemeClr val="accent2"/>
                </a:solidFill>
                <a:latin typeface="Fixture Condensed Bold" pitchFamily="2" charset="77"/>
                <a:cs typeface="Arial"/>
              </a:defRPr>
            </a:lvl1pPr>
          </a:lstStyle>
          <a:p>
            <a:pPr lvl="0"/>
            <a:r>
              <a:rPr lang="en-GB"/>
              <a:t>SUBTITLE GOES HERE</a:t>
            </a:r>
            <a:endParaRPr lang="en-US"/>
          </a:p>
        </p:txBody>
      </p:sp>
      <p:pic>
        <p:nvPicPr>
          <p:cNvPr id="7" name="Picture 6">
            <a:extLst>
              <a:ext uri="{FF2B5EF4-FFF2-40B4-BE49-F238E27FC236}">
                <a16:creationId xmlns:a16="http://schemas.microsoft.com/office/drawing/2014/main" id="{E9E0E239-6BDF-CB4E-97EA-CFED98D67721}"/>
              </a:ext>
            </a:extLst>
          </p:cNvPr>
          <p:cNvPicPr>
            <a:picLocks noChangeAspect="1"/>
          </p:cNvPicPr>
          <p:nvPr userDrawn="1"/>
        </p:nvPicPr>
        <p:blipFill>
          <a:blip r:embed="rId2"/>
          <a:srcRect/>
          <a:stretch/>
        </p:blipFill>
        <p:spPr>
          <a:xfrm>
            <a:off x="1383734" y="1394307"/>
            <a:ext cx="1981201" cy="658227"/>
          </a:xfrm>
          <a:prstGeom prst="rect">
            <a:avLst/>
          </a:prstGeom>
        </p:spPr>
      </p:pic>
    </p:spTree>
    <p:extLst>
      <p:ext uri="{BB962C8B-B14F-4D97-AF65-F5344CB8AC3E}">
        <p14:creationId xmlns:p14="http://schemas.microsoft.com/office/powerpoint/2010/main" val="341571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_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4FC6B8-C3A0-DE45-8886-695A522F9A9C}"/>
              </a:ext>
            </a:extLst>
          </p:cNvPr>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Shape&#10;&#10;Description automatically generated with medium confidence">
            <a:extLst>
              <a:ext uri="{FF2B5EF4-FFF2-40B4-BE49-F238E27FC236}">
                <a16:creationId xmlns:a16="http://schemas.microsoft.com/office/drawing/2014/main" id="{1F65DEC6-7BC9-B14C-870D-66DB9E18D7F9}"/>
              </a:ext>
            </a:extLst>
          </p:cNvPr>
          <p:cNvPicPr>
            <a:picLocks noChangeAspect="1"/>
          </p:cNvPicPr>
          <p:nvPr userDrawn="1"/>
        </p:nvPicPr>
        <p:blipFill rotWithShape="1">
          <a:blip r:embed="rId2">
            <a:alphaModFix amt="39000"/>
          </a:blip>
          <a:srcRect l="27922" t="6650" r="12866" b="6217"/>
          <a:stretch/>
        </p:blipFill>
        <p:spPr>
          <a:xfrm>
            <a:off x="3687580" y="0"/>
            <a:ext cx="8285088" cy="6858000"/>
          </a:xfrm>
          <a:prstGeom prst="rect">
            <a:avLst/>
          </a:prstGeom>
        </p:spPr>
      </p:pic>
      <p:sp>
        <p:nvSpPr>
          <p:cNvPr id="18" name="Rectangle 17">
            <a:extLst>
              <a:ext uri="{FF2B5EF4-FFF2-40B4-BE49-F238E27FC236}">
                <a16:creationId xmlns:a16="http://schemas.microsoft.com/office/drawing/2014/main" id="{49A6E666-0577-5045-A15A-C498751880A6}"/>
              </a:ext>
            </a:extLst>
          </p:cNvPr>
          <p:cNvSpPr/>
          <p:nvPr userDrawn="1"/>
        </p:nvSpPr>
        <p:spPr>
          <a:xfrm flipV="1">
            <a:off x="0" y="6153708"/>
            <a:ext cx="12191999" cy="70429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F74575A-CEF7-9E40-9030-A49EBF69C112}"/>
              </a:ext>
            </a:extLst>
          </p:cNvPr>
          <p:cNvSpPr>
            <a:spLocks noGrp="1"/>
          </p:cNvSpPr>
          <p:nvPr>
            <p:ph type="title" hasCustomPrompt="1"/>
          </p:nvPr>
        </p:nvSpPr>
        <p:spPr>
          <a:xfrm>
            <a:off x="494626" y="2245928"/>
            <a:ext cx="5794414" cy="316934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chemeClr val="bg1"/>
                </a:solidFill>
                <a:latin typeface="Fixture Ultra SemiBold" pitchFamily="2" charset="77"/>
                <a:ea typeface="+mj-ea"/>
                <a:cs typeface="Arial"/>
              </a:defRPr>
            </a:lvl1pPr>
          </a:lstStyle>
          <a:p>
            <a:r>
              <a:rPr lang="en-GB"/>
              <a:t>TITLE GOES HERE</a:t>
            </a:r>
            <a:endParaRPr lang="en-US"/>
          </a:p>
        </p:txBody>
      </p:sp>
      <p:sp>
        <p:nvSpPr>
          <p:cNvPr id="12" name="Text Placeholder 3">
            <a:extLst>
              <a:ext uri="{FF2B5EF4-FFF2-40B4-BE49-F238E27FC236}">
                <a16:creationId xmlns:a16="http://schemas.microsoft.com/office/drawing/2014/main" id="{4FB771C9-84FE-9743-AC01-78F0C0C778DB}"/>
              </a:ext>
            </a:extLst>
          </p:cNvPr>
          <p:cNvSpPr>
            <a:spLocks noGrp="1"/>
          </p:cNvSpPr>
          <p:nvPr>
            <p:ph type="body" sz="quarter" idx="11" hasCustomPrompt="1"/>
          </p:nvPr>
        </p:nvSpPr>
        <p:spPr>
          <a:xfrm>
            <a:off x="494626" y="1221502"/>
            <a:ext cx="3649586" cy="704292"/>
          </a:xfrm>
          <a:prstGeom prst="rect">
            <a:avLst/>
          </a:prstGeom>
        </p:spPr>
        <p:txBody>
          <a:bodyPr vert="horz" lIns="0" tIns="0" rIns="0" bIns="0"/>
          <a:lstStyle>
            <a:lvl1pPr marL="0" indent="0">
              <a:buNone/>
              <a:defRPr sz="5200" b="1" i="0" spc="0">
                <a:solidFill>
                  <a:schemeClr val="accent6"/>
                </a:solidFill>
                <a:latin typeface="Fixture Condensed Bold" pitchFamily="2" charset="77"/>
                <a:cs typeface="Arial"/>
              </a:defRPr>
            </a:lvl1pPr>
          </a:lstStyle>
          <a:p>
            <a:pPr lvl="0"/>
            <a:r>
              <a:rPr lang="en-GB"/>
              <a:t>01</a:t>
            </a:r>
            <a:endParaRPr lang="en-US"/>
          </a:p>
        </p:txBody>
      </p:sp>
      <p:sp>
        <p:nvSpPr>
          <p:cNvPr id="13" name="TextBox 12">
            <a:extLst>
              <a:ext uri="{FF2B5EF4-FFF2-40B4-BE49-F238E27FC236}">
                <a16:creationId xmlns:a16="http://schemas.microsoft.com/office/drawing/2014/main" id="{DD9F9426-8092-3145-B86E-7F1F84476AAF}"/>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bg1"/>
                </a:solidFill>
                <a:latin typeface="Courier"/>
                <a:cs typeface="Courier"/>
              </a:rPr>
              <a:t>IFPI GLOBAL</a:t>
            </a:r>
            <a:r>
              <a:rPr lang="en-US" sz="700" kern="0" spc="280" baseline="0">
                <a:solidFill>
                  <a:schemeClr val="bg1"/>
                </a:solidFill>
                <a:latin typeface="Courier"/>
                <a:cs typeface="Courier"/>
              </a:rPr>
              <a:t> MUSIC REPORT 2023</a:t>
            </a:r>
            <a:endParaRPr lang="en-US" sz="700" kern="0" spc="280">
              <a:solidFill>
                <a:schemeClr val="bg1"/>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F5317FDC-62C9-4C51-24FF-ACE022A96BCD}"/>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39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D5CE7AF-DF82-1242-BD9C-0637F5642D57}"/>
              </a:ext>
            </a:extLst>
          </p:cNvPr>
          <p:cNvSpPr/>
          <p:nvPr userDrawn="1"/>
        </p:nvSpPr>
        <p:spPr>
          <a:xfrm>
            <a:off x="1" y="-21912"/>
            <a:ext cx="12192000" cy="6879912"/>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Shape&#10;&#10;Description automatically generated with medium confidence">
            <a:extLst>
              <a:ext uri="{FF2B5EF4-FFF2-40B4-BE49-F238E27FC236}">
                <a16:creationId xmlns:a16="http://schemas.microsoft.com/office/drawing/2014/main" id="{2E544BBF-E88E-3D43-8815-2F64DAE4E77D}"/>
              </a:ext>
            </a:extLst>
          </p:cNvPr>
          <p:cNvPicPr>
            <a:picLocks noChangeAspect="1"/>
          </p:cNvPicPr>
          <p:nvPr userDrawn="1"/>
        </p:nvPicPr>
        <p:blipFill rotWithShape="1">
          <a:blip r:embed="rId2">
            <a:alphaModFix amt="34000"/>
          </a:blip>
          <a:srcRect l="27386" t="6650" r="12866" b="6217"/>
          <a:stretch/>
        </p:blipFill>
        <p:spPr>
          <a:xfrm>
            <a:off x="3612630" y="0"/>
            <a:ext cx="8360038" cy="6858000"/>
          </a:xfrm>
          <a:prstGeom prst="rect">
            <a:avLst/>
          </a:prstGeom>
        </p:spPr>
      </p:pic>
      <p:sp>
        <p:nvSpPr>
          <p:cNvPr id="10" name="Title 1">
            <a:extLst>
              <a:ext uri="{FF2B5EF4-FFF2-40B4-BE49-F238E27FC236}">
                <a16:creationId xmlns:a16="http://schemas.microsoft.com/office/drawing/2014/main" id="{196DF062-6B1A-1043-93FA-27EE2D6B564A}"/>
              </a:ext>
            </a:extLst>
          </p:cNvPr>
          <p:cNvSpPr>
            <a:spLocks noGrp="1"/>
          </p:cNvSpPr>
          <p:nvPr>
            <p:ph type="title" hasCustomPrompt="1"/>
          </p:nvPr>
        </p:nvSpPr>
        <p:spPr>
          <a:xfrm>
            <a:off x="494626" y="2245928"/>
            <a:ext cx="5794414" cy="316934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chemeClr val="bg1"/>
                </a:solidFill>
                <a:latin typeface="Fixture Ultra SemiBold" pitchFamily="2" charset="77"/>
                <a:ea typeface="+mj-ea"/>
                <a:cs typeface="Arial"/>
              </a:defRPr>
            </a:lvl1pPr>
          </a:lstStyle>
          <a:p>
            <a:r>
              <a:rPr lang="en-GB"/>
              <a:t>TITLE GOES HERE</a:t>
            </a:r>
            <a:endParaRPr lang="en-US"/>
          </a:p>
        </p:txBody>
      </p:sp>
      <p:sp>
        <p:nvSpPr>
          <p:cNvPr id="14" name="Text Placeholder 3">
            <a:extLst>
              <a:ext uri="{FF2B5EF4-FFF2-40B4-BE49-F238E27FC236}">
                <a16:creationId xmlns:a16="http://schemas.microsoft.com/office/drawing/2014/main" id="{50C14C37-052A-3C42-9920-DF9F0AFF43F6}"/>
              </a:ext>
            </a:extLst>
          </p:cNvPr>
          <p:cNvSpPr>
            <a:spLocks noGrp="1"/>
          </p:cNvSpPr>
          <p:nvPr>
            <p:ph type="body" sz="quarter" idx="11" hasCustomPrompt="1"/>
          </p:nvPr>
        </p:nvSpPr>
        <p:spPr>
          <a:xfrm>
            <a:off x="494626" y="1221502"/>
            <a:ext cx="3649586" cy="704292"/>
          </a:xfrm>
          <a:prstGeom prst="rect">
            <a:avLst/>
          </a:prstGeom>
        </p:spPr>
        <p:txBody>
          <a:bodyPr vert="horz" lIns="0" tIns="0" rIns="0" bIns="0"/>
          <a:lstStyle>
            <a:lvl1pPr marL="0" indent="0">
              <a:buNone/>
              <a:defRPr sz="5200" b="1" i="0" spc="0">
                <a:solidFill>
                  <a:schemeClr val="accent1"/>
                </a:solidFill>
                <a:latin typeface="Fixture Condensed Bold" pitchFamily="2" charset="77"/>
                <a:cs typeface="Arial"/>
              </a:defRPr>
            </a:lvl1pPr>
          </a:lstStyle>
          <a:p>
            <a:pPr lvl="0"/>
            <a:r>
              <a:rPr lang="en-GB"/>
              <a:t>01</a:t>
            </a:r>
            <a:endParaRPr lang="en-US"/>
          </a:p>
        </p:txBody>
      </p:sp>
      <p:sp>
        <p:nvSpPr>
          <p:cNvPr id="17" name="TextBox 16">
            <a:extLst>
              <a:ext uri="{FF2B5EF4-FFF2-40B4-BE49-F238E27FC236}">
                <a16:creationId xmlns:a16="http://schemas.microsoft.com/office/drawing/2014/main" id="{37050A66-4C04-5C4C-808E-A53360CA357A}"/>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bg1"/>
                </a:solidFill>
                <a:latin typeface="Courier"/>
                <a:cs typeface="Courier"/>
              </a:rPr>
              <a:t>IFPI GLOBAL</a:t>
            </a:r>
            <a:r>
              <a:rPr lang="en-US" sz="700" kern="0" spc="280" baseline="0">
                <a:solidFill>
                  <a:schemeClr val="bg1"/>
                </a:solidFill>
                <a:latin typeface="Courier"/>
                <a:cs typeface="Courier"/>
              </a:rPr>
              <a:t> MUSIC REPORT 2023</a:t>
            </a:r>
            <a:endParaRPr lang="en-US" sz="700" kern="0" spc="280">
              <a:solidFill>
                <a:schemeClr val="bg1"/>
              </a:solidFill>
              <a:latin typeface="Courier"/>
              <a:cs typeface="Courier"/>
            </a:endParaRPr>
          </a:p>
        </p:txBody>
      </p:sp>
      <p:sp>
        <p:nvSpPr>
          <p:cNvPr id="20" name="Rectangle 19">
            <a:extLst>
              <a:ext uri="{FF2B5EF4-FFF2-40B4-BE49-F238E27FC236}">
                <a16:creationId xmlns:a16="http://schemas.microsoft.com/office/drawing/2014/main" id="{5C96D953-D6A1-294D-BA9D-16A1C75AF4D9}"/>
              </a:ext>
            </a:extLst>
          </p:cNvPr>
          <p:cNvSpPr/>
          <p:nvPr userDrawn="1"/>
        </p:nvSpPr>
        <p:spPr>
          <a:xfrm flipV="1">
            <a:off x="0" y="6153708"/>
            <a:ext cx="12191999" cy="70429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picture containing drawing&#10;&#10;Description automatically generated">
            <a:extLst>
              <a:ext uri="{FF2B5EF4-FFF2-40B4-BE49-F238E27FC236}">
                <a16:creationId xmlns:a16="http://schemas.microsoft.com/office/drawing/2014/main" id="{9F2E566B-DB55-3EB1-5360-B389DD04CD30}"/>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334108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_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F200222-CF28-214E-977B-BDBFD7DBF01C}"/>
              </a:ext>
            </a:extLst>
          </p:cNvPr>
          <p:cNvSpPr/>
          <p:nvPr userDrawn="1"/>
        </p:nvSpPr>
        <p:spPr>
          <a:xfrm>
            <a:off x="1" y="-21912"/>
            <a:ext cx="12192000" cy="6879912"/>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Shape&#10;&#10;Description automatically generated with medium confidence">
            <a:extLst>
              <a:ext uri="{FF2B5EF4-FFF2-40B4-BE49-F238E27FC236}">
                <a16:creationId xmlns:a16="http://schemas.microsoft.com/office/drawing/2014/main" id="{C21B1949-2A8D-F141-B7E7-646931D22B8C}"/>
              </a:ext>
            </a:extLst>
          </p:cNvPr>
          <p:cNvPicPr>
            <a:picLocks noChangeAspect="1"/>
          </p:cNvPicPr>
          <p:nvPr userDrawn="1"/>
        </p:nvPicPr>
        <p:blipFill rotWithShape="1">
          <a:blip r:embed="rId2">
            <a:alphaModFix amt="34000"/>
          </a:blip>
          <a:srcRect l="27386" t="6650" r="12866" b="6217"/>
          <a:stretch/>
        </p:blipFill>
        <p:spPr>
          <a:xfrm>
            <a:off x="3612630" y="0"/>
            <a:ext cx="8360038" cy="6858000"/>
          </a:xfrm>
          <a:prstGeom prst="rect">
            <a:avLst/>
          </a:prstGeom>
        </p:spPr>
      </p:pic>
      <p:sp>
        <p:nvSpPr>
          <p:cNvPr id="20" name="Rectangle 19">
            <a:extLst>
              <a:ext uri="{FF2B5EF4-FFF2-40B4-BE49-F238E27FC236}">
                <a16:creationId xmlns:a16="http://schemas.microsoft.com/office/drawing/2014/main" id="{BA480992-FABE-0E45-A695-624D56FF4F78}"/>
              </a:ext>
            </a:extLst>
          </p:cNvPr>
          <p:cNvSpPr/>
          <p:nvPr userDrawn="1"/>
        </p:nvSpPr>
        <p:spPr>
          <a:xfrm flipV="1">
            <a:off x="0" y="6153708"/>
            <a:ext cx="12191999" cy="70429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727C8-CB81-E34E-A4BB-8787EFBC161B}"/>
              </a:ext>
            </a:extLst>
          </p:cNvPr>
          <p:cNvSpPr>
            <a:spLocks noGrp="1"/>
          </p:cNvSpPr>
          <p:nvPr>
            <p:ph type="title" hasCustomPrompt="1"/>
          </p:nvPr>
        </p:nvSpPr>
        <p:spPr>
          <a:xfrm>
            <a:off x="494626" y="2245928"/>
            <a:ext cx="5794414" cy="316934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chemeClr val="bg1"/>
                </a:solidFill>
                <a:latin typeface="Fixture Ultra SemiBold" pitchFamily="2" charset="77"/>
                <a:ea typeface="+mj-ea"/>
                <a:cs typeface="Arial"/>
              </a:defRPr>
            </a:lvl1pPr>
          </a:lstStyle>
          <a:p>
            <a:r>
              <a:rPr lang="en-GB"/>
              <a:t>TITLE GOES HERE</a:t>
            </a:r>
            <a:endParaRPr lang="en-US"/>
          </a:p>
        </p:txBody>
      </p:sp>
      <p:sp>
        <p:nvSpPr>
          <p:cNvPr id="14" name="Text Placeholder 3">
            <a:extLst>
              <a:ext uri="{FF2B5EF4-FFF2-40B4-BE49-F238E27FC236}">
                <a16:creationId xmlns:a16="http://schemas.microsoft.com/office/drawing/2014/main" id="{968286B9-0685-7248-A3BA-115500B09A3A}"/>
              </a:ext>
            </a:extLst>
          </p:cNvPr>
          <p:cNvSpPr>
            <a:spLocks noGrp="1"/>
          </p:cNvSpPr>
          <p:nvPr>
            <p:ph type="body" sz="quarter" idx="11" hasCustomPrompt="1"/>
          </p:nvPr>
        </p:nvSpPr>
        <p:spPr>
          <a:xfrm>
            <a:off x="494626" y="1221502"/>
            <a:ext cx="3649586" cy="704292"/>
          </a:xfrm>
          <a:prstGeom prst="rect">
            <a:avLst/>
          </a:prstGeom>
        </p:spPr>
        <p:txBody>
          <a:bodyPr vert="horz" lIns="0" tIns="0" rIns="0" bIns="0"/>
          <a:lstStyle>
            <a:lvl1pPr marL="0" indent="0">
              <a:buNone/>
              <a:defRPr sz="5200" b="1" i="0" spc="0">
                <a:solidFill>
                  <a:schemeClr val="bg1"/>
                </a:solidFill>
                <a:latin typeface="Fixture Condensed Bold" pitchFamily="2" charset="77"/>
                <a:cs typeface="Arial"/>
              </a:defRPr>
            </a:lvl1pPr>
          </a:lstStyle>
          <a:p>
            <a:pPr lvl="0"/>
            <a:r>
              <a:rPr lang="en-GB"/>
              <a:t>01</a:t>
            </a:r>
            <a:endParaRPr lang="en-US"/>
          </a:p>
        </p:txBody>
      </p:sp>
      <p:sp>
        <p:nvSpPr>
          <p:cNvPr id="17" name="TextBox 16">
            <a:extLst>
              <a:ext uri="{FF2B5EF4-FFF2-40B4-BE49-F238E27FC236}">
                <a16:creationId xmlns:a16="http://schemas.microsoft.com/office/drawing/2014/main" id="{0CE139F1-A413-1949-9E52-A109D96EBC5F}"/>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bg1"/>
                </a:solidFill>
                <a:latin typeface="Courier"/>
                <a:cs typeface="Courier"/>
              </a:rPr>
              <a:t>IFPI GLOBAL</a:t>
            </a:r>
            <a:r>
              <a:rPr lang="en-US" sz="700" kern="0" spc="280" baseline="0">
                <a:solidFill>
                  <a:schemeClr val="bg1"/>
                </a:solidFill>
                <a:latin typeface="Courier"/>
                <a:cs typeface="Courier"/>
              </a:rPr>
              <a:t> MUSIC REPORT 2023</a:t>
            </a:r>
            <a:endParaRPr lang="en-US" sz="700" kern="0" spc="280">
              <a:solidFill>
                <a:schemeClr val="bg1"/>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A864B6D5-0ED5-B79E-3EBD-57442D8A400A}"/>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4161080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Rectangle 7"/>
          <p:cNvSpPr/>
          <p:nvPr userDrawn="1"/>
        </p:nvSpPr>
        <p:spPr>
          <a:xfrm flipV="1">
            <a:off x="0" y="6772442"/>
            <a:ext cx="12191999" cy="133684"/>
          </a:xfrm>
          <a:prstGeom prst="rect">
            <a:avLst/>
          </a:prstGeom>
          <a:solidFill>
            <a:srgbClr val="EC61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CC02190-6AC5-2946-830B-F7F05C9332DF}"/>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rgbClr val="EC619F"/>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64E4B113-C71F-6F48-8E52-DD5644771D3C}"/>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8848BCDE-0DC1-36FB-2F16-EAF897B7899B}"/>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1545034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Rectangle 7"/>
          <p:cNvSpPr/>
          <p:nvPr userDrawn="1"/>
        </p:nvSpPr>
        <p:spPr>
          <a:xfrm flipV="1">
            <a:off x="0" y="6772442"/>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E03D90-B5DF-D047-8144-FEE5F9D9AADD}"/>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accent1"/>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EE7014FF-AABC-6542-95DD-F5DEB30956E9}"/>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69A56F5C-7BA8-8FFC-0D30-A60DFC166917}"/>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598603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rgbClr val="EC61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Rectangle 7"/>
          <p:cNvSpPr/>
          <p:nvPr userDrawn="1"/>
        </p:nvSpPr>
        <p:spPr>
          <a:xfrm flipV="1">
            <a:off x="0" y="6772442"/>
            <a:ext cx="12191999" cy="133684"/>
          </a:xfrm>
          <a:prstGeom prst="rect">
            <a:avLst/>
          </a:prstGeom>
          <a:solidFill>
            <a:srgbClr val="5A71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E03D90-B5DF-D047-8144-FEE5F9D9AADD}"/>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rgbClr val="5A712A"/>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EE7014FF-AABC-6542-95DD-F5DEB30956E9}"/>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37C6C7BA-2B74-1335-92E9-828F98FD6860}"/>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99291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ed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rgbClr val="0022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Rectangle 7"/>
          <p:cNvSpPr/>
          <p:nvPr userDrawn="1"/>
        </p:nvSpPr>
        <p:spPr>
          <a:xfrm flipV="1">
            <a:off x="0" y="6772442"/>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E03D90-B5DF-D047-8144-FEE5F9D9AADD}"/>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accent1"/>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EE7014FF-AABC-6542-95DD-F5DEB30956E9}"/>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745AEA35-BFE8-1024-6D00-7E191BCF19B3}"/>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3115419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Red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rgbClr val="0043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Rectangle 7"/>
          <p:cNvSpPr/>
          <p:nvPr userDrawn="1"/>
        </p:nvSpPr>
        <p:spPr>
          <a:xfrm flipV="1">
            <a:off x="0" y="6772442"/>
            <a:ext cx="12191999" cy="133684"/>
          </a:xfrm>
          <a:prstGeom prst="rect">
            <a:avLst/>
          </a:prstGeom>
          <a:solidFill>
            <a:srgbClr val="EC61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C619F"/>
              </a:solidFill>
            </a:endParaRPr>
          </a:p>
        </p:txBody>
      </p:sp>
      <p:sp>
        <p:nvSpPr>
          <p:cNvPr id="7" name="Title 1">
            <a:extLst>
              <a:ext uri="{FF2B5EF4-FFF2-40B4-BE49-F238E27FC236}">
                <a16:creationId xmlns:a16="http://schemas.microsoft.com/office/drawing/2014/main" id="{8FE03D90-B5DF-D047-8144-FEE5F9D9AADD}"/>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rgbClr val="EC619F"/>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EE7014FF-AABC-6542-95DD-F5DEB30956E9}"/>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7CB9BD0F-34A0-1A72-4A89-CEE668279DD6}"/>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29575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11" name="Rectangle 10"/>
          <p:cNvSpPr/>
          <p:nvPr userDrawn="1"/>
        </p:nvSpPr>
        <p:spPr>
          <a:xfrm flipV="1">
            <a:off x="0" y="6772442"/>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ED2E942-7B9F-3344-8DF8-202665EA184A}"/>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accent1"/>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1AF6BAE5-DFD1-AE44-98A9-0D95BFD8C6CC}"/>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746AC2F2-F05B-3F0A-79AF-2074383A3350}"/>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2379922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range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11" name="Rectangle 10"/>
          <p:cNvSpPr/>
          <p:nvPr userDrawn="1"/>
        </p:nvSpPr>
        <p:spPr>
          <a:xfrm flipV="1">
            <a:off x="0" y="6772442"/>
            <a:ext cx="12191999" cy="13368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ED2E942-7B9F-3344-8DF8-202665EA184A}"/>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tx2"/>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1AF6BAE5-DFD1-AE44-98A9-0D95BFD8C6CC}"/>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213F33E2-EF6A-1C24-A447-9CDE32616846}"/>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167497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80FFC8-CE67-4843-BDA6-B75668901D41}"/>
              </a:ext>
            </a:extLst>
          </p:cNvPr>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1361778" y="2436704"/>
            <a:ext cx="4393577" cy="181526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rgbClr val="00222F"/>
                </a:solidFill>
                <a:latin typeface="Fixture Ultra SemiBold" pitchFamily="2" charset="77"/>
                <a:ea typeface="+mj-ea"/>
                <a:cs typeface="Arial"/>
              </a:defRPr>
            </a:lvl1pPr>
          </a:lstStyle>
          <a:p>
            <a:r>
              <a:rPr lang="en-GB"/>
              <a:t>TITLE GOES HERE</a:t>
            </a:r>
            <a:endParaRPr lang="en-US"/>
          </a:p>
        </p:txBody>
      </p:sp>
      <p:pic>
        <p:nvPicPr>
          <p:cNvPr id="6" name="Picture 5" descr="Logo&#10;&#10;Description automatically generated">
            <a:extLst>
              <a:ext uri="{FF2B5EF4-FFF2-40B4-BE49-F238E27FC236}">
                <a16:creationId xmlns:a16="http://schemas.microsoft.com/office/drawing/2014/main" id="{B58C3B2C-2CB2-E94B-9167-A0CE3D1B04EE}"/>
              </a:ext>
            </a:extLst>
          </p:cNvPr>
          <p:cNvPicPr>
            <a:picLocks noChangeAspect="1"/>
          </p:cNvPicPr>
          <p:nvPr userDrawn="1"/>
        </p:nvPicPr>
        <p:blipFill>
          <a:blip r:embed="rId2"/>
          <a:stretch>
            <a:fillRect/>
          </a:stretch>
        </p:blipFill>
        <p:spPr>
          <a:xfrm>
            <a:off x="1383734" y="1394307"/>
            <a:ext cx="1981201" cy="658228"/>
          </a:xfrm>
          <a:prstGeom prst="rect">
            <a:avLst/>
          </a:prstGeom>
        </p:spPr>
      </p:pic>
      <p:sp>
        <p:nvSpPr>
          <p:cNvPr id="7" name="Text Placeholder 4">
            <a:extLst>
              <a:ext uri="{FF2B5EF4-FFF2-40B4-BE49-F238E27FC236}">
                <a16:creationId xmlns:a16="http://schemas.microsoft.com/office/drawing/2014/main" id="{065C5D8E-A821-8343-8863-DFC7322DBF6E}"/>
              </a:ext>
            </a:extLst>
          </p:cNvPr>
          <p:cNvSpPr>
            <a:spLocks noGrp="1"/>
          </p:cNvSpPr>
          <p:nvPr>
            <p:ph type="body" sz="quarter" idx="10" hasCustomPrompt="1"/>
          </p:nvPr>
        </p:nvSpPr>
        <p:spPr>
          <a:xfrm>
            <a:off x="1361778" y="4487308"/>
            <a:ext cx="4371622" cy="297655"/>
          </a:xfrm>
          <a:prstGeom prst="rect">
            <a:avLst/>
          </a:prstGeom>
        </p:spPr>
        <p:txBody>
          <a:bodyPr vert="horz" lIns="0" tIns="0" rIns="0" bIns="0"/>
          <a:lstStyle>
            <a:lvl1pPr marL="0" indent="0">
              <a:buNone/>
              <a:defRPr sz="1800" b="1" i="0" spc="0">
                <a:solidFill>
                  <a:schemeClr val="bg1"/>
                </a:solidFill>
                <a:latin typeface="Fixture Condensed Bold" pitchFamily="2" charset="77"/>
                <a:cs typeface="Arial"/>
              </a:defRPr>
            </a:lvl1pPr>
          </a:lstStyle>
          <a:p>
            <a:pPr lvl="0"/>
            <a:r>
              <a:rPr lang="en-GB"/>
              <a:t>SUBTITLE GOES HERE</a:t>
            </a:r>
            <a:endParaRPr lang="en-US"/>
          </a:p>
        </p:txBody>
      </p:sp>
    </p:spTree>
    <p:extLst>
      <p:ext uri="{BB962C8B-B14F-4D97-AF65-F5344CB8AC3E}">
        <p14:creationId xmlns:p14="http://schemas.microsoft.com/office/powerpoint/2010/main" val="627783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ircle summary - teal">
    <p:spTree>
      <p:nvGrpSpPr>
        <p:cNvPr id="1" name=""/>
        <p:cNvGrpSpPr/>
        <p:nvPr/>
      </p:nvGrpSpPr>
      <p:grpSpPr>
        <a:xfrm>
          <a:off x="0" y="0"/>
          <a:ext cx="0" cy="0"/>
          <a:chOff x="0" y="0"/>
          <a:chExt cx="0" cy="0"/>
        </a:xfrm>
      </p:grpSpPr>
      <p:sp>
        <p:nvSpPr>
          <p:cNvPr id="34" name="Oval 33"/>
          <p:cNvSpPr/>
          <p:nvPr userDrawn="1"/>
        </p:nvSpPr>
        <p:spPr>
          <a:xfrm>
            <a:off x="2627709" y="3781329"/>
            <a:ext cx="2648858" cy="2648858"/>
          </a:xfrm>
          <a:prstGeom prst="ellipse">
            <a:avLst/>
          </a:prstGeom>
          <a:solidFill>
            <a:schemeClr val="accent2"/>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488950" y="1977186"/>
            <a:ext cx="2648858" cy="2648858"/>
          </a:xfrm>
          <a:prstGeom prst="ellipse">
            <a:avLst/>
          </a:prstGeom>
          <a:solidFill>
            <a:schemeClr val="accent1"/>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9043988" y="1977186"/>
            <a:ext cx="2648858" cy="2648858"/>
          </a:xfrm>
          <a:prstGeom prst="ellipse">
            <a:avLst/>
          </a:prstGeom>
          <a:solidFill>
            <a:schemeClr val="accent5"/>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userDrawn="1"/>
        </p:nvSpPr>
        <p:spPr>
          <a:xfrm>
            <a:off x="4766468" y="1977186"/>
            <a:ext cx="2648858" cy="2648858"/>
          </a:xfrm>
          <a:prstGeom prst="ellipse">
            <a:avLst/>
          </a:prstGeom>
          <a:solidFill>
            <a:schemeClr val="accent3"/>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42597" y="2660569"/>
            <a:ext cx="2124000" cy="1904756"/>
          </a:xfrm>
          <a:prstGeom prst="rect">
            <a:avLst/>
          </a:prstGeom>
        </p:spPr>
        <p:txBody>
          <a:bodyPr vert="horz" lIns="0" tIns="0" rIns="0" bIns="0"/>
          <a:lstStyle>
            <a:lvl1pPr marL="0" indent="0" algn="ctr">
              <a:buNone/>
              <a:defRPr sz="1200">
                <a:solidFill>
                  <a:srgbClr val="FFFFFF"/>
                </a:solidFill>
                <a:latin typeface="Calibri Light"/>
                <a:cs typeface="Calibri Light"/>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GB"/>
              <a:t>Click to add text</a:t>
            </a:r>
            <a:endParaRPr lang="en-US"/>
          </a:p>
        </p:txBody>
      </p:sp>
      <p:sp>
        <p:nvSpPr>
          <p:cNvPr id="9" name="Text Placeholder 8"/>
          <p:cNvSpPr>
            <a:spLocks noGrp="1"/>
          </p:cNvSpPr>
          <p:nvPr>
            <p:ph type="body" sz="quarter" idx="11" hasCustomPrompt="1"/>
          </p:nvPr>
        </p:nvSpPr>
        <p:spPr>
          <a:xfrm>
            <a:off x="742950" y="2367560"/>
            <a:ext cx="2124000" cy="198261"/>
          </a:xfrm>
          <a:prstGeom prst="rect">
            <a:avLst/>
          </a:prstGeom>
        </p:spPr>
        <p:txBody>
          <a:bodyPr vert="horz" lIns="0" tIns="0" rIns="0" bIns="0"/>
          <a:lstStyle>
            <a:lvl1pPr marL="0" indent="0" algn="ctr">
              <a:buNone/>
              <a:defRPr sz="1800" b="1" i="0" spc="0">
                <a:solidFill>
                  <a:schemeClr val="bg1"/>
                </a:solidFill>
                <a:latin typeface="Fixture Condensed Bold" pitchFamily="2" charset="77"/>
                <a:cs typeface="Arial"/>
              </a:defRPr>
            </a:lvl1pPr>
          </a:lstStyle>
          <a:p>
            <a:pPr lvl="0"/>
            <a:r>
              <a:rPr lang="en-GB"/>
              <a:t>TITLE HERE</a:t>
            </a:r>
            <a:endParaRPr lang="en-US"/>
          </a:p>
        </p:txBody>
      </p:sp>
      <p:sp>
        <p:nvSpPr>
          <p:cNvPr id="12" name="Text Placeholder 11"/>
          <p:cNvSpPr>
            <a:spLocks noGrp="1"/>
          </p:cNvSpPr>
          <p:nvPr>
            <p:ph type="body" sz="quarter" idx="12" hasCustomPrompt="1"/>
          </p:nvPr>
        </p:nvSpPr>
        <p:spPr>
          <a:xfrm>
            <a:off x="5035999" y="2661099"/>
            <a:ext cx="2104573" cy="1904470"/>
          </a:xfrm>
          <a:prstGeom prst="rect">
            <a:avLst/>
          </a:prstGeom>
        </p:spPr>
        <p:txBody>
          <a:bodyPr vert="horz" lIns="0" tIns="0" rIns="0" bIns="0"/>
          <a:lstStyle>
            <a:lvl1pPr marL="0" indent="0" algn="ctr">
              <a:buNone/>
              <a:defRPr sz="1200">
                <a:latin typeface="Calibri Light"/>
                <a:cs typeface="Calibri Ligh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add text</a:t>
            </a:r>
            <a:endParaRPr lang="en-US"/>
          </a:p>
        </p:txBody>
      </p:sp>
      <p:sp>
        <p:nvSpPr>
          <p:cNvPr id="14" name="Text Placeholder 13"/>
          <p:cNvSpPr>
            <a:spLocks noGrp="1"/>
          </p:cNvSpPr>
          <p:nvPr>
            <p:ph type="body" sz="quarter" idx="13" hasCustomPrompt="1"/>
          </p:nvPr>
        </p:nvSpPr>
        <p:spPr>
          <a:xfrm>
            <a:off x="5035689" y="2367560"/>
            <a:ext cx="2104858" cy="198438"/>
          </a:xfrm>
          <a:prstGeom prst="rect">
            <a:avLst/>
          </a:prstGeom>
        </p:spPr>
        <p:txBody>
          <a:bodyPr vert="horz" lIns="0" tIns="0" rIns="0" bIns="0"/>
          <a:lstStyle>
            <a:lvl1pPr marL="0" indent="0" algn="ctr">
              <a:buNone/>
              <a:defRPr lang="en-US" sz="1800" b="1" i="0" kern="1200" spc="0">
                <a:solidFill>
                  <a:schemeClr val="bg1"/>
                </a:solidFill>
                <a:latin typeface="Fixture Condensed Bold" pitchFamily="2" charset="77"/>
                <a:ea typeface="+mn-ea"/>
                <a:cs typeface="Arial"/>
              </a:defRPr>
            </a:lvl1pPr>
            <a:lvl2pPr marL="457200" indent="0">
              <a:buNone/>
              <a:defRPr sz="1600">
                <a:latin typeface="Arial Black"/>
                <a:cs typeface="Arial Black"/>
              </a:defRPr>
            </a:lvl2pPr>
            <a:lvl3pPr marL="914400" indent="0">
              <a:buNone/>
              <a:defRPr sz="1600">
                <a:latin typeface="Arial Black"/>
                <a:cs typeface="Arial Black"/>
              </a:defRPr>
            </a:lvl3pPr>
            <a:lvl4pPr marL="1371600" indent="0">
              <a:buNone/>
              <a:defRPr sz="1600">
                <a:latin typeface="Arial Black"/>
                <a:cs typeface="Arial Black"/>
              </a:defRPr>
            </a:lvl4pPr>
            <a:lvl5pPr marL="1828800" indent="0">
              <a:buNone/>
              <a:defRPr sz="1600">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16" name="Text Placeholder 15"/>
          <p:cNvSpPr>
            <a:spLocks noGrp="1"/>
          </p:cNvSpPr>
          <p:nvPr>
            <p:ph type="body" sz="quarter" idx="14" hasCustomPrompt="1"/>
          </p:nvPr>
        </p:nvSpPr>
        <p:spPr>
          <a:xfrm>
            <a:off x="2911689" y="4385889"/>
            <a:ext cx="2124000" cy="1904470"/>
          </a:xfrm>
          <a:prstGeom prst="rect">
            <a:avLst/>
          </a:prstGeom>
        </p:spPr>
        <p:txBody>
          <a:bodyPr vert="horz" lIns="0" tIns="0" rIns="0" bIns="0"/>
          <a:lstStyle>
            <a:lvl1pPr marL="0" indent="0" algn="ctr">
              <a:buNone/>
              <a:defRPr sz="1200">
                <a:latin typeface="Calibri Light"/>
                <a:cs typeface="Calibri Light"/>
              </a:defRPr>
            </a:lvl1pPr>
            <a:lvl2pPr marL="457200" indent="0">
              <a:buNone/>
              <a:defRPr sz="1400">
                <a:latin typeface="Calibri"/>
                <a:cs typeface="Calibri"/>
              </a:defRPr>
            </a:lvl2pPr>
            <a:lvl3pPr marL="914400" indent="0">
              <a:buNone/>
              <a:defRPr sz="1400">
                <a:latin typeface="Calibri"/>
                <a:cs typeface="Calibri"/>
              </a:defRPr>
            </a:lvl3pPr>
            <a:lvl4pPr marL="1371600" indent="0">
              <a:buNone/>
              <a:defRPr sz="1400">
                <a:latin typeface="Calibri"/>
                <a:cs typeface="Calibri"/>
              </a:defRPr>
            </a:lvl4pPr>
            <a:lvl5pPr marL="1828800" indent="0">
              <a:buNone/>
              <a:defRPr sz="1400">
                <a:latin typeface="Calibri"/>
                <a:cs typeface="Calibri"/>
              </a:defRPr>
            </a:lvl5pPr>
          </a:lstStyle>
          <a:p>
            <a:pPr lvl="0"/>
            <a:r>
              <a:rPr lang="en-GB"/>
              <a:t>Click to add text</a:t>
            </a:r>
            <a:endParaRPr lang="en-US"/>
          </a:p>
        </p:txBody>
      </p:sp>
      <p:sp>
        <p:nvSpPr>
          <p:cNvPr id="18" name="Text Placeholder 17"/>
          <p:cNvSpPr>
            <a:spLocks noGrp="1"/>
          </p:cNvSpPr>
          <p:nvPr>
            <p:ph type="body" sz="quarter" idx="15" hasCustomPrompt="1"/>
          </p:nvPr>
        </p:nvSpPr>
        <p:spPr>
          <a:xfrm>
            <a:off x="2911688" y="4092350"/>
            <a:ext cx="2124001" cy="198438"/>
          </a:xfrm>
          <a:prstGeom prst="rect">
            <a:avLst/>
          </a:prstGeom>
        </p:spPr>
        <p:txBody>
          <a:bodyPr vert="horz" lIns="0" tIns="0" bIns="0"/>
          <a:lstStyle>
            <a:lvl1pPr marL="0" indent="0" algn="ctr">
              <a:buNone/>
              <a:defRPr lang="en-US" sz="1800" b="1" i="0" kern="1200" spc="0" dirty="0">
                <a:solidFill>
                  <a:schemeClr val="bg1"/>
                </a:solidFill>
                <a:latin typeface="Fixture Condensed Bold" pitchFamily="2" charset="77"/>
                <a:ea typeface="+mn-ea"/>
                <a:cs typeface="Arial"/>
              </a:defRPr>
            </a:lvl1pPr>
            <a:lvl2pPr marL="457200" indent="0">
              <a:buNone/>
              <a:defRPr sz="1600">
                <a:solidFill>
                  <a:srgbClr val="44546A"/>
                </a:solidFill>
                <a:latin typeface="Arial Black"/>
                <a:cs typeface="Arial Black"/>
              </a:defRPr>
            </a:lvl2pPr>
            <a:lvl3pPr marL="914400" indent="0">
              <a:buNone/>
              <a:defRPr sz="1600">
                <a:solidFill>
                  <a:srgbClr val="44546A"/>
                </a:solidFill>
                <a:latin typeface="Arial Black"/>
                <a:cs typeface="Arial Black"/>
              </a:defRPr>
            </a:lvl3pPr>
            <a:lvl4pPr marL="1371600" indent="0">
              <a:buNone/>
              <a:defRPr sz="1600">
                <a:solidFill>
                  <a:srgbClr val="44546A"/>
                </a:solidFill>
                <a:latin typeface="Arial Black"/>
                <a:cs typeface="Arial Black"/>
              </a:defRPr>
            </a:lvl4pPr>
            <a:lvl5pPr marL="1828800" indent="0">
              <a:buNone/>
              <a:defRPr sz="1600">
                <a:solidFill>
                  <a:srgbClr val="44546A"/>
                </a:solidFill>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20" name="Text Placeholder 19"/>
          <p:cNvSpPr>
            <a:spLocks noGrp="1"/>
          </p:cNvSpPr>
          <p:nvPr>
            <p:ph type="body" sz="quarter" idx="16" hasCustomPrompt="1"/>
          </p:nvPr>
        </p:nvSpPr>
        <p:spPr>
          <a:xfrm>
            <a:off x="9310612" y="2661099"/>
            <a:ext cx="2124000" cy="1904470"/>
          </a:xfrm>
          <a:prstGeom prst="rect">
            <a:avLst/>
          </a:prstGeom>
        </p:spPr>
        <p:txBody>
          <a:bodyPr vert="horz" lIns="0" tIns="0" rIns="0" bIns="0"/>
          <a:lstStyle>
            <a:lvl1pPr marL="0" indent="0" algn="ctr">
              <a:buNone/>
              <a:defRPr sz="1200">
                <a:latin typeface="Calibri Light"/>
                <a:cs typeface="Calibri Ligh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add text</a:t>
            </a:r>
            <a:endParaRPr lang="en-US"/>
          </a:p>
        </p:txBody>
      </p:sp>
      <p:sp>
        <p:nvSpPr>
          <p:cNvPr id="22" name="Text Placeholder 21"/>
          <p:cNvSpPr>
            <a:spLocks noGrp="1"/>
          </p:cNvSpPr>
          <p:nvPr>
            <p:ph type="body" sz="quarter" idx="17" hasCustomPrompt="1"/>
          </p:nvPr>
        </p:nvSpPr>
        <p:spPr>
          <a:xfrm>
            <a:off x="9310083" y="2367560"/>
            <a:ext cx="2124000" cy="198438"/>
          </a:xfrm>
          <a:prstGeom prst="rect">
            <a:avLst/>
          </a:prstGeom>
        </p:spPr>
        <p:txBody>
          <a:bodyPr vert="horz" lIns="0" tIns="0" rIns="0" bIns="0"/>
          <a:lstStyle>
            <a:lvl1pPr marL="0" indent="0" algn="ctr">
              <a:buNone/>
              <a:defRPr lang="en-US" sz="1800" b="1" i="0" kern="1200" spc="0" dirty="0">
                <a:solidFill>
                  <a:schemeClr val="bg1"/>
                </a:solidFill>
                <a:latin typeface="Fixture Condensed Bold" pitchFamily="2" charset="77"/>
                <a:ea typeface="+mn-ea"/>
                <a:cs typeface="Arial"/>
              </a:defRPr>
            </a:lvl1pPr>
            <a:lvl2pPr marL="457200" indent="0">
              <a:buNone/>
              <a:defRPr sz="1600">
                <a:latin typeface="Arial Black"/>
                <a:cs typeface="Arial Black"/>
              </a:defRPr>
            </a:lvl2pPr>
            <a:lvl3pPr marL="914400" indent="0">
              <a:buNone/>
              <a:defRPr sz="1600">
                <a:latin typeface="Arial Black"/>
                <a:cs typeface="Arial Black"/>
              </a:defRPr>
            </a:lvl3pPr>
            <a:lvl4pPr marL="1371600" indent="0">
              <a:buNone/>
              <a:defRPr sz="1600">
                <a:latin typeface="Arial Black"/>
                <a:cs typeface="Arial Black"/>
              </a:defRPr>
            </a:lvl4pPr>
            <a:lvl5pPr marL="1828800" indent="0">
              <a:buNone/>
              <a:defRPr sz="1600">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27" name="Text Placeholder 3">
            <a:extLst>
              <a:ext uri="{FF2B5EF4-FFF2-40B4-BE49-F238E27FC236}">
                <a16:creationId xmlns:a16="http://schemas.microsoft.com/office/drawing/2014/main" id="{6A4C3831-798E-014A-B1E9-6D4D83B8D5BF}"/>
              </a:ext>
            </a:extLst>
          </p:cNvPr>
          <p:cNvSpPr>
            <a:spLocks noGrp="1"/>
          </p:cNvSpPr>
          <p:nvPr>
            <p:ph type="body" sz="quarter" idx="18"/>
          </p:nvPr>
        </p:nvSpPr>
        <p:spPr>
          <a:xfrm>
            <a:off x="450850" y="1414463"/>
            <a:ext cx="8405191" cy="341687"/>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a:t>Click to edit Master text styles</a:t>
            </a:r>
          </a:p>
        </p:txBody>
      </p:sp>
      <p:sp>
        <p:nvSpPr>
          <p:cNvPr id="35" name="Oval 34"/>
          <p:cNvSpPr/>
          <p:nvPr userDrawn="1"/>
        </p:nvSpPr>
        <p:spPr>
          <a:xfrm>
            <a:off x="6905227" y="3781329"/>
            <a:ext cx="2648858" cy="2648858"/>
          </a:xfrm>
          <a:prstGeom prst="ellipse">
            <a:avLst/>
          </a:prstGeom>
          <a:solidFill>
            <a:schemeClr val="accent4"/>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 Placeholder 15"/>
          <p:cNvSpPr>
            <a:spLocks noGrp="1"/>
          </p:cNvSpPr>
          <p:nvPr>
            <p:ph type="body" sz="quarter" idx="19" hasCustomPrompt="1"/>
          </p:nvPr>
        </p:nvSpPr>
        <p:spPr>
          <a:xfrm>
            <a:off x="7186612" y="4382255"/>
            <a:ext cx="2124000" cy="1904470"/>
          </a:xfrm>
          <a:prstGeom prst="rect">
            <a:avLst/>
          </a:prstGeom>
        </p:spPr>
        <p:txBody>
          <a:bodyPr vert="horz" lIns="0" tIns="0" rIns="0" bIns="0"/>
          <a:lstStyle>
            <a:lvl1pPr marL="0" indent="0" algn="ctr">
              <a:buNone/>
              <a:defRPr sz="1200">
                <a:latin typeface="Calibri Light"/>
                <a:cs typeface="Calibri Light"/>
              </a:defRPr>
            </a:lvl1pPr>
            <a:lvl2pPr marL="457200" indent="0">
              <a:buNone/>
              <a:defRPr sz="1400">
                <a:latin typeface="Calibri"/>
                <a:cs typeface="Calibri"/>
              </a:defRPr>
            </a:lvl2pPr>
            <a:lvl3pPr marL="914400" indent="0">
              <a:buNone/>
              <a:defRPr sz="1400">
                <a:latin typeface="Calibri"/>
                <a:cs typeface="Calibri"/>
              </a:defRPr>
            </a:lvl3pPr>
            <a:lvl4pPr marL="1371600" indent="0">
              <a:buNone/>
              <a:defRPr sz="1400">
                <a:latin typeface="Calibri"/>
                <a:cs typeface="Calibri"/>
              </a:defRPr>
            </a:lvl4pPr>
            <a:lvl5pPr marL="1828800" indent="0">
              <a:buNone/>
              <a:defRPr sz="1400">
                <a:latin typeface="Calibri"/>
                <a:cs typeface="Calibri"/>
              </a:defRPr>
            </a:lvl5pPr>
          </a:lstStyle>
          <a:p>
            <a:pPr lvl="0"/>
            <a:r>
              <a:rPr lang="en-GB"/>
              <a:t>Click to add text</a:t>
            </a:r>
            <a:endParaRPr lang="en-US"/>
          </a:p>
        </p:txBody>
      </p:sp>
      <p:sp>
        <p:nvSpPr>
          <p:cNvPr id="37" name="Text Placeholder 17"/>
          <p:cNvSpPr>
            <a:spLocks noGrp="1"/>
          </p:cNvSpPr>
          <p:nvPr>
            <p:ph type="body" sz="quarter" idx="20" hasCustomPrompt="1"/>
          </p:nvPr>
        </p:nvSpPr>
        <p:spPr>
          <a:xfrm>
            <a:off x="7186611" y="4088716"/>
            <a:ext cx="2124001" cy="198438"/>
          </a:xfrm>
          <a:prstGeom prst="rect">
            <a:avLst/>
          </a:prstGeom>
        </p:spPr>
        <p:txBody>
          <a:bodyPr vert="horz" lIns="0" tIns="0" bIns="0"/>
          <a:lstStyle>
            <a:lvl1pPr marL="0" indent="0" algn="ctr">
              <a:buNone/>
              <a:defRPr lang="en-US" sz="1800" b="1" i="0" kern="1200" spc="0" dirty="0">
                <a:solidFill>
                  <a:schemeClr val="bg1"/>
                </a:solidFill>
                <a:latin typeface="Fixture Condensed Bold" pitchFamily="2" charset="77"/>
                <a:ea typeface="+mn-ea"/>
                <a:cs typeface="Arial"/>
              </a:defRPr>
            </a:lvl1pPr>
            <a:lvl2pPr marL="457200" indent="0">
              <a:buNone/>
              <a:defRPr sz="1600">
                <a:solidFill>
                  <a:srgbClr val="44546A"/>
                </a:solidFill>
                <a:latin typeface="Arial Black"/>
                <a:cs typeface="Arial Black"/>
              </a:defRPr>
            </a:lvl2pPr>
            <a:lvl3pPr marL="914400" indent="0">
              <a:buNone/>
              <a:defRPr sz="1600">
                <a:solidFill>
                  <a:srgbClr val="44546A"/>
                </a:solidFill>
                <a:latin typeface="Arial Black"/>
                <a:cs typeface="Arial Black"/>
              </a:defRPr>
            </a:lvl3pPr>
            <a:lvl4pPr marL="1371600" indent="0">
              <a:buNone/>
              <a:defRPr sz="1600">
                <a:solidFill>
                  <a:srgbClr val="44546A"/>
                </a:solidFill>
                <a:latin typeface="Arial Black"/>
                <a:cs typeface="Arial Black"/>
              </a:defRPr>
            </a:lvl4pPr>
            <a:lvl5pPr marL="1828800" indent="0">
              <a:buNone/>
              <a:defRPr sz="1600">
                <a:solidFill>
                  <a:srgbClr val="44546A"/>
                </a:solidFill>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23" name="Rectangle 22"/>
          <p:cNvSpPr/>
          <p:nvPr userDrawn="1"/>
        </p:nvSpPr>
        <p:spPr>
          <a:xfrm flipV="1">
            <a:off x="0" y="6769286"/>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a:off x="494625" y="1263051"/>
            <a:ext cx="11376534" cy="0"/>
          </a:xfrm>
          <a:prstGeom prst="line">
            <a:avLst/>
          </a:prstGeom>
          <a:ln w="6350" cmpd="sng">
            <a:gradFill flip="none" rotWithShape="1">
              <a:gsLst>
                <a:gs pos="100000">
                  <a:schemeClr val="accent3"/>
                </a:gs>
                <a:gs pos="0">
                  <a:schemeClr val="accent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8" name="Title 1">
            <a:extLst>
              <a:ext uri="{FF2B5EF4-FFF2-40B4-BE49-F238E27FC236}">
                <a16:creationId xmlns:a16="http://schemas.microsoft.com/office/drawing/2014/main" id="{978B2C67-45A4-9E45-A22E-1342CF72B199}"/>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tx2"/>
                </a:solidFill>
                <a:latin typeface="Fixture Ultra SemiBold" pitchFamily="2" charset="77"/>
                <a:cs typeface="Arial"/>
              </a:defRPr>
            </a:lvl1pPr>
          </a:lstStyle>
          <a:p>
            <a:r>
              <a:rPr lang="en-US"/>
              <a:t>CLICK TO EDIT MASTER TITLE STYLE</a:t>
            </a:r>
          </a:p>
        </p:txBody>
      </p:sp>
      <p:sp>
        <p:nvSpPr>
          <p:cNvPr id="29" name="TextBox 28">
            <a:extLst>
              <a:ext uri="{FF2B5EF4-FFF2-40B4-BE49-F238E27FC236}">
                <a16:creationId xmlns:a16="http://schemas.microsoft.com/office/drawing/2014/main" id="{54DCA33A-0166-464F-86F7-D5812D5A4688}"/>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Tree>
    <p:extLst>
      <p:ext uri="{BB962C8B-B14F-4D97-AF65-F5344CB8AC3E}">
        <p14:creationId xmlns:p14="http://schemas.microsoft.com/office/powerpoint/2010/main" val="2023779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Blank -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CAEDA2-6F07-F4C9-30C7-6EF9176C744E}"/>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87E93BA-D5E3-4291-9A11-4EA2703BD9AC}"/>
              </a:ext>
            </a:extLst>
          </p:cNvPr>
          <p:cNvSpPr txBox="1"/>
          <p:nvPr userDrawn="1"/>
        </p:nvSpPr>
        <p:spPr>
          <a:xfrm>
            <a:off x="55659" y="6668478"/>
            <a:ext cx="11656916" cy="1895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tx1">
                    <a:lumMod val="50000"/>
                    <a:lumOff val="50000"/>
                  </a:schemeClr>
                </a:solidFill>
                <a:effectLst/>
                <a:uLnTx/>
                <a:uFillTx/>
                <a:latin typeface="Calibri"/>
                <a:ea typeface="+mn-ea"/>
                <a:cs typeface="+mn-cs"/>
              </a:rPr>
              <a:t>© IFPI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2024 – All data, copy and images are subject to copyright and, subject to statutory exception, may not be reproduced, transmitted or made available without IFPI’s written permission. The IFPI Global Music Report 2024 is governed by Terms of Use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2">
                  <a:extLst>
                    <a:ext uri="{A12FA001-AC4F-418D-AE19-62706E023703}">
                      <ahyp:hlinkClr xmlns:ahyp="http://schemas.microsoft.com/office/drawing/2018/hyperlinkcolor" val="tx"/>
                    </a:ext>
                  </a:extLst>
                </a:hlinkClick>
              </a:rPr>
              <a:t>gmr.ifpi.org/terms-of-use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 and Content Usage Rules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3">
                  <a:extLst>
                    <a:ext uri="{A12FA001-AC4F-418D-AE19-62706E023703}">
                      <ahyp:hlinkClr xmlns:ahyp="http://schemas.microsoft.com/office/drawing/2018/hyperlinkcolor" val="tx"/>
                    </a:ext>
                  </a:extLst>
                </a:hlinkClick>
              </a:rPr>
              <a:t>gmr.ifpi.org/content-usage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a:t>
            </a: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199" y="449227"/>
            <a:ext cx="9201498" cy="637305"/>
          </a:xfrm>
          <a:prstGeom prst="rect">
            <a:avLst/>
          </a:prstGeom>
        </p:spPr>
        <p:txBody>
          <a:bodyPr lIns="0" tIns="0" rIns="0" bIns="0"/>
          <a:lstStyle>
            <a:lvl1pPr>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3" name="Text Placeholder 2">
            <a:extLst>
              <a:ext uri="{FF2B5EF4-FFF2-40B4-BE49-F238E27FC236}">
                <a16:creationId xmlns:a16="http://schemas.microsoft.com/office/drawing/2014/main" id="{8510A480-B160-1A4A-9736-1582B144C88E}"/>
              </a:ext>
            </a:extLst>
          </p:cNvPr>
          <p:cNvSpPr>
            <a:spLocks noGrp="1"/>
          </p:cNvSpPr>
          <p:nvPr>
            <p:ph type="body" sz="quarter" idx="10" hasCustomPrompt="1"/>
          </p:nvPr>
        </p:nvSpPr>
        <p:spPr>
          <a:xfrm>
            <a:off x="365199" y="1933992"/>
            <a:ext cx="2886002" cy="3984812"/>
          </a:xfrm>
          <a:prstGeom prst="rect">
            <a:avLst/>
          </a:prstGeom>
        </p:spPr>
        <p:txBody>
          <a:bodyPr lIns="0" tIns="0" rIns="0" bIns="0"/>
          <a:lstStyle>
            <a:lvl1pPr marL="0" indent="0">
              <a:lnSpc>
                <a:spcPct val="100000"/>
              </a:lnSpc>
              <a:spcBef>
                <a:spcPts val="0"/>
              </a:spcBef>
              <a:buNone/>
              <a:defRPr sz="1300">
                <a:latin typeface="Georgia" panose="02040502050405020303" pitchFamily="18"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1086532"/>
            <a:ext cx="10449444" cy="671736"/>
          </a:xfrm>
          <a:prstGeom prst="rect">
            <a:avLst/>
          </a:prstGeom>
        </p:spPr>
        <p:txBody>
          <a:bodyPr lIns="0" tIns="0" rIns="0" bIns="0"/>
          <a:lstStyle>
            <a:lvl1pPr marL="0" indent="0">
              <a:lnSpc>
                <a:spcPct val="100000"/>
              </a:lnSpc>
              <a:spcBef>
                <a:spcPts val="0"/>
              </a:spcBef>
              <a:buNone/>
              <a:defRPr sz="3600" b="0" i="0">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2" name="TextBox 1">
            <a:extLst>
              <a:ext uri="{FF2B5EF4-FFF2-40B4-BE49-F238E27FC236}">
                <a16:creationId xmlns:a16="http://schemas.microsoft.com/office/drawing/2014/main" id="{5E82D692-F727-EEC8-B6F3-F92109AD1D8E}"/>
              </a:ext>
            </a:extLst>
          </p:cNvPr>
          <p:cNvSpPr txBox="1"/>
          <p:nvPr userDrawn="1"/>
        </p:nvSpPr>
        <p:spPr>
          <a:xfrm>
            <a:off x="150516" y="6570108"/>
            <a:ext cx="11347376" cy="93514"/>
          </a:xfrm>
          <a:prstGeom prst="rect">
            <a:avLst/>
          </a:prstGeom>
          <a:noFill/>
        </p:spPr>
        <p:txBody>
          <a:bodyPr wrap="square" lIns="0" tIns="0" rIns="0" bIns="0" rtlCol="0">
            <a:noAutofit/>
          </a:bodyPr>
          <a:lstStyle/>
          <a:p>
            <a:pPr algn="l"/>
            <a:r>
              <a:rPr lang="en-US" sz="900" b="0" kern="0" spc="300">
                <a:solidFill>
                  <a:schemeClr val="tx2"/>
                </a:solidFill>
                <a:latin typeface="Kamino" pitchFamily="2" charset="0"/>
                <a:cs typeface="Courier"/>
              </a:rPr>
              <a:t>IFPI GLOBAL</a:t>
            </a:r>
            <a:r>
              <a:rPr lang="en-US" sz="900" b="0" kern="0" spc="300" baseline="0">
                <a:solidFill>
                  <a:schemeClr val="tx2"/>
                </a:solidFill>
                <a:latin typeface="Kamino" pitchFamily="2" charset="0"/>
                <a:cs typeface="Courier"/>
              </a:rPr>
              <a:t> MUSIC REPORT 2024</a:t>
            </a:r>
            <a:endParaRPr lang="en-US" sz="900" b="0" kern="0" spc="300">
              <a:solidFill>
                <a:schemeClr val="tx2"/>
              </a:solidFill>
              <a:latin typeface="Kamino" pitchFamily="2" charset="0"/>
              <a:cs typeface="Courier"/>
            </a:endParaRPr>
          </a:p>
        </p:txBody>
      </p:sp>
    </p:spTree>
    <p:extLst>
      <p:ext uri="{BB962C8B-B14F-4D97-AF65-F5344CB8AC3E}">
        <p14:creationId xmlns:p14="http://schemas.microsoft.com/office/powerpoint/2010/main" val="69948338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Navy">
    <p:spTree>
      <p:nvGrpSpPr>
        <p:cNvPr id="1" name=""/>
        <p:cNvGrpSpPr/>
        <p:nvPr/>
      </p:nvGrpSpPr>
      <p:grpSpPr>
        <a:xfrm>
          <a:off x="0" y="0"/>
          <a:ext cx="0" cy="0"/>
          <a:chOff x="0" y="0"/>
          <a:chExt cx="0" cy="0"/>
        </a:xfrm>
      </p:grpSpPr>
      <p:pic>
        <p:nvPicPr>
          <p:cNvPr id="4" name="Picture 3" descr="A collage of people posing for the camera&#10;&#10;Description automatically generated">
            <a:extLst>
              <a:ext uri="{FF2B5EF4-FFF2-40B4-BE49-F238E27FC236}">
                <a16:creationId xmlns:a16="http://schemas.microsoft.com/office/drawing/2014/main" id="{21455871-7C43-2105-DA11-D09B1ABA515E}"/>
              </a:ext>
            </a:extLst>
          </p:cNvPr>
          <p:cNvPicPr>
            <a:picLocks noChangeAspect="1"/>
          </p:cNvPicPr>
          <p:nvPr userDrawn="1"/>
        </p:nvPicPr>
        <p:blipFill>
          <a:blip r:embed="rId2"/>
          <a:stretch>
            <a:fillRect/>
          </a:stretch>
        </p:blipFill>
        <p:spPr>
          <a:xfrm>
            <a:off x="-43133" y="-8626"/>
            <a:ext cx="12264321" cy="6876000"/>
          </a:xfrm>
          <a:prstGeom prst="rect">
            <a:avLst/>
          </a:prstGeom>
        </p:spPr>
      </p:pic>
    </p:spTree>
    <p:extLst>
      <p:ext uri="{BB962C8B-B14F-4D97-AF65-F5344CB8AC3E}">
        <p14:creationId xmlns:p14="http://schemas.microsoft.com/office/powerpoint/2010/main" val="2005204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_Turquoi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455871-7C43-2105-DA11-D09B1ABA515E}"/>
              </a:ext>
            </a:extLst>
          </p:cNvPr>
          <p:cNvPicPr>
            <a:picLocks noChangeAspect="1"/>
          </p:cNvPicPr>
          <p:nvPr userDrawn="1"/>
        </p:nvPicPr>
        <p:blipFill>
          <a:blip r:embed="rId2"/>
          <a:srcRect/>
          <a:stretch/>
        </p:blipFill>
        <p:spPr>
          <a:xfrm>
            <a:off x="4762" y="0"/>
            <a:ext cx="12187237" cy="6860681"/>
          </a:xfrm>
          <a:prstGeom prst="rect">
            <a:avLst/>
          </a:prstGeom>
        </p:spPr>
      </p:pic>
    </p:spTree>
    <p:extLst>
      <p:ext uri="{BB962C8B-B14F-4D97-AF65-F5344CB8AC3E}">
        <p14:creationId xmlns:p14="http://schemas.microsoft.com/office/powerpoint/2010/main" val="248688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80FFC8-CE67-4843-BDA6-B75668901D41}"/>
              </a:ext>
            </a:extLst>
          </p:cNvPr>
          <p:cNvSpPr/>
          <p:nvPr userDrawn="1"/>
        </p:nvSpPr>
        <p:spPr>
          <a:xfrm>
            <a:off x="0"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62063" y="2471208"/>
            <a:ext cx="4393577" cy="1893756"/>
          </a:xfrm>
          <a:prstGeom prst="rect">
            <a:avLst/>
          </a:prstGeom>
        </p:spPr>
        <p:txBody>
          <a:bodyPr vert="horz" wrap="square" lIns="0" tIns="0" rIns="0" bIns="0"/>
          <a:lstStyle>
            <a:lvl1pPr marL="36000" algn="l" defTabSz="914400" rtl="0" eaLnBrk="1" latinLnBrk="0" hangingPunct="1">
              <a:lnSpc>
                <a:spcPct val="114000"/>
              </a:lnSpc>
              <a:spcBef>
                <a:spcPct val="0"/>
              </a:spcBef>
              <a:buNone/>
              <a:defRPr lang="en-US" sz="6000" b="1" i="0" kern="1200" spc="80" baseline="0" dirty="0">
                <a:solidFill>
                  <a:schemeClr val="bg1"/>
                </a:solidFill>
                <a:latin typeface="Kamino" pitchFamily="2" charset="0"/>
                <a:ea typeface="+mj-ea"/>
                <a:cs typeface="Arial"/>
              </a:defRPr>
            </a:lvl1pPr>
          </a:lstStyle>
          <a:p>
            <a:r>
              <a:rPr lang="en-GB"/>
              <a:t>TITLE GOES</a:t>
            </a:r>
            <a:br>
              <a:rPr lang="en-GB"/>
            </a:br>
            <a:r>
              <a:rPr lang="en-GB"/>
              <a:t>HERE</a:t>
            </a:r>
            <a:endParaRPr lang="en-US"/>
          </a:p>
        </p:txBody>
      </p:sp>
      <p:sp>
        <p:nvSpPr>
          <p:cNvPr id="5" name="Text Placeholder 4"/>
          <p:cNvSpPr>
            <a:spLocks noGrp="1"/>
          </p:cNvSpPr>
          <p:nvPr>
            <p:ph type="body" sz="quarter" idx="10" hasCustomPrompt="1"/>
          </p:nvPr>
        </p:nvSpPr>
        <p:spPr>
          <a:xfrm>
            <a:off x="662063" y="4487308"/>
            <a:ext cx="4371622" cy="297655"/>
          </a:xfrm>
          <a:prstGeom prst="rect">
            <a:avLst/>
          </a:prstGeom>
        </p:spPr>
        <p:txBody>
          <a:bodyPr vert="horz" lIns="0" tIns="0" rIns="0" bIns="0"/>
          <a:lstStyle>
            <a:lvl1pPr marL="0" indent="0">
              <a:buNone/>
              <a:defRPr sz="1800" b="1" i="0" spc="0">
                <a:solidFill>
                  <a:schemeClr val="accent5"/>
                </a:solidFill>
                <a:latin typeface="Georgia" panose="02040502050405020303" pitchFamily="18" charset="0"/>
                <a:cs typeface="Arial"/>
              </a:defRPr>
            </a:lvl1pPr>
          </a:lstStyle>
          <a:p>
            <a:pPr lvl="0"/>
            <a:r>
              <a:rPr lang="en-GB"/>
              <a:t>Subtitle goes here</a:t>
            </a:r>
            <a:endParaRPr lang="en-US"/>
          </a:p>
        </p:txBody>
      </p:sp>
      <p:pic>
        <p:nvPicPr>
          <p:cNvPr id="7" name="Picture 6">
            <a:extLst>
              <a:ext uri="{FF2B5EF4-FFF2-40B4-BE49-F238E27FC236}">
                <a16:creationId xmlns:a16="http://schemas.microsoft.com/office/drawing/2014/main" id="{E9E0E239-6BDF-CB4E-97EA-CFED98D67721}"/>
              </a:ext>
            </a:extLst>
          </p:cNvPr>
          <p:cNvPicPr>
            <a:picLocks noChangeAspect="1"/>
          </p:cNvPicPr>
          <p:nvPr userDrawn="1"/>
        </p:nvPicPr>
        <p:blipFill>
          <a:blip r:embed="rId2"/>
          <a:srcRect/>
          <a:stretch/>
        </p:blipFill>
        <p:spPr>
          <a:xfrm>
            <a:off x="684019" y="1394307"/>
            <a:ext cx="1981201" cy="658227"/>
          </a:xfrm>
          <a:prstGeom prst="rect">
            <a:avLst/>
          </a:prstGeom>
        </p:spPr>
      </p:pic>
    </p:spTree>
    <p:extLst>
      <p:ext uri="{BB962C8B-B14F-4D97-AF65-F5344CB8AC3E}">
        <p14:creationId xmlns:p14="http://schemas.microsoft.com/office/powerpoint/2010/main" val="2130402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FFADAD-68C8-5F4A-98F2-FEFF2D57C892}"/>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87E93BA-D5E3-4291-9A11-4EA2703BD9AC}"/>
              </a:ext>
            </a:extLst>
          </p:cNvPr>
          <p:cNvSpPr txBox="1"/>
          <p:nvPr userDrawn="1"/>
        </p:nvSpPr>
        <p:spPr>
          <a:xfrm>
            <a:off x="55659" y="6668478"/>
            <a:ext cx="11656916" cy="1895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tx1">
                    <a:lumMod val="50000"/>
                    <a:lumOff val="50000"/>
                  </a:schemeClr>
                </a:solidFill>
                <a:effectLst/>
                <a:uLnTx/>
                <a:uFillTx/>
                <a:latin typeface="Calibri"/>
                <a:ea typeface="+mn-ea"/>
                <a:cs typeface="+mn-cs"/>
              </a:rPr>
              <a:t>© IFPI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2024 – All data, copy and images are subject to copyright and, subject to statutory exception, may not be reproduced, transmitted or made available without IFPI’s written permission. The IFPI Global Music Report 2024 is governed by Terms of Use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2">
                  <a:extLst>
                    <a:ext uri="{A12FA001-AC4F-418D-AE19-62706E023703}">
                      <ahyp:hlinkClr xmlns:ahyp="http://schemas.microsoft.com/office/drawing/2018/hyperlinkcolor" val="tx"/>
                    </a:ext>
                  </a:extLst>
                </a:hlinkClick>
              </a:rPr>
              <a:t>gmr.ifpi.org/terms-of-use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 and Content Usage Rules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3">
                  <a:extLst>
                    <a:ext uri="{A12FA001-AC4F-418D-AE19-62706E023703}">
                      <ahyp:hlinkClr xmlns:ahyp="http://schemas.microsoft.com/office/drawing/2018/hyperlinkcolor" val="tx"/>
                    </a:ext>
                  </a:extLst>
                </a:hlinkClick>
              </a:rPr>
              <a:t>gmr.ifpi.org/content-usage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a:t>
            </a: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198" y="296824"/>
            <a:ext cx="10580707" cy="637305"/>
          </a:xfrm>
          <a:prstGeom prst="rect">
            <a:avLst/>
          </a:prstGeom>
        </p:spPr>
        <p:txBody>
          <a:bodyPr lIns="0" tIns="0" rIns="0" bIns="0"/>
          <a:lstStyle>
            <a:lvl1pPr>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978952"/>
            <a:ext cx="11571418" cy="671736"/>
          </a:xfrm>
          <a:prstGeom prst="rect">
            <a:avLst/>
          </a:prstGeom>
        </p:spPr>
        <p:txBody>
          <a:bodyPr lIns="0" tIns="0" rIns="0" bIns="0"/>
          <a:lstStyle>
            <a:lvl1pPr marL="0" indent="0">
              <a:lnSpc>
                <a:spcPct val="100000"/>
              </a:lnSpc>
              <a:spcBef>
                <a:spcPts val="0"/>
              </a:spcBef>
              <a:buNone/>
              <a:defRPr sz="2000" b="0" i="0">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2" name="TextBox 1">
            <a:extLst>
              <a:ext uri="{FF2B5EF4-FFF2-40B4-BE49-F238E27FC236}">
                <a16:creationId xmlns:a16="http://schemas.microsoft.com/office/drawing/2014/main" id="{5E82D692-F727-EEC8-B6F3-F92109AD1D8E}"/>
              </a:ext>
            </a:extLst>
          </p:cNvPr>
          <p:cNvSpPr txBox="1"/>
          <p:nvPr userDrawn="1"/>
        </p:nvSpPr>
        <p:spPr>
          <a:xfrm>
            <a:off x="150516" y="6570108"/>
            <a:ext cx="11347376" cy="93514"/>
          </a:xfrm>
          <a:prstGeom prst="rect">
            <a:avLst/>
          </a:prstGeom>
          <a:noFill/>
        </p:spPr>
        <p:txBody>
          <a:bodyPr wrap="square" lIns="0" tIns="0" rIns="0" bIns="0" rtlCol="0">
            <a:noAutofit/>
          </a:bodyPr>
          <a:lstStyle/>
          <a:p>
            <a:pPr algn="l"/>
            <a:r>
              <a:rPr lang="en-US" sz="900" b="0" kern="0" spc="300">
                <a:solidFill>
                  <a:schemeClr val="tx2"/>
                </a:solidFill>
                <a:latin typeface="Kamino" pitchFamily="2" charset="0"/>
                <a:cs typeface="Courier"/>
              </a:rPr>
              <a:t>IFPI GLOBAL</a:t>
            </a:r>
            <a:r>
              <a:rPr lang="en-US" sz="900" b="0" kern="0" spc="300" baseline="0">
                <a:solidFill>
                  <a:schemeClr val="tx2"/>
                </a:solidFill>
                <a:latin typeface="Kamino" pitchFamily="2" charset="0"/>
                <a:cs typeface="Courier"/>
              </a:rPr>
              <a:t> MUSIC REPORT 2024</a:t>
            </a:r>
            <a:endParaRPr lang="en-US" sz="900" b="0" kern="0" spc="300">
              <a:solidFill>
                <a:schemeClr val="tx2"/>
              </a:solidFill>
              <a:latin typeface="Kamino" pitchFamily="2" charset="0"/>
              <a:cs typeface="Courier"/>
            </a:endParaRPr>
          </a:p>
        </p:txBody>
      </p:sp>
    </p:spTree>
    <p:extLst>
      <p:ext uri="{BB962C8B-B14F-4D97-AF65-F5344CB8AC3E}">
        <p14:creationId xmlns:p14="http://schemas.microsoft.com/office/powerpoint/2010/main" val="88012401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Navy">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199" y="449227"/>
            <a:ext cx="9201498" cy="637305"/>
          </a:xfrm>
          <a:prstGeom prst="rect">
            <a:avLst/>
          </a:prstGeom>
        </p:spPr>
        <p:txBody>
          <a:bodyPr lIns="0" tIns="0" rIns="0" bIns="0"/>
          <a:lstStyle>
            <a:lvl1pPr>
              <a:lnSpc>
                <a:spcPct val="114000"/>
              </a:lnSpc>
              <a:defRPr sz="4000" b="1" i="0" spc="60" baseline="0">
                <a:solidFill>
                  <a:schemeClr val="bg1"/>
                </a:solidFill>
                <a:latin typeface="Kamino" pitchFamily="2" charset="0"/>
                <a:cs typeface="Arial"/>
              </a:defRPr>
            </a:lvl1pPr>
          </a:lstStyle>
          <a:p>
            <a:r>
              <a:rPr lang="en-US"/>
              <a:t>CLICK TO EDIT MASTER TITLE STYLE</a:t>
            </a:r>
          </a:p>
        </p:txBody>
      </p:sp>
      <p:sp>
        <p:nvSpPr>
          <p:cNvPr id="3" name="Text Placeholder 2">
            <a:extLst>
              <a:ext uri="{FF2B5EF4-FFF2-40B4-BE49-F238E27FC236}">
                <a16:creationId xmlns:a16="http://schemas.microsoft.com/office/drawing/2014/main" id="{8510A480-B160-1A4A-9736-1582B144C88E}"/>
              </a:ext>
            </a:extLst>
          </p:cNvPr>
          <p:cNvSpPr>
            <a:spLocks noGrp="1"/>
          </p:cNvSpPr>
          <p:nvPr>
            <p:ph type="body" sz="quarter" idx="10" hasCustomPrompt="1"/>
          </p:nvPr>
        </p:nvSpPr>
        <p:spPr>
          <a:xfrm>
            <a:off x="365199" y="1933992"/>
            <a:ext cx="2886002" cy="3984812"/>
          </a:xfrm>
          <a:prstGeom prst="rect">
            <a:avLst/>
          </a:prstGeom>
        </p:spPr>
        <p:txBody>
          <a:bodyPr lIns="0" tIns="0" rIns="0" bIns="0"/>
          <a:lstStyle>
            <a:lvl1pPr marL="0" indent="0">
              <a:lnSpc>
                <a:spcPct val="100000"/>
              </a:lnSpc>
              <a:spcBef>
                <a:spcPts val="0"/>
              </a:spcBef>
              <a:buNone/>
              <a:defRPr sz="1300">
                <a:solidFill>
                  <a:schemeClr val="bg1"/>
                </a:solidFill>
                <a:latin typeface="Georgia" panose="02040502050405020303" pitchFamily="18"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1086532"/>
            <a:ext cx="10449444" cy="671736"/>
          </a:xfrm>
          <a:prstGeom prst="rect">
            <a:avLst/>
          </a:prstGeom>
        </p:spPr>
        <p:txBody>
          <a:bodyPr lIns="0" tIns="0" rIns="0" bIns="0"/>
          <a:lstStyle>
            <a:lvl1pPr marL="0" indent="0">
              <a:lnSpc>
                <a:spcPct val="100000"/>
              </a:lnSpc>
              <a:spcBef>
                <a:spcPts val="0"/>
              </a:spcBef>
              <a:buNone/>
              <a:defRPr sz="2000" b="0" i="0">
                <a:solidFill>
                  <a:schemeClr val="accent5"/>
                </a:solidFill>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5" name="TextBox 4">
            <a:extLst>
              <a:ext uri="{FF2B5EF4-FFF2-40B4-BE49-F238E27FC236}">
                <a16:creationId xmlns:a16="http://schemas.microsoft.com/office/drawing/2014/main" id="{ADD5D603-4467-E4E0-5CA1-AC41E21F329B}"/>
              </a:ext>
            </a:extLst>
          </p:cNvPr>
          <p:cNvSpPr txBox="1"/>
          <p:nvPr userDrawn="1"/>
        </p:nvSpPr>
        <p:spPr>
          <a:xfrm>
            <a:off x="150516" y="6570108"/>
            <a:ext cx="11347376" cy="93514"/>
          </a:xfrm>
          <a:prstGeom prst="rect">
            <a:avLst/>
          </a:prstGeom>
          <a:noFill/>
        </p:spPr>
        <p:txBody>
          <a:bodyPr wrap="square" lIns="0" tIns="0" rIns="0" bIns="0" rtlCol="0">
            <a:noAutofit/>
          </a:bodyPr>
          <a:lstStyle/>
          <a:p>
            <a:pPr algn="l"/>
            <a:r>
              <a:rPr lang="en-US" sz="900" b="0" kern="0" spc="300">
                <a:solidFill>
                  <a:schemeClr val="bg1"/>
                </a:solidFill>
                <a:latin typeface="Kamino" pitchFamily="2" charset="0"/>
                <a:cs typeface="Courier"/>
              </a:rPr>
              <a:t>IFPI GLOBAL</a:t>
            </a:r>
            <a:r>
              <a:rPr lang="en-US" sz="900" b="0" kern="0" spc="300" baseline="0">
                <a:solidFill>
                  <a:schemeClr val="bg1"/>
                </a:solidFill>
                <a:latin typeface="Kamino" pitchFamily="2" charset="0"/>
                <a:cs typeface="Courier"/>
              </a:rPr>
              <a:t> MUSIC REPORT 2024</a:t>
            </a:r>
            <a:endParaRPr lang="en-US" sz="900" b="0" kern="0" spc="300">
              <a:solidFill>
                <a:schemeClr val="bg1"/>
              </a:solidFill>
              <a:latin typeface="Kamino" pitchFamily="2" charset="0"/>
              <a:cs typeface="Courier"/>
            </a:endParaRPr>
          </a:p>
        </p:txBody>
      </p:sp>
      <p:sp>
        <p:nvSpPr>
          <p:cNvPr id="7" name="TextBox 6">
            <a:extLst>
              <a:ext uri="{FF2B5EF4-FFF2-40B4-BE49-F238E27FC236}">
                <a16:creationId xmlns:a16="http://schemas.microsoft.com/office/drawing/2014/main" id="{97768049-912B-652F-4987-564ABBDDBB1D}"/>
              </a:ext>
            </a:extLst>
          </p:cNvPr>
          <p:cNvSpPr txBox="1"/>
          <p:nvPr userDrawn="1"/>
        </p:nvSpPr>
        <p:spPr>
          <a:xfrm>
            <a:off x="55659" y="6668478"/>
            <a:ext cx="11656916" cy="1895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tx1">
                    <a:lumMod val="50000"/>
                    <a:lumOff val="50000"/>
                  </a:schemeClr>
                </a:solidFill>
                <a:effectLst/>
                <a:uLnTx/>
                <a:uFillTx/>
                <a:latin typeface="Calibri"/>
                <a:ea typeface="+mn-ea"/>
                <a:cs typeface="+mn-cs"/>
              </a:rPr>
              <a:t>© IFPI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2024 – All data, copy and images are subject to copyright and, subject to statutory exception, may not be reproduced, transmitted or made available without IFPI’s written permission. The IFPI Global Music Report 2024 is governed by Terms of Use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2">
                  <a:extLst>
                    <a:ext uri="{A12FA001-AC4F-418D-AE19-62706E023703}">
                      <ahyp:hlinkClr xmlns:ahyp="http://schemas.microsoft.com/office/drawing/2018/hyperlinkcolor" val="tx"/>
                    </a:ext>
                  </a:extLst>
                </a:hlinkClick>
              </a:rPr>
              <a:t>gmr.ifpi.org/terms-of-use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 and Content Usage Rules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3">
                  <a:extLst>
                    <a:ext uri="{A12FA001-AC4F-418D-AE19-62706E023703}">
                      <ahyp:hlinkClr xmlns:ahyp="http://schemas.microsoft.com/office/drawing/2018/hyperlinkcolor" val="tx"/>
                    </a:ext>
                  </a:extLst>
                </a:hlinkClick>
              </a:rPr>
              <a:t>gmr.ifpi.org/content-usage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a:t>
            </a:r>
          </a:p>
        </p:txBody>
      </p:sp>
      <p:sp>
        <p:nvSpPr>
          <p:cNvPr id="4" name="Rectangle 3">
            <a:extLst>
              <a:ext uri="{FF2B5EF4-FFF2-40B4-BE49-F238E27FC236}">
                <a16:creationId xmlns:a16="http://schemas.microsoft.com/office/drawing/2014/main" id="{24F89FE2-173A-4DE4-8065-DD13F722AABF}"/>
              </a:ext>
            </a:extLst>
          </p:cNvPr>
          <p:cNvSpPr/>
          <p:nvPr userDrawn="1"/>
        </p:nvSpPr>
        <p:spPr>
          <a:xfrm>
            <a:off x="10819014" y="194378"/>
            <a:ext cx="1087236" cy="671736"/>
          </a:xfrm>
          <a:prstGeom prst="rect">
            <a:avLst/>
          </a:prstGeom>
          <a:solidFill>
            <a:srgbClr val="160F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0DDB82AC-568C-0D8F-37C6-1A5BF039BBB5}"/>
              </a:ext>
            </a:extLst>
          </p:cNvPr>
          <p:cNvPicPr>
            <a:picLocks noChangeAspect="1"/>
          </p:cNvPicPr>
          <p:nvPr userDrawn="1"/>
        </p:nvPicPr>
        <p:blipFill>
          <a:blip r:embed="rId4"/>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258662889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Body_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1E504B-C11F-C949-ADDF-5AB985B02418}"/>
              </a:ext>
            </a:extLst>
          </p:cNvPr>
          <p:cNvSpPr/>
          <p:nvPr userDrawn="1"/>
        </p:nvSpPr>
        <p:spPr>
          <a:xfrm>
            <a:off x="0" y="0"/>
            <a:ext cx="439928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F604C06-1ACB-7B41-A927-A9ADC79F65DA}"/>
              </a:ext>
            </a:extLst>
          </p:cNvPr>
          <p:cNvSpPr>
            <a:spLocks noGrp="1"/>
          </p:cNvSpPr>
          <p:nvPr>
            <p:ph type="title" hasCustomPrompt="1"/>
          </p:nvPr>
        </p:nvSpPr>
        <p:spPr>
          <a:xfrm>
            <a:off x="392113" y="517579"/>
            <a:ext cx="3671888" cy="1302595"/>
          </a:xfrm>
          <a:prstGeom prst="rect">
            <a:avLst/>
          </a:prstGeom>
        </p:spPr>
        <p:txBody>
          <a:bodyPr lIns="0" tIns="0" rIns="0" bIns="0" anchor="t"/>
          <a:lstStyle>
            <a:lvl1pPr marL="36000">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15" name="Text Placeholder 2">
            <a:extLst>
              <a:ext uri="{FF2B5EF4-FFF2-40B4-BE49-F238E27FC236}">
                <a16:creationId xmlns:a16="http://schemas.microsoft.com/office/drawing/2014/main" id="{A2377CEF-93BA-7C49-8BB1-77458A1BB9AA}"/>
              </a:ext>
            </a:extLst>
          </p:cNvPr>
          <p:cNvSpPr>
            <a:spLocks noGrp="1"/>
          </p:cNvSpPr>
          <p:nvPr>
            <p:ph type="body" sz="quarter" idx="11" hasCustomPrompt="1"/>
          </p:nvPr>
        </p:nvSpPr>
        <p:spPr>
          <a:xfrm>
            <a:off x="4598354" y="451227"/>
            <a:ext cx="5521006" cy="2485601"/>
          </a:xfrm>
          <a:prstGeom prst="rect">
            <a:avLst/>
          </a:prstGeom>
        </p:spPr>
        <p:txBody>
          <a:bodyPr/>
          <a:lstStyle>
            <a:lvl1pPr marL="0" indent="0">
              <a:lnSpc>
                <a:spcPct val="100000"/>
              </a:lnSpc>
              <a:spcBef>
                <a:spcPts val="0"/>
              </a:spcBef>
              <a:buNone/>
              <a:defRPr sz="1300">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6" name="Text Placeholder 2">
            <a:extLst>
              <a:ext uri="{FF2B5EF4-FFF2-40B4-BE49-F238E27FC236}">
                <a16:creationId xmlns:a16="http://schemas.microsoft.com/office/drawing/2014/main" id="{875FB244-66CF-C344-A884-17BE30403F9C}"/>
              </a:ext>
            </a:extLst>
          </p:cNvPr>
          <p:cNvSpPr>
            <a:spLocks noGrp="1"/>
          </p:cNvSpPr>
          <p:nvPr>
            <p:ph type="body" sz="quarter" idx="12" hasCustomPrompt="1"/>
          </p:nvPr>
        </p:nvSpPr>
        <p:spPr>
          <a:xfrm>
            <a:off x="392113" y="1895147"/>
            <a:ext cx="3671888" cy="671736"/>
          </a:xfrm>
          <a:prstGeom prst="rect">
            <a:avLst/>
          </a:prstGeom>
        </p:spPr>
        <p:txBody>
          <a:bodyPr lIns="0" tIns="0" rIns="0" bIns="0"/>
          <a:lstStyle>
            <a:lvl1pPr marL="0" indent="0">
              <a:lnSpc>
                <a:spcPct val="100000"/>
              </a:lnSpc>
              <a:spcBef>
                <a:spcPts val="0"/>
              </a:spcBef>
              <a:buNone/>
              <a:defRPr sz="3600" b="0" i="0">
                <a:solidFill>
                  <a:schemeClr val="accent6"/>
                </a:solidFill>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17" name="Rectangle 16">
            <a:extLst>
              <a:ext uri="{FF2B5EF4-FFF2-40B4-BE49-F238E27FC236}">
                <a16:creationId xmlns:a16="http://schemas.microsoft.com/office/drawing/2014/main" id="{9FCE8A49-847C-C040-B57B-3670CABAAB13}"/>
              </a:ext>
            </a:extLst>
          </p:cNvPr>
          <p:cNvSpPr/>
          <p:nvPr userDrawn="1"/>
        </p:nvSpPr>
        <p:spPr>
          <a:xfrm flipV="1">
            <a:off x="0" y="6769286"/>
            <a:ext cx="12191999" cy="13368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A6F095-F11D-C14D-8275-4CF35B3942BC}"/>
              </a:ext>
            </a:extLst>
          </p:cNvPr>
          <p:cNvSpPr txBox="1"/>
          <p:nvPr userDrawn="1"/>
        </p:nvSpPr>
        <p:spPr>
          <a:xfrm>
            <a:off x="150516" y="6570108"/>
            <a:ext cx="11347376" cy="201914"/>
          </a:xfrm>
          <a:prstGeom prst="rect">
            <a:avLst/>
          </a:prstGeom>
          <a:noFill/>
        </p:spPr>
        <p:txBody>
          <a:bodyPr wrap="square" lIns="0" tIns="0" rIns="0" bIns="0" rtlCol="0">
            <a:noAutofit/>
          </a:bodyPr>
          <a:lstStyle/>
          <a:p>
            <a:pPr algn="l"/>
            <a:r>
              <a:rPr lang="en-US" sz="700" b="1" kern="0" spc="280">
                <a:solidFill>
                  <a:schemeClr val="bg1"/>
                </a:solidFill>
                <a:latin typeface="Kamino" pitchFamily="2" charset="0"/>
                <a:cs typeface="Courier"/>
              </a:rPr>
              <a:t>IFPI GLOBAL</a:t>
            </a:r>
            <a:r>
              <a:rPr lang="en-US" sz="700" b="1" kern="0" spc="280" baseline="0">
                <a:solidFill>
                  <a:schemeClr val="bg1"/>
                </a:solidFill>
                <a:latin typeface="Kamino" pitchFamily="2" charset="0"/>
                <a:cs typeface="Courier"/>
              </a:rPr>
              <a:t> MUSIC REPORT 2024</a:t>
            </a:r>
            <a:endParaRPr lang="en-US" sz="700" b="1" kern="0" spc="280">
              <a:solidFill>
                <a:schemeClr val="bg1"/>
              </a:solidFill>
              <a:latin typeface="Kamino" pitchFamily="2" charset="0"/>
              <a:cs typeface="Courier"/>
            </a:endParaRPr>
          </a:p>
        </p:txBody>
      </p:sp>
    </p:spTree>
    <p:extLst>
      <p:ext uri="{BB962C8B-B14F-4D97-AF65-F5344CB8AC3E}">
        <p14:creationId xmlns:p14="http://schemas.microsoft.com/office/powerpoint/2010/main" val="997416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Pink">
    <p:spTree>
      <p:nvGrpSpPr>
        <p:cNvPr id="1" name=""/>
        <p:cNvGrpSpPr/>
        <p:nvPr/>
      </p:nvGrpSpPr>
      <p:grpSpPr>
        <a:xfrm>
          <a:off x="0" y="0"/>
          <a:ext cx="0" cy="0"/>
          <a:chOff x="0" y="0"/>
          <a:chExt cx="0" cy="0"/>
        </a:xfrm>
      </p:grpSpPr>
      <p:pic>
        <p:nvPicPr>
          <p:cNvPr id="8" name="Picture 7" descr="A pink and red squares and a pink wall&#10;&#10;Description automatically generated">
            <a:extLst>
              <a:ext uri="{FF2B5EF4-FFF2-40B4-BE49-F238E27FC236}">
                <a16:creationId xmlns:a16="http://schemas.microsoft.com/office/drawing/2014/main" id="{26E52712-FF6C-222B-3C17-678551995D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83300" y="1544911"/>
            <a:ext cx="4816845" cy="2707735"/>
          </a:xfrm>
          <a:prstGeom prst="rect">
            <a:avLst/>
          </a:prstGeom>
        </p:spPr>
        <p:txBody>
          <a:bodyPr vert="horz" lIns="0" tIns="0" rIns="0" bIns="0"/>
          <a:lstStyle>
            <a:lvl1pPr marL="36000" algn="l" defTabSz="914400" rtl="0" eaLnBrk="1" latinLnBrk="0" hangingPunct="1">
              <a:lnSpc>
                <a:spcPct val="114000"/>
              </a:lnSpc>
              <a:spcBef>
                <a:spcPct val="0"/>
              </a:spcBef>
              <a:buNone/>
              <a:defRPr lang="en-US" sz="6000" b="1" i="0" kern="1200" spc="80" baseline="0" dirty="0">
                <a:solidFill>
                  <a:schemeClr val="bg1"/>
                </a:solidFill>
                <a:latin typeface="Kamino" pitchFamily="2" charset="0"/>
                <a:ea typeface="+mj-ea"/>
                <a:cs typeface="Arial"/>
              </a:defRPr>
            </a:lvl1pPr>
          </a:lstStyle>
          <a:p>
            <a:r>
              <a:rPr lang="en-GB"/>
              <a:t>TITLE GOES HERE</a:t>
            </a:r>
            <a:endParaRPr lang="en-US"/>
          </a:p>
        </p:txBody>
      </p:sp>
      <p:sp>
        <p:nvSpPr>
          <p:cNvPr id="4" name="Text Placeholder 3"/>
          <p:cNvSpPr>
            <a:spLocks noGrp="1"/>
          </p:cNvSpPr>
          <p:nvPr>
            <p:ph type="body" sz="quarter" idx="11" hasCustomPrompt="1"/>
          </p:nvPr>
        </p:nvSpPr>
        <p:spPr>
          <a:xfrm>
            <a:off x="383301" y="680552"/>
            <a:ext cx="3649586" cy="551639"/>
          </a:xfrm>
          <a:prstGeom prst="rect">
            <a:avLst/>
          </a:prstGeom>
        </p:spPr>
        <p:txBody>
          <a:bodyPr vert="horz" lIns="0" tIns="0" rIns="0" bIns="0"/>
          <a:lstStyle>
            <a:lvl1pPr marL="0" indent="0">
              <a:buNone/>
              <a:defRPr sz="4000" b="1" i="0" spc="0">
                <a:solidFill>
                  <a:schemeClr val="accent3"/>
                </a:solidFill>
                <a:latin typeface="Georgia" panose="02040502050405020303" pitchFamily="18" charset="0"/>
                <a:cs typeface="Arial"/>
              </a:defRPr>
            </a:lvl1pPr>
          </a:lstStyle>
          <a:p>
            <a:pPr lvl="0"/>
            <a:r>
              <a:rPr lang="en-GB"/>
              <a:t>01</a:t>
            </a:r>
            <a:endParaRPr lang="en-US"/>
          </a:p>
        </p:txBody>
      </p:sp>
      <p:sp>
        <p:nvSpPr>
          <p:cNvPr id="5" name="TextBox 4">
            <a:extLst>
              <a:ext uri="{FF2B5EF4-FFF2-40B4-BE49-F238E27FC236}">
                <a16:creationId xmlns:a16="http://schemas.microsoft.com/office/drawing/2014/main" id="{08F11F11-3D81-8EF9-A69F-C5BB6FD14CAE}"/>
              </a:ext>
            </a:extLst>
          </p:cNvPr>
          <p:cNvSpPr txBox="1"/>
          <p:nvPr userDrawn="1"/>
        </p:nvSpPr>
        <p:spPr>
          <a:xfrm>
            <a:off x="150516" y="239319"/>
            <a:ext cx="11347376" cy="201914"/>
          </a:xfrm>
          <a:prstGeom prst="rect">
            <a:avLst/>
          </a:prstGeom>
          <a:noFill/>
        </p:spPr>
        <p:txBody>
          <a:bodyPr wrap="square" lIns="0" tIns="0" rIns="0" bIns="0" rtlCol="0">
            <a:noAutofit/>
          </a:bodyPr>
          <a:lstStyle/>
          <a:p>
            <a:pPr algn="l"/>
            <a:r>
              <a:rPr lang="en-US" sz="900" b="0" kern="0" spc="300">
                <a:solidFill>
                  <a:srgbClr val="E25853"/>
                </a:solidFill>
                <a:latin typeface="Kamino" pitchFamily="2" charset="0"/>
                <a:cs typeface="Courier"/>
              </a:rPr>
              <a:t>IFPI GLOBAL</a:t>
            </a:r>
            <a:r>
              <a:rPr lang="en-US" sz="900" b="0" kern="0" spc="300" baseline="0">
                <a:solidFill>
                  <a:srgbClr val="E25853"/>
                </a:solidFill>
                <a:latin typeface="Kamino" pitchFamily="2" charset="0"/>
                <a:cs typeface="Courier"/>
              </a:rPr>
              <a:t> MUSIC REPORT 2024</a:t>
            </a:r>
            <a:endParaRPr lang="en-US" sz="900" b="0" kern="0" spc="300">
              <a:solidFill>
                <a:srgbClr val="E25853"/>
              </a:solidFill>
              <a:latin typeface="Kamino" pitchFamily="2" charset="0"/>
              <a:cs typeface="Courier"/>
            </a:endParaRPr>
          </a:p>
        </p:txBody>
      </p:sp>
    </p:spTree>
    <p:extLst>
      <p:ext uri="{BB962C8B-B14F-4D97-AF65-F5344CB8AC3E}">
        <p14:creationId xmlns:p14="http://schemas.microsoft.com/office/powerpoint/2010/main" val="4293709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_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52712-FF6C-222B-3C17-678551995D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383300" y="1544911"/>
            <a:ext cx="4816845" cy="2707735"/>
          </a:xfrm>
          <a:prstGeom prst="rect">
            <a:avLst/>
          </a:prstGeom>
        </p:spPr>
        <p:txBody>
          <a:bodyPr vert="horz" lIns="0" tIns="0" rIns="0" bIns="0"/>
          <a:lstStyle>
            <a:lvl1pPr marL="36000" algn="l" defTabSz="914400" rtl="0" eaLnBrk="1" latinLnBrk="0" hangingPunct="1">
              <a:lnSpc>
                <a:spcPct val="114000"/>
              </a:lnSpc>
              <a:spcBef>
                <a:spcPct val="0"/>
              </a:spcBef>
              <a:buNone/>
              <a:defRPr lang="en-US" sz="6000" b="1" i="0" kern="1200" spc="80" baseline="0" dirty="0">
                <a:solidFill>
                  <a:schemeClr val="bg1"/>
                </a:solidFill>
                <a:latin typeface="Kamino" pitchFamily="2" charset="0"/>
                <a:ea typeface="+mj-ea"/>
                <a:cs typeface="Arial"/>
              </a:defRPr>
            </a:lvl1pPr>
          </a:lstStyle>
          <a:p>
            <a:r>
              <a:rPr lang="en-GB"/>
              <a:t>TITLE GOES HERE</a:t>
            </a:r>
            <a:endParaRPr lang="en-US"/>
          </a:p>
        </p:txBody>
      </p:sp>
      <p:sp>
        <p:nvSpPr>
          <p:cNvPr id="4" name="Text Placeholder 3"/>
          <p:cNvSpPr>
            <a:spLocks noGrp="1"/>
          </p:cNvSpPr>
          <p:nvPr>
            <p:ph type="body" sz="quarter" idx="11" hasCustomPrompt="1"/>
          </p:nvPr>
        </p:nvSpPr>
        <p:spPr>
          <a:xfrm>
            <a:off x="383301" y="680552"/>
            <a:ext cx="3649586" cy="551639"/>
          </a:xfrm>
          <a:prstGeom prst="rect">
            <a:avLst/>
          </a:prstGeom>
        </p:spPr>
        <p:txBody>
          <a:bodyPr vert="horz" lIns="0" tIns="0" rIns="0" bIns="0"/>
          <a:lstStyle>
            <a:lvl1pPr marL="0" indent="0">
              <a:buNone/>
              <a:defRPr sz="4000" b="1" i="0" spc="0">
                <a:solidFill>
                  <a:srgbClr val="E25853"/>
                </a:solidFill>
                <a:latin typeface="Georgia" panose="02040502050405020303" pitchFamily="18" charset="0"/>
                <a:cs typeface="Arial"/>
              </a:defRPr>
            </a:lvl1pPr>
          </a:lstStyle>
          <a:p>
            <a:pPr lvl="0"/>
            <a:r>
              <a:rPr lang="en-GB"/>
              <a:t>01</a:t>
            </a:r>
            <a:endParaRPr lang="en-US"/>
          </a:p>
        </p:txBody>
      </p:sp>
      <p:sp>
        <p:nvSpPr>
          <p:cNvPr id="5" name="TextBox 4">
            <a:extLst>
              <a:ext uri="{FF2B5EF4-FFF2-40B4-BE49-F238E27FC236}">
                <a16:creationId xmlns:a16="http://schemas.microsoft.com/office/drawing/2014/main" id="{08F11F11-3D81-8EF9-A69F-C5BB6FD14CAE}"/>
              </a:ext>
            </a:extLst>
          </p:cNvPr>
          <p:cNvSpPr txBox="1"/>
          <p:nvPr userDrawn="1"/>
        </p:nvSpPr>
        <p:spPr>
          <a:xfrm>
            <a:off x="150516" y="239319"/>
            <a:ext cx="11347376" cy="201914"/>
          </a:xfrm>
          <a:prstGeom prst="rect">
            <a:avLst/>
          </a:prstGeom>
          <a:noFill/>
        </p:spPr>
        <p:txBody>
          <a:bodyPr wrap="square" lIns="0" tIns="0" rIns="0" bIns="0" rtlCol="0">
            <a:noAutofit/>
          </a:bodyPr>
          <a:lstStyle/>
          <a:p>
            <a:pPr algn="l"/>
            <a:r>
              <a:rPr lang="en-US" sz="900" b="0" kern="0" spc="300">
                <a:solidFill>
                  <a:schemeClr val="accent6"/>
                </a:solidFill>
                <a:latin typeface="Kamino" pitchFamily="2" charset="0"/>
                <a:cs typeface="Courier"/>
              </a:rPr>
              <a:t>IFPI GLOBAL</a:t>
            </a:r>
            <a:r>
              <a:rPr lang="en-US" sz="900" b="0" kern="0" spc="300" baseline="0">
                <a:solidFill>
                  <a:schemeClr val="accent6"/>
                </a:solidFill>
                <a:latin typeface="Kamino" pitchFamily="2" charset="0"/>
                <a:cs typeface="Courier"/>
              </a:rPr>
              <a:t> MUSIC REPORT 2024</a:t>
            </a:r>
            <a:endParaRPr lang="en-US" sz="900" b="0" kern="0" spc="300">
              <a:solidFill>
                <a:schemeClr val="accent6"/>
              </a:solidFill>
              <a:latin typeface="Kamino" pitchFamily="2" charset="0"/>
              <a:cs typeface="Courier"/>
            </a:endParaRPr>
          </a:p>
        </p:txBody>
      </p:sp>
    </p:spTree>
    <p:extLst>
      <p:ext uri="{BB962C8B-B14F-4D97-AF65-F5344CB8AC3E}">
        <p14:creationId xmlns:p14="http://schemas.microsoft.com/office/powerpoint/2010/main" val="92315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blu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87E93BA-D5E3-4291-9A11-4EA2703BD9AC}"/>
              </a:ext>
            </a:extLst>
          </p:cNvPr>
          <p:cNvSpPr txBox="1"/>
          <p:nvPr userDrawn="1"/>
        </p:nvSpPr>
        <p:spPr>
          <a:xfrm>
            <a:off x="479425" y="6663622"/>
            <a:ext cx="11233150"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tx1">
                    <a:lumMod val="50000"/>
                    <a:lumOff val="50000"/>
                  </a:schemeClr>
                </a:solidFill>
                <a:effectLst/>
                <a:uLnTx/>
                <a:uFillTx/>
                <a:latin typeface="Calibri"/>
                <a:ea typeface="+mn-ea"/>
                <a:cs typeface="+mn-cs"/>
              </a:rPr>
              <a:t>© IFPI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2024 – All data, copy and images are subject to copyright and, subject to statutory exception, may not be reproduced, transmitted or made available without IFPI’s written permission. The IFPI Global Music Report 2023 is governed by Terms of Use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2">
                  <a:extLst>
                    <a:ext uri="{A12FA001-AC4F-418D-AE19-62706E023703}">
                      <ahyp:hlinkClr xmlns:ahyp="http://schemas.microsoft.com/office/drawing/2018/hyperlinkcolor" val="tx"/>
                    </a:ext>
                  </a:extLst>
                </a:hlinkClick>
              </a:rPr>
              <a:t>gmr.ifpi.org/terms-of-use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 and Content Usage Rules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3">
                  <a:extLst>
                    <a:ext uri="{A12FA001-AC4F-418D-AE19-62706E023703}">
                      <ahyp:hlinkClr xmlns:ahyp="http://schemas.microsoft.com/office/drawing/2018/hyperlinkcolor" val="tx"/>
                    </a:ext>
                  </a:extLst>
                </a:hlinkClick>
              </a:rPr>
              <a:t>gmr.ifpi.org/content-usage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a:t>
            </a:r>
          </a:p>
        </p:txBody>
      </p:sp>
      <p:sp>
        <p:nvSpPr>
          <p:cNvPr id="6" name="TextBox 5">
            <a:extLst>
              <a:ext uri="{FF2B5EF4-FFF2-40B4-BE49-F238E27FC236}">
                <a16:creationId xmlns:a16="http://schemas.microsoft.com/office/drawing/2014/main" id="{DEAD14C0-10FD-2B48-AD55-4A39B264C05B}"/>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49251" y="235466"/>
            <a:ext cx="10348620" cy="739947"/>
          </a:xfrm>
          <a:prstGeom prst="rect">
            <a:avLst/>
          </a:prstGeom>
        </p:spPr>
        <p:txBody>
          <a:bodyPr lIns="0" tIns="0" rIns="0" bIns="0"/>
          <a:lstStyle>
            <a:lvl1pPr>
              <a:lnSpc>
                <a:spcPct val="80000"/>
              </a:lnSpc>
              <a:defRPr sz="4800" b="1" i="0" spc="60" baseline="0">
                <a:solidFill>
                  <a:schemeClr val="tx1">
                    <a:lumMod val="75000"/>
                    <a:lumOff val="25000"/>
                  </a:schemeClr>
                </a:solidFill>
                <a:latin typeface="Agency FB" panose="020B0503020202020204" pitchFamily="34" charset="0"/>
                <a:cs typeface="Arial"/>
              </a:defRPr>
            </a:lvl1pPr>
          </a:lstStyle>
          <a:p>
            <a:r>
              <a:rPr lang="en-US"/>
              <a:t>CLICK TO EDIT MASTER TITLE STYLE</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790440"/>
            <a:ext cx="10449444" cy="671736"/>
          </a:xfrm>
          <a:prstGeom prst="rect">
            <a:avLst/>
          </a:prstGeom>
        </p:spPr>
        <p:txBody>
          <a:bodyPr lIns="0"/>
          <a:lstStyle>
            <a:lvl1pPr marL="0" indent="0">
              <a:lnSpc>
                <a:spcPts val="2500"/>
              </a:lnSpc>
              <a:spcBef>
                <a:spcPts val="0"/>
              </a:spcBef>
              <a:buNone/>
              <a:defRPr sz="2800" b="0" i="0">
                <a:solidFill>
                  <a:schemeClr val="tx1">
                    <a:lumMod val="75000"/>
                    <a:lumOff val="25000"/>
                  </a:schemeClr>
                </a:solidFill>
                <a:latin typeface="Agency FB" panose="020B0503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Tree>
    <p:extLst>
      <p:ext uri="{BB962C8B-B14F-4D97-AF65-F5344CB8AC3E}">
        <p14:creationId xmlns:p14="http://schemas.microsoft.com/office/powerpoint/2010/main" val="56685429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Turquoi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52712-FF6C-222B-3C17-678551995D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383300" y="1544911"/>
            <a:ext cx="4816845" cy="2707735"/>
          </a:xfrm>
          <a:prstGeom prst="rect">
            <a:avLst/>
          </a:prstGeom>
        </p:spPr>
        <p:txBody>
          <a:bodyPr vert="horz" lIns="0" tIns="0" rIns="0" bIns="0"/>
          <a:lstStyle>
            <a:lvl1pPr marL="36000" algn="l" defTabSz="914400" rtl="0" eaLnBrk="1" latinLnBrk="0" hangingPunct="1">
              <a:lnSpc>
                <a:spcPct val="114000"/>
              </a:lnSpc>
              <a:spcBef>
                <a:spcPct val="0"/>
              </a:spcBef>
              <a:buNone/>
              <a:defRPr lang="en-US" sz="6000" b="1" i="0" kern="1200" spc="80" baseline="0" dirty="0">
                <a:solidFill>
                  <a:schemeClr val="bg1"/>
                </a:solidFill>
                <a:latin typeface="Kamino" pitchFamily="2" charset="0"/>
                <a:ea typeface="+mj-ea"/>
                <a:cs typeface="Arial"/>
              </a:defRPr>
            </a:lvl1pPr>
          </a:lstStyle>
          <a:p>
            <a:r>
              <a:rPr lang="en-GB"/>
              <a:t>TITLE GOES HERE</a:t>
            </a:r>
            <a:endParaRPr lang="en-US"/>
          </a:p>
        </p:txBody>
      </p:sp>
      <p:sp>
        <p:nvSpPr>
          <p:cNvPr id="4" name="Text Placeholder 3"/>
          <p:cNvSpPr>
            <a:spLocks noGrp="1"/>
          </p:cNvSpPr>
          <p:nvPr>
            <p:ph type="body" sz="quarter" idx="11" hasCustomPrompt="1"/>
          </p:nvPr>
        </p:nvSpPr>
        <p:spPr>
          <a:xfrm>
            <a:off x="383301" y="680552"/>
            <a:ext cx="3649586" cy="551639"/>
          </a:xfrm>
          <a:prstGeom prst="rect">
            <a:avLst/>
          </a:prstGeom>
        </p:spPr>
        <p:txBody>
          <a:bodyPr vert="horz" lIns="0" tIns="0" rIns="0" bIns="0"/>
          <a:lstStyle>
            <a:lvl1pPr marL="0" indent="0">
              <a:buNone/>
              <a:defRPr sz="4000" b="1" i="0" spc="0">
                <a:solidFill>
                  <a:srgbClr val="E7D463"/>
                </a:solidFill>
                <a:latin typeface="Georgia" panose="02040502050405020303" pitchFamily="18" charset="0"/>
                <a:cs typeface="Arial"/>
              </a:defRPr>
            </a:lvl1pPr>
          </a:lstStyle>
          <a:p>
            <a:pPr lvl="0"/>
            <a:r>
              <a:rPr lang="en-GB"/>
              <a:t>01</a:t>
            </a:r>
            <a:endParaRPr lang="en-US"/>
          </a:p>
        </p:txBody>
      </p:sp>
      <p:sp>
        <p:nvSpPr>
          <p:cNvPr id="5" name="TextBox 4">
            <a:extLst>
              <a:ext uri="{FF2B5EF4-FFF2-40B4-BE49-F238E27FC236}">
                <a16:creationId xmlns:a16="http://schemas.microsoft.com/office/drawing/2014/main" id="{08F11F11-3D81-8EF9-A69F-C5BB6FD14CAE}"/>
              </a:ext>
            </a:extLst>
          </p:cNvPr>
          <p:cNvSpPr txBox="1"/>
          <p:nvPr userDrawn="1"/>
        </p:nvSpPr>
        <p:spPr>
          <a:xfrm>
            <a:off x="150516" y="239319"/>
            <a:ext cx="11347376" cy="201914"/>
          </a:xfrm>
          <a:prstGeom prst="rect">
            <a:avLst/>
          </a:prstGeom>
          <a:noFill/>
        </p:spPr>
        <p:txBody>
          <a:bodyPr wrap="square" lIns="0" tIns="0" rIns="0" bIns="0" rtlCol="0">
            <a:noAutofit/>
          </a:bodyPr>
          <a:lstStyle/>
          <a:p>
            <a:pPr algn="l"/>
            <a:r>
              <a:rPr lang="en-US" sz="900" b="0" kern="0" spc="300">
                <a:solidFill>
                  <a:srgbClr val="004B2C"/>
                </a:solidFill>
                <a:latin typeface="Kamino" pitchFamily="2" charset="0"/>
                <a:cs typeface="Courier"/>
              </a:rPr>
              <a:t>IFPI GLOBAL</a:t>
            </a:r>
            <a:r>
              <a:rPr lang="en-US" sz="900" b="0" kern="0" spc="300" baseline="0">
                <a:solidFill>
                  <a:srgbClr val="004B2C"/>
                </a:solidFill>
                <a:latin typeface="Kamino" pitchFamily="2" charset="0"/>
                <a:cs typeface="Courier"/>
              </a:rPr>
              <a:t> MUSIC REPORT 2024</a:t>
            </a:r>
            <a:endParaRPr lang="en-US" sz="900" b="0" kern="0" spc="300">
              <a:solidFill>
                <a:srgbClr val="004B2C"/>
              </a:solidFill>
              <a:latin typeface="Kamino" pitchFamily="2" charset="0"/>
              <a:cs typeface="Courier"/>
            </a:endParaRPr>
          </a:p>
        </p:txBody>
      </p:sp>
    </p:spTree>
    <p:extLst>
      <p:ext uri="{BB962C8B-B14F-4D97-AF65-F5344CB8AC3E}">
        <p14:creationId xmlns:p14="http://schemas.microsoft.com/office/powerpoint/2010/main" val="1750005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_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52712-FF6C-222B-3C17-678551995D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383300" y="1544911"/>
            <a:ext cx="4816845" cy="2707735"/>
          </a:xfrm>
          <a:prstGeom prst="rect">
            <a:avLst/>
          </a:prstGeom>
        </p:spPr>
        <p:txBody>
          <a:bodyPr vert="horz" lIns="0" tIns="0" rIns="0" bIns="0"/>
          <a:lstStyle>
            <a:lvl1pPr marL="36000" algn="l" defTabSz="914400" rtl="0" eaLnBrk="1" latinLnBrk="0" hangingPunct="1">
              <a:lnSpc>
                <a:spcPct val="114000"/>
              </a:lnSpc>
              <a:spcBef>
                <a:spcPct val="0"/>
              </a:spcBef>
              <a:buNone/>
              <a:defRPr lang="en-US" sz="6000" b="1" i="0" kern="1200" spc="80" baseline="0" dirty="0">
                <a:solidFill>
                  <a:schemeClr val="bg1"/>
                </a:solidFill>
                <a:latin typeface="Kamino" pitchFamily="2" charset="0"/>
                <a:ea typeface="+mj-ea"/>
                <a:cs typeface="Arial"/>
              </a:defRPr>
            </a:lvl1pPr>
          </a:lstStyle>
          <a:p>
            <a:r>
              <a:rPr lang="en-GB"/>
              <a:t>TITLE GOES HERE</a:t>
            </a:r>
            <a:endParaRPr lang="en-US"/>
          </a:p>
        </p:txBody>
      </p:sp>
      <p:sp>
        <p:nvSpPr>
          <p:cNvPr id="4" name="Text Placeholder 3"/>
          <p:cNvSpPr>
            <a:spLocks noGrp="1"/>
          </p:cNvSpPr>
          <p:nvPr>
            <p:ph type="body" sz="quarter" idx="11" hasCustomPrompt="1"/>
          </p:nvPr>
        </p:nvSpPr>
        <p:spPr>
          <a:xfrm>
            <a:off x="383301" y="680552"/>
            <a:ext cx="3649586" cy="551639"/>
          </a:xfrm>
          <a:prstGeom prst="rect">
            <a:avLst/>
          </a:prstGeom>
        </p:spPr>
        <p:txBody>
          <a:bodyPr vert="horz" lIns="0" tIns="0" rIns="0" bIns="0"/>
          <a:lstStyle>
            <a:lvl1pPr marL="0" indent="0">
              <a:buNone/>
              <a:defRPr sz="4000" b="1" i="0" spc="0">
                <a:solidFill>
                  <a:srgbClr val="E7D463"/>
                </a:solidFill>
                <a:latin typeface="Georgia" panose="02040502050405020303" pitchFamily="18" charset="0"/>
                <a:cs typeface="Arial"/>
              </a:defRPr>
            </a:lvl1pPr>
          </a:lstStyle>
          <a:p>
            <a:pPr lvl="0"/>
            <a:r>
              <a:rPr lang="en-GB"/>
              <a:t>01</a:t>
            </a:r>
            <a:endParaRPr lang="en-US"/>
          </a:p>
        </p:txBody>
      </p:sp>
      <p:sp>
        <p:nvSpPr>
          <p:cNvPr id="5" name="TextBox 4">
            <a:extLst>
              <a:ext uri="{FF2B5EF4-FFF2-40B4-BE49-F238E27FC236}">
                <a16:creationId xmlns:a16="http://schemas.microsoft.com/office/drawing/2014/main" id="{08F11F11-3D81-8EF9-A69F-C5BB6FD14CAE}"/>
              </a:ext>
            </a:extLst>
          </p:cNvPr>
          <p:cNvSpPr txBox="1"/>
          <p:nvPr userDrawn="1"/>
        </p:nvSpPr>
        <p:spPr>
          <a:xfrm>
            <a:off x="150516" y="239319"/>
            <a:ext cx="11347376" cy="201914"/>
          </a:xfrm>
          <a:prstGeom prst="rect">
            <a:avLst/>
          </a:prstGeom>
          <a:noFill/>
        </p:spPr>
        <p:txBody>
          <a:bodyPr wrap="square" lIns="0" tIns="0" rIns="0" bIns="0" rtlCol="0">
            <a:noAutofit/>
          </a:bodyPr>
          <a:lstStyle/>
          <a:p>
            <a:pPr algn="l"/>
            <a:r>
              <a:rPr lang="en-US" sz="900" b="0" kern="0" spc="300">
                <a:solidFill>
                  <a:srgbClr val="004B2C"/>
                </a:solidFill>
                <a:latin typeface="Kamino" pitchFamily="2" charset="0"/>
                <a:cs typeface="Courier"/>
              </a:rPr>
              <a:t>IFPI GLOBAL</a:t>
            </a:r>
            <a:r>
              <a:rPr lang="en-US" sz="900" b="0" kern="0" spc="300" baseline="0">
                <a:solidFill>
                  <a:srgbClr val="004B2C"/>
                </a:solidFill>
                <a:latin typeface="Kamino" pitchFamily="2" charset="0"/>
                <a:cs typeface="Courier"/>
              </a:rPr>
              <a:t> MUSIC REPORT 2024</a:t>
            </a:r>
            <a:endParaRPr lang="en-US" sz="900" b="0" kern="0" spc="300">
              <a:solidFill>
                <a:srgbClr val="004B2C"/>
              </a:solidFill>
              <a:latin typeface="Kamino" pitchFamily="2" charset="0"/>
              <a:cs typeface="Courier"/>
            </a:endParaRPr>
          </a:p>
        </p:txBody>
      </p:sp>
    </p:spTree>
    <p:extLst>
      <p:ext uri="{BB962C8B-B14F-4D97-AF65-F5344CB8AC3E}">
        <p14:creationId xmlns:p14="http://schemas.microsoft.com/office/powerpoint/2010/main" val="630677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10292B-9ACB-DE1E-47F5-DB3B1898B48F}"/>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200" y="449227"/>
            <a:ext cx="7904158" cy="637305"/>
          </a:xfrm>
          <a:prstGeom prst="rect">
            <a:avLst/>
          </a:prstGeom>
        </p:spPr>
        <p:txBody>
          <a:bodyPr lIns="0" tIns="0" rIns="0" bIns="0"/>
          <a:lstStyle>
            <a:lvl1pPr>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3" name="Text Placeholder 2">
            <a:extLst>
              <a:ext uri="{FF2B5EF4-FFF2-40B4-BE49-F238E27FC236}">
                <a16:creationId xmlns:a16="http://schemas.microsoft.com/office/drawing/2014/main" id="{8510A480-B160-1A4A-9736-1582B144C88E}"/>
              </a:ext>
            </a:extLst>
          </p:cNvPr>
          <p:cNvSpPr>
            <a:spLocks noGrp="1"/>
          </p:cNvSpPr>
          <p:nvPr>
            <p:ph type="body" sz="quarter" idx="10" hasCustomPrompt="1"/>
          </p:nvPr>
        </p:nvSpPr>
        <p:spPr>
          <a:xfrm>
            <a:off x="365199" y="1933992"/>
            <a:ext cx="2886002" cy="3984812"/>
          </a:xfrm>
          <a:prstGeom prst="rect">
            <a:avLst/>
          </a:prstGeom>
        </p:spPr>
        <p:txBody>
          <a:bodyPr lIns="0" tIns="0" rIns="0" bIns="0"/>
          <a:lstStyle>
            <a:lvl1pPr marL="0" indent="0">
              <a:lnSpc>
                <a:spcPct val="100000"/>
              </a:lnSpc>
              <a:spcBef>
                <a:spcPts val="0"/>
              </a:spcBef>
              <a:buNone/>
              <a:defRPr sz="1300">
                <a:latin typeface="Georgia" panose="02040502050405020303" pitchFamily="18"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1086532"/>
            <a:ext cx="7899788" cy="671736"/>
          </a:xfrm>
          <a:prstGeom prst="rect">
            <a:avLst/>
          </a:prstGeom>
        </p:spPr>
        <p:txBody>
          <a:bodyPr lIns="0" tIns="0" rIns="0" bIns="0"/>
          <a:lstStyle>
            <a:lvl1pPr marL="0" indent="0">
              <a:lnSpc>
                <a:spcPct val="100000"/>
              </a:lnSpc>
              <a:spcBef>
                <a:spcPts val="0"/>
              </a:spcBef>
              <a:buNone/>
              <a:defRPr sz="2000" b="0" i="0">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2" name="Rectangle 1">
            <a:extLst>
              <a:ext uri="{FF2B5EF4-FFF2-40B4-BE49-F238E27FC236}">
                <a16:creationId xmlns:a16="http://schemas.microsoft.com/office/drawing/2014/main" id="{89CCC776-CFB2-149C-993D-98E1FF0E9F91}"/>
              </a:ext>
            </a:extLst>
          </p:cNvPr>
          <p:cNvSpPr/>
          <p:nvPr userDrawn="1"/>
        </p:nvSpPr>
        <p:spPr>
          <a:xfrm>
            <a:off x="9063789" y="0"/>
            <a:ext cx="3128211"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53AAAD-6810-C53E-3733-5991CF220474}"/>
              </a:ext>
            </a:extLst>
          </p:cNvPr>
          <p:cNvSpPr/>
          <p:nvPr userDrawn="1"/>
        </p:nvSpPr>
        <p:spPr>
          <a:xfrm flipV="1">
            <a:off x="0" y="6772442"/>
            <a:ext cx="12191999" cy="133684"/>
          </a:xfrm>
          <a:prstGeom prst="rect">
            <a:avLst/>
          </a:prstGeom>
          <a:solidFill>
            <a:srgbClr val="EC61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7AADEEE3-1888-E5AE-06C1-8919DD2A7B64}"/>
              </a:ext>
            </a:extLst>
          </p:cNvPr>
          <p:cNvPicPr>
            <a:picLocks noChangeAspect="1"/>
          </p:cNvPicPr>
          <p:nvPr userDrawn="1"/>
        </p:nvPicPr>
        <p:blipFill rotWithShape="1">
          <a:blip r:embed="rId2"/>
          <a:srcRect l="95413"/>
          <a:stretch/>
        </p:blipFill>
        <p:spPr>
          <a:xfrm>
            <a:off x="8500594" y="1"/>
            <a:ext cx="563194" cy="6772442"/>
          </a:xfrm>
          <a:prstGeom prst="rect">
            <a:avLst/>
          </a:prstGeom>
        </p:spPr>
      </p:pic>
      <p:sp>
        <p:nvSpPr>
          <p:cNvPr id="14" name="TextBox 13">
            <a:extLst>
              <a:ext uri="{FF2B5EF4-FFF2-40B4-BE49-F238E27FC236}">
                <a16:creationId xmlns:a16="http://schemas.microsoft.com/office/drawing/2014/main" id="{A23B824B-24A3-3348-4ACC-EA82387FD0AC}"/>
              </a:ext>
            </a:extLst>
          </p:cNvPr>
          <p:cNvSpPr txBox="1"/>
          <p:nvPr userDrawn="1"/>
        </p:nvSpPr>
        <p:spPr>
          <a:xfrm>
            <a:off x="150516" y="6570108"/>
            <a:ext cx="11347376" cy="201914"/>
          </a:xfrm>
          <a:prstGeom prst="rect">
            <a:avLst/>
          </a:prstGeom>
          <a:noFill/>
        </p:spPr>
        <p:txBody>
          <a:bodyPr wrap="square" lIns="0" tIns="0" rIns="0" bIns="0" rtlCol="0">
            <a:noAutofit/>
          </a:bodyPr>
          <a:lstStyle/>
          <a:p>
            <a:pPr algn="l"/>
            <a:r>
              <a:rPr lang="en-US" sz="900" b="0" kern="0" spc="300">
                <a:solidFill>
                  <a:schemeClr val="tx2"/>
                </a:solidFill>
                <a:latin typeface="Kamino" pitchFamily="2" charset="0"/>
                <a:cs typeface="Courier"/>
              </a:rPr>
              <a:t>IFPI GLOBAL</a:t>
            </a:r>
            <a:r>
              <a:rPr lang="en-US" sz="900" b="0" kern="0" spc="300" baseline="0">
                <a:solidFill>
                  <a:schemeClr val="tx2"/>
                </a:solidFill>
                <a:latin typeface="Kamino" pitchFamily="2" charset="0"/>
                <a:cs typeface="Courier"/>
              </a:rPr>
              <a:t> MUSIC REPORT 2024</a:t>
            </a:r>
            <a:endParaRPr lang="en-US" sz="900" b="0" kern="0" spc="300">
              <a:solidFill>
                <a:schemeClr val="tx2"/>
              </a:solidFill>
              <a:latin typeface="Kamino" pitchFamily="2" charset="0"/>
              <a:cs typeface="Courier"/>
            </a:endParaRPr>
          </a:p>
        </p:txBody>
      </p:sp>
      <p:pic>
        <p:nvPicPr>
          <p:cNvPr id="6" name="Picture 5" descr="A picture containing drawing&#10;&#10;Description automatically generated">
            <a:extLst>
              <a:ext uri="{FF2B5EF4-FFF2-40B4-BE49-F238E27FC236}">
                <a16:creationId xmlns:a16="http://schemas.microsoft.com/office/drawing/2014/main" id="{767DCA50-0F5C-64BF-5305-1428F20788C7}"/>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113939113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Yellow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6AEFC-80DB-293A-CD12-357EF755B24C}"/>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EAD14C0-10FD-2B48-AD55-4A39B264C05B}"/>
              </a:ext>
            </a:extLst>
          </p:cNvPr>
          <p:cNvSpPr txBox="1"/>
          <p:nvPr userDrawn="1"/>
        </p:nvSpPr>
        <p:spPr>
          <a:xfrm>
            <a:off x="150516" y="6570108"/>
            <a:ext cx="11347376" cy="201914"/>
          </a:xfrm>
          <a:prstGeom prst="rect">
            <a:avLst/>
          </a:prstGeom>
          <a:noFill/>
        </p:spPr>
        <p:txBody>
          <a:bodyPr wrap="square" lIns="0" tIns="0" rIns="0" bIns="0" rtlCol="0">
            <a:noAutofit/>
          </a:bodyPr>
          <a:lstStyle/>
          <a:p>
            <a:pPr algn="l"/>
            <a:r>
              <a:rPr lang="en-US" sz="900" b="0" kern="0" spc="300">
                <a:solidFill>
                  <a:schemeClr val="tx2"/>
                </a:solidFill>
                <a:latin typeface="Kamino" pitchFamily="2" charset="0"/>
                <a:cs typeface="Courier"/>
              </a:rPr>
              <a:t>IFPI GLOBAL</a:t>
            </a:r>
            <a:r>
              <a:rPr lang="en-US" sz="900" b="0" kern="0" spc="300" baseline="0">
                <a:solidFill>
                  <a:schemeClr val="tx2"/>
                </a:solidFill>
                <a:latin typeface="Kamino" pitchFamily="2" charset="0"/>
                <a:cs typeface="Courier"/>
              </a:rPr>
              <a:t> MUSIC REPORT 2024</a:t>
            </a:r>
            <a:endParaRPr lang="en-US" sz="900" b="0" kern="0" spc="300">
              <a:solidFill>
                <a:schemeClr val="tx2"/>
              </a:solidFill>
              <a:latin typeface="Kamino" pitchFamily="2" charset="0"/>
              <a:cs typeface="Courier"/>
            </a:endParaRP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200" y="449227"/>
            <a:ext cx="7904158" cy="637305"/>
          </a:xfrm>
          <a:prstGeom prst="rect">
            <a:avLst/>
          </a:prstGeom>
        </p:spPr>
        <p:txBody>
          <a:bodyPr lIns="0" tIns="0" rIns="0" bIns="0"/>
          <a:lstStyle>
            <a:lvl1pPr>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3" name="Text Placeholder 2">
            <a:extLst>
              <a:ext uri="{FF2B5EF4-FFF2-40B4-BE49-F238E27FC236}">
                <a16:creationId xmlns:a16="http://schemas.microsoft.com/office/drawing/2014/main" id="{8510A480-B160-1A4A-9736-1582B144C88E}"/>
              </a:ext>
            </a:extLst>
          </p:cNvPr>
          <p:cNvSpPr>
            <a:spLocks noGrp="1"/>
          </p:cNvSpPr>
          <p:nvPr>
            <p:ph type="body" sz="quarter" idx="10" hasCustomPrompt="1"/>
          </p:nvPr>
        </p:nvSpPr>
        <p:spPr>
          <a:xfrm>
            <a:off x="365199" y="1933992"/>
            <a:ext cx="2886002" cy="3984812"/>
          </a:xfrm>
          <a:prstGeom prst="rect">
            <a:avLst/>
          </a:prstGeom>
        </p:spPr>
        <p:txBody>
          <a:bodyPr lIns="0" tIns="0" rIns="0" bIns="0"/>
          <a:lstStyle>
            <a:lvl1pPr marL="0" indent="0">
              <a:lnSpc>
                <a:spcPct val="100000"/>
              </a:lnSpc>
              <a:spcBef>
                <a:spcPts val="0"/>
              </a:spcBef>
              <a:buNone/>
              <a:defRPr sz="1300">
                <a:latin typeface="Georgia" panose="02040502050405020303" pitchFamily="18"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1086532"/>
            <a:ext cx="7899788" cy="671736"/>
          </a:xfrm>
          <a:prstGeom prst="rect">
            <a:avLst/>
          </a:prstGeom>
        </p:spPr>
        <p:txBody>
          <a:bodyPr lIns="0" tIns="0" rIns="0" bIns="0"/>
          <a:lstStyle>
            <a:lvl1pPr marL="0" indent="0">
              <a:lnSpc>
                <a:spcPct val="100000"/>
              </a:lnSpc>
              <a:spcBef>
                <a:spcPts val="0"/>
              </a:spcBef>
              <a:buNone/>
              <a:defRPr sz="2000" b="0" i="0">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2" name="Rectangle 1">
            <a:extLst>
              <a:ext uri="{FF2B5EF4-FFF2-40B4-BE49-F238E27FC236}">
                <a16:creationId xmlns:a16="http://schemas.microsoft.com/office/drawing/2014/main" id="{89CCC776-CFB2-149C-993D-98E1FF0E9F91}"/>
              </a:ext>
            </a:extLst>
          </p:cNvPr>
          <p:cNvSpPr/>
          <p:nvPr userDrawn="1"/>
        </p:nvSpPr>
        <p:spPr>
          <a:xfrm>
            <a:off x="9063789" y="0"/>
            <a:ext cx="3128211" cy="68580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53AAAD-6810-C53E-3733-5991CF220474}"/>
              </a:ext>
            </a:extLst>
          </p:cNvPr>
          <p:cNvSpPr/>
          <p:nvPr userDrawn="1"/>
        </p:nvSpPr>
        <p:spPr>
          <a:xfrm flipV="1">
            <a:off x="0" y="6772442"/>
            <a:ext cx="12191999" cy="133684"/>
          </a:xfrm>
          <a:prstGeom prst="rect">
            <a:avLst/>
          </a:prstGeom>
          <a:solidFill>
            <a:srgbClr val="04B6A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7AADEEE3-1888-E5AE-06C1-8919DD2A7B64}"/>
              </a:ext>
            </a:extLst>
          </p:cNvPr>
          <p:cNvPicPr>
            <a:picLocks noChangeAspect="1"/>
          </p:cNvPicPr>
          <p:nvPr userDrawn="1"/>
        </p:nvPicPr>
        <p:blipFill rotWithShape="1">
          <a:blip r:embed="rId2"/>
          <a:srcRect r="95402"/>
          <a:stretch/>
        </p:blipFill>
        <p:spPr>
          <a:xfrm flipH="1">
            <a:off x="8499245" y="1"/>
            <a:ext cx="564543" cy="6772442"/>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D5B2F7C-896C-5334-C157-DA85D5533EF3}"/>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379009313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urquoise Sideba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6B1BC2-517A-0436-63B7-90F4DD3CE26D}"/>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EAD14C0-10FD-2B48-AD55-4A39B264C05B}"/>
              </a:ext>
            </a:extLst>
          </p:cNvPr>
          <p:cNvSpPr txBox="1"/>
          <p:nvPr userDrawn="1"/>
        </p:nvSpPr>
        <p:spPr>
          <a:xfrm>
            <a:off x="150516" y="6570108"/>
            <a:ext cx="11347376" cy="201914"/>
          </a:xfrm>
          <a:prstGeom prst="rect">
            <a:avLst/>
          </a:prstGeom>
          <a:noFill/>
        </p:spPr>
        <p:txBody>
          <a:bodyPr wrap="square" lIns="0" tIns="0" rIns="0" bIns="0" rtlCol="0">
            <a:noAutofit/>
          </a:bodyPr>
          <a:lstStyle/>
          <a:p>
            <a:pPr algn="l"/>
            <a:r>
              <a:rPr lang="en-US" sz="800" b="0" kern="0" spc="300">
                <a:solidFill>
                  <a:schemeClr val="tx2"/>
                </a:solidFill>
                <a:latin typeface="Kamino" pitchFamily="2" charset="0"/>
                <a:cs typeface="Courier"/>
              </a:rPr>
              <a:t>IFPI GLOBAL</a:t>
            </a:r>
            <a:r>
              <a:rPr lang="en-US" sz="800" b="0" kern="0" spc="300" baseline="0">
                <a:solidFill>
                  <a:schemeClr val="tx2"/>
                </a:solidFill>
                <a:latin typeface="Kamino" pitchFamily="2" charset="0"/>
                <a:cs typeface="Courier"/>
              </a:rPr>
              <a:t> MUSIC REPORT 2024</a:t>
            </a:r>
            <a:endParaRPr lang="en-US" sz="800" b="0" kern="0" spc="300">
              <a:solidFill>
                <a:schemeClr val="tx2"/>
              </a:solidFill>
              <a:latin typeface="Kamino" pitchFamily="2" charset="0"/>
              <a:cs typeface="Courier"/>
            </a:endParaRP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200" y="449227"/>
            <a:ext cx="7904158" cy="637305"/>
          </a:xfrm>
          <a:prstGeom prst="rect">
            <a:avLst/>
          </a:prstGeom>
        </p:spPr>
        <p:txBody>
          <a:bodyPr lIns="0" tIns="0" rIns="0" bIns="0"/>
          <a:lstStyle>
            <a:lvl1pPr>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3" name="Text Placeholder 2">
            <a:extLst>
              <a:ext uri="{FF2B5EF4-FFF2-40B4-BE49-F238E27FC236}">
                <a16:creationId xmlns:a16="http://schemas.microsoft.com/office/drawing/2014/main" id="{8510A480-B160-1A4A-9736-1582B144C88E}"/>
              </a:ext>
            </a:extLst>
          </p:cNvPr>
          <p:cNvSpPr>
            <a:spLocks noGrp="1"/>
          </p:cNvSpPr>
          <p:nvPr>
            <p:ph type="body" sz="quarter" idx="10" hasCustomPrompt="1"/>
          </p:nvPr>
        </p:nvSpPr>
        <p:spPr>
          <a:xfrm>
            <a:off x="365199" y="1933992"/>
            <a:ext cx="2886002" cy="3984812"/>
          </a:xfrm>
          <a:prstGeom prst="rect">
            <a:avLst/>
          </a:prstGeom>
        </p:spPr>
        <p:txBody>
          <a:bodyPr lIns="0" tIns="0" rIns="0" bIns="0"/>
          <a:lstStyle>
            <a:lvl1pPr marL="0" indent="0">
              <a:lnSpc>
                <a:spcPct val="100000"/>
              </a:lnSpc>
              <a:spcBef>
                <a:spcPts val="0"/>
              </a:spcBef>
              <a:buNone/>
              <a:defRPr sz="1300">
                <a:latin typeface="Georgia" panose="02040502050405020303" pitchFamily="18"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1086532"/>
            <a:ext cx="7899788" cy="671736"/>
          </a:xfrm>
          <a:prstGeom prst="rect">
            <a:avLst/>
          </a:prstGeom>
        </p:spPr>
        <p:txBody>
          <a:bodyPr lIns="0" tIns="0" rIns="0" bIns="0"/>
          <a:lstStyle>
            <a:lvl1pPr marL="0" indent="0">
              <a:lnSpc>
                <a:spcPct val="100000"/>
              </a:lnSpc>
              <a:spcBef>
                <a:spcPts val="0"/>
              </a:spcBef>
              <a:buNone/>
              <a:defRPr sz="2000" b="0" i="0">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2" name="Rectangle 1">
            <a:extLst>
              <a:ext uri="{FF2B5EF4-FFF2-40B4-BE49-F238E27FC236}">
                <a16:creationId xmlns:a16="http://schemas.microsoft.com/office/drawing/2014/main" id="{89CCC776-CFB2-149C-993D-98E1FF0E9F91}"/>
              </a:ext>
            </a:extLst>
          </p:cNvPr>
          <p:cNvSpPr/>
          <p:nvPr userDrawn="1"/>
        </p:nvSpPr>
        <p:spPr>
          <a:xfrm>
            <a:off x="9063789" y="0"/>
            <a:ext cx="3128211" cy="6858000"/>
          </a:xfrm>
          <a:prstGeom prst="rect">
            <a:avLst/>
          </a:prstGeom>
          <a:solidFill>
            <a:srgbClr val="04B6A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53AAAD-6810-C53E-3733-5991CF220474}"/>
              </a:ext>
            </a:extLst>
          </p:cNvPr>
          <p:cNvSpPr/>
          <p:nvPr userDrawn="1"/>
        </p:nvSpPr>
        <p:spPr>
          <a:xfrm flipV="1">
            <a:off x="0" y="6772442"/>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63D6E57E-0A06-4751-6249-704F6C7C8BBF}"/>
              </a:ext>
            </a:extLst>
          </p:cNvPr>
          <p:cNvPicPr>
            <a:picLocks noChangeAspect="1"/>
          </p:cNvPicPr>
          <p:nvPr userDrawn="1"/>
        </p:nvPicPr>
        <p:blipFill rotWithShape="1">
          <a:blip r:embed="rId2"/>
          <a:srcRect l="92996" t="39" r="-67" b="1"/>
          <a:stretch/>
        </p:blipFill>
        <p:spPr>
          <a:xfrm>
            <a:off x="8226365" y="-16133"/>
            <a:ext cx="853757" cy="678815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C545A2D-20CB-4F77-BE0E-CBCB51E42A3C}"/>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129886347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19B68-9004-EEAD-6DBB-CBE2775FAC39}"/>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EAD14C0-10FD-2B48-AD55-4A39B264C05B}"/>
              </a:ext>
            </a:extLst>
          </p:cNvPr>
          <p:cNvSpPr txBox="1"/>
          <p:nvPr userDrawn="1"/>
        </p:nvSpPr>
        <p:spPr>
          <a:xfrm>
            <a:off x="150516" y="6570108"/>
            <a:ext cx="11347376" cy="201914"/>
          </a:xfrm>
          <a:prstGeom prst="rect">
            <a:avLst/>
          </a:prstGeom>
          <a:noFill/>
        </p:spPr>
        <p:txBody>
          <a:bodyPr wrap="square" lIns="0" tIns="0" rIns="0" bIns="0" rtlCol="0">
            <a:noAutofit/>
          </a:bodyPr>
          <a:lstStyle/>
          <a:p>
            <a:pPr algn="l"/>
            <a:r>
              <a:rPr lang="en-US" sz="900" b="0" kern="0" spc="300">
                <a:solidFill>
                  <a:schemeClr val="tx2"/>
                </a:solidFill>
                <a:latin typeface="Kamino" pitchFamily="2" charset="0"/>
                <a:cs typeface="Courier"/>
              </a:rPr>
              <a:t>IFPI GLOBAL</a:t>
            </a:r>
            <a:r>
              <a:rPr lang="en-US" sz="900" b="0" kern="0" spc="300" baseline="0">
                <a:solidFill>
                  <a:schemeClr val="tx2"/>
                </a:solidFill>
                <a:latin typeface="Kamino" pitchFamily="2" charset="0"/>
                <a:cs typeface="Courier"/>
              </a:rPr>
              <a:t> MUSIC REPORT 2024</a:t>
            </a:r>
            <a:endParaRPr lang="en-US" sz="900" b="0" kern="0" spc="300">
              <a:solidFill>
                <a:schemeClr val="tx2"/>
              </a:solidFill>
              <a:latin typeface="Kamino" pitchFamily="2" charset="0"/>
              <a:cs typeface="Courier"/>
            </a:endParaRP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5200" y="449227"/>
            <a:ext cx="7904158" cy="637305"/>
          </a:xfrm>
          <a:prstGeom prst="rect">
            <a:avLst/>
          </a:prstGeom>
        </p:spPr>
        <p:txBody>
          <a:bodyPr lIns="0" tIns="0" rIns="0" bIns="0"/>
          <a:lstStyle>
            <a:lvl1pPr>
              <a:lnSpc>
                <a:spcPct val="114000"/>
              </a:lnSpc>
              <a:defRPr sz="4000" b="1" i="0" spc="60" baseline="0">
                <a:solidFill>
                  <a:schemeClr val="tx2"/>
                </a:solidFill>
                <a:latin typeface="Kamino" pitchFamily="2" charset="0"/>
                <a:cs typeface="Arial"/>
              </a:defRPr>
            </a:lvl1pPr>
          </a:lstStyle>
          <a:p>
            <a:r>
              <a:rPr lang="en-US"/>
              <a:t>CLICK TO EDIT MASTER TITLE STYLE</a:t>
            </a:r>
          </a:p>
        </p:txBody>
      </p:sp>
      <p:sp>
        <p:nvSpPr>
          <p:cNvPr id="3" name="Text Placeholder 2">
            <a:extLst>
              <a:ext uri="{FF2B5EF4-FFF2-40B4-BE49-F238E27FC236}">
                <a16:creationId xmlns:a16="http://schemas.microsoft.com/office/drawing/2014/main" id="{8510A480-B160-1A4A-9736-1582B144C88E}"/>
              </a:ext>
            </a:extLst>
          </p:cNvPr>
          <p:cNvSpPr>
            <a:spLocks noGrp="1"/>
          </p:cNvSpPr>
          <p:nvPr>
            <p:ph type="body" sz="quarter" idx="10" hasCustomPrompt="1"/>
          </p:nvPr>
        </p:nvSpPr>
        <p:spPr>
          <a:xfrm>
            <a:off x="365199" y="1933992"/>
            <a:ext cx="2886002" cy="3984812"/>
          </a:xfrm>
          <a:prstGeom prst="rect">
            <a:avLst/>
          </a:prstGeom>
        </p:spPr>
        <p:txBody>
          <a:bodyPr lIns="0" tIns="0" rIns="0" bIns="0"/>
          <a:lstStyle>
            <a:lvl1pPr marL="0" indent="0">
              <a:lnSpc>
                <a:spcPct val="100000"/>
              </a:lnSpc>
              <a:spcBef>
                <a:spcPts val="0"/>
              </a:spcBef>
              <a:buNone/>
              <a:defRPr sz="1300">
                <a:latin typeface="Georgia" panose="02040502050405020303" pitchFamily="18"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1086532"/>
            <a:ext cx="7899788" cy="671736"/>
          </a:xfrm>
          <a:prstGeom prst="rect">
            <a:avLst/>
          </a:prstGeom>
        </p:spPr>
        <p:txBody>
          <a:bodyPr lIns="0" tIns="0" rIns="0" bIns="0"/>
          <a:lstStyle>
            <a:lvl1pPr marL="0" indent="0">
              <a:lnSpc>
                <a:spcPct val="100000"/>
              </a:lnSpc>
              <a:spcBef>
                <a:spcPts val="0"/>
              </a:spcBef>
              <a:buNone/>
              <a:defRPr sz="3600" b="0" i="0">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2" name="Rectangle 1">
            <a:extLst>
              <a:ext uri="{FF2B5EF4-FFF2-40B4-BE49-F238E27FC236}">
                <a16:creationId xmlns:a16="http://schemas.microsoft.com/office/drawing/2014/main" id="{89CCC776-CFB2-149C-993D-98E1FF0E9F91}"/>
              </a:ext>
            </a:extLst>
          </p:cNvPr>
          <p:cNvSpPr/>
          <p:nvPr userDrawn="1"/>
        </p:nvSpPr>
        <p:spPr>
          <a:xfrm>
            <a:off x="9063789" y="0"/>
            <a:ext cx="3128211"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53AAAD-6810-C53E-3733-5991CF220474}"/>
              </a:ext>
            </a:extLst>
          </p:cNvPr>
          <p:cNvSpPr/>
          <p:nvPr userDrawn="1"/>
        </p:nvSpPr>
        <p:spPr>
          <a:xfrm flipV="1">
            <a:off x="0" y="6772442"/>
            <a:ext cx="12191999" cy="13368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C9DCD28-BCCA-B5E6-D5D3-182708629767}"/>
              </a:ext>
            </a:extLst>
          </p:cNvPr>
          <p:cNvPicPr>
            <a:picLocks noChangeAspect="1"/>
          </p:cNvPicPr>
          <p:nvPr userDrawn="1"/>
        </p:nvPicPr>
        <p:blipFill rotWithShape="1">
          <a:blip r:embed="rId2"/>
          <a:srcRect t="39" r="95487" b="1"/>
          <a:stretch/>
        </p:blipFill>
        <p:spPr>
          <a:xfrm>
            <a:off x="8620651" y="-16133"/>
            <a:ext cx="544888" cy="678815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C4AEEED-41B1-5DCB-D652-D77EB3C2297C}"/>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10243217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ircle summary - teal">
    <p:spTree>
      <p:nvGrpSpPr>
        <p:cNvPr id="1" name=""/>
        <p:cNvGrpSpPr/>
        <p:nvPr/>
      </p:nvGrpSpPr>
      <p:grpSpPr>
        <a:xfrm>
          <a:off x="0" y="0"/>
          <a:ext cx="0" cy="0"/>
          <a:chOff x="0" y="0"/>
          <a:chExt cx="0" cy="0"/>
        </a:xfrm>
      </p:grpSpPr>
      <p:sp>
        <p:nvSpPr>
          <p:cNvPr id="34" name="Oval 33"/>
          <p:cNvSpPr/>
          <p:nvPr userDrawn="1"/>
        </p:nvSpPr>
        <p:spPr>
          <a:xfrm>
            <a:off x="2627709" y="3781329"/>
            <a:ext cx="2648858" cy="2648858"/>
          </a:xfrm>
          <a:prstGeom prst="ellipse">
            <a:avLst/>
          </a:prstGeom>
          <a:solidFill>
            <a:schemeClr val="accent2"/>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userDrawn="1"/>
        </p:nvSpPr>
        <p:spPr>
          <a:xfrm>
            <a:off x="488950" y="1977186"/>
            <a:ext cx="2648858" cy="2648858"/>
          </a:xfrm>
          <a:prstGeom prst="ellipse">
            <a:avLst/>
          </a:prstGeom>
          <a:solidFill>
            <a:schemeClr val="accent1"/>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9043988" y="1977186"/>
            <a:ext cx="2648858" cy="2648858"/>
          </a:xfrm>
          <a:prstGeom prst="ellipse">
            <a:avLst/>
          </a:prstGeom>
          <a:solidFill>
            <a:schemeClr val="accent5"/>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userDrawn="1"/>
        </p:nvSpPr>
        <p:spPr>
          <a:xfrm>
            <a:off x="4766468" y="1977186"/>
            <a:ext cx="2648858" cy="2648858"/>
          </a:xfrm>
          <a:prstGeom prst="ellipse">
            <a:avLst/>
          </a:prstGeom>
          <a:solidFill>
            <a:schemeClr val="accent3"/>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42597" y="2660569"/>
            <a:ext cx="2124000" cy="1904756"/>
          </a:xfrm>
          <a:prstGeom prst="rect">
            <a:avLst/>
          </a:prstGeom>
        </p:spPr>
        <p:txBody>
          <a:bodyPr vert="horz" lIns="0" tIns="0" rIns="0" bIns="0"/>
          <a:lstStyle>
            <a:lvl1pPr marL="0" indent="0" algn="ctr">
              <a:buNone/>
              <a:defRPr sz="1200">
                <a:solidFill>
                  <a:srgbClr val="FFFFFF"/>
                </a:solidFill>
                <a:latin typeface="Georgia" panose="02040502050405020303" pitchFamily="18" charset="0"/>
                <a:cs typeface="Calibri Light"/>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GB"/>
              <a:t>Click to add text</a:t>
            </a:r>
            <a:endParaRPr lang="en-US"/>
          </a:p>
        </p:txBody>
      </p:sp>
      <p:sp>
        <p:nvSpPr>
          <p:cNvPr id="9" name="Text Placeholder 8"/>
          <p:cNvSpPr>
            <a:spLocks noGrp="1"/>
          </p:cNvSpPr>
          <p:nvPr>
            <p:ph type="body" sz="quarter" idx="11" hasCustomPrompt="1"/>
          </p:nvPr>
        </p:nvSpPr>
        <p:spPr>
          <a:xfrm>
            <a:off x="742950" y="2367560"/>
            <a:ext cx="2124000" cy="198261"/>
          </a:xfrm>
          <a:prstGeom prst="rect">
            <a:avLst/>
          </a:prstGeom>
        </p:spPr>
        <p:txBody>
          <a:bodyPr vert="horz" lIns="0" tIns="0" rIns="0" bIns="0"/>
          <a:lstStyle>
            <a:lvl1pPr marL="0" indent="0" algn="ctr">
              <a:lnSpc>
                <a:spcPct val="114000"/>
              </a:lnSpc>
              <a:buNone/>
              <a:defRPr sz="1400" b="1" i="0" spc="0">
                <a:solidFill>
                  <a:schemeClr val="bg1"/>
                </a:solidFill>
                <a:latin typeface="Kamino" pitchFamily="2" charset="0"/>
                <a:cs typeface="Arial"/>
              </a:defRPr>
            </a:lvl1pPr>
          </a:lstStyle>
          <a:p>
            <a:pPr lvl="0"/>
            <a:r>
              <a:rPr lang="en-GB"/>
              <a:t>TITLE HERE</a:t>
            </a:r>
            <a:endParaRPr lang="en-US"/>
          </a:p>
        </p:txBody>
      </p:sp>
      <p:sp>
        <p:nvSpPr>
          <p:cNvPr id="12" name="Text Placeholder 11"/>
          <p:cNvSpPr>
            <a:spLocks noGrp="1"/>
          </p:cNvSpPr>
          <p:nvPr>
            <p:ph type="body" sz="quarter" idx="12" hasCustomPrompt="1"/>
          </p:nvPr>
        </p:nvSpPr>
        <p:spPr>
          <a:xfrm>
            <a:off x="5035999" y="2661099"/>
            <a:ext cx="2104573" cy="1904470"/>
          </a:xfrm>
          <a:prstGeom prst="rect">
            <a:avLst/>
          </a:prstGeom>
        </p:spPr>
        <p:txBody>
          <a:bodyPr vert="horz" lIns="0" tIns="0" rIns="0" bIns="0"/>
          <a:lstStyle>
            <a:lvl1pPr marL="0" indent="0" algn="ctr">
              <a:buNone/>
              <a:defRPr sz="1200">
                <a:latin typeface="Georgia" panose="02040502050405020303" pitchFamily="18" charset="0"/>
                <a:cs typeface="Calibri Ligh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add text</a:t>
            </a:r>
            <a:endParaRPr lang="en-US"/>
          </a:p>
        </p:txBody>
      </p:sp>
      <p:sp>
        <p:nvSpPr>
          <p:cNvPr id="14" name="Text Placeholder 13"/>
          <p:cNvSpPr>
            <a:spLocks noGrp="1"/>
          </p:cNvSpPr>
          <p:nvPr>
            <p:ph type="body" sz="quarter" idx="13" hasCustomPrompt="1"/>
          </p:nvPr>
        </p:nvSpPr>
        <p:spPr>
          <a:xfrm>
            <a:off x="5035689" y="2367560"/>
            <a:ext cx="2104858" cy="198438"/>
          </a:xfrm>
          <a:prstGeom prst="rect">
            <a:avLst/>
          </a:prstGeom>
        </p:spPr>
        <p:txBody>
          <a:bodyPr vert="horz" lIns="0" tIns="0" rIns="0" bIns="0"/>
          <a:lstStyle>
            <a:lvl1pPr marL="0" indent="0" algn="ctr">
              <a:lnSpc>
                <a:spcPct val="114000"/>
              </a:lnSpc>
              <a:buNone/>
              <a:defRPr lang="en-US" sz="1400" b="1" i="0" kern="1200" spc="0">
                <a:solidFill>
                  <a:schemeClr val="bg1"/>
                </a:solidFill>
                <a:latin typeface="Kamino" pitchFamily="2" charset="0"/>
                <a:ea typeface="+mn-ea"/>
                <a:cs typeface="Arial"/>
              </a:defRPr>
            </a:lvl1pPr>
            <a:lvl2pPr marL="457200" indent="0">
              <a:buNone/>
              <a:defRPr sz="1600">
                <a:latin typeface="Arial Black"/>
                <a:cs typeface="Arial Black"/>
              </a:defRPr>
            </a:lvl2pPr>
            <a:lvl3pPr marL="914400" indent="0">
              <a:buNone/>
              <a:defRPr sz="1600">
                <a:latin typeface="Arial Black"/>
                <a:cs typeface="Arial Black"/>
              </a:defRPr>
            </a:lvl3pPr>
            <a:lvl4pPr marL="1371600" indent="0">
              <a:buNone/>
              <a:defRPr sz="1600">
                <a:latin typeface="Arial Black"/>
                <a:cs typeface="Arial Black"/>
              </a:defRPr>
            </a:lvl4pPr>
            <a:lvl5pPr marL="1828800" indent="0">
              <a:buNone/>
              <a:defRPr sz="1600">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16" name="Text Placeholder 15"/>
          <p:cNvSpPr>
            <a:spLocks noGrp="1"/>
          </p:cNvSpPr>
          <p:nvPr>
            <p:ph type="body" sz="quarter" idx="14" hasCustomPrompt="1"/>
          </p:nvPr>
        </p:nvSpPr>
        <p:spPr>
          <a:xfrm>
            <a:off x="2911689" y="4385889"/>
            <a:ext cx="2124000" cy="1904470"/>
          </a:xfrm>
          <a:prstGeom prst="rect">
            <a:avLst/>
          </a:prstGeom>
        </p:spPr>
        <p:txBody>
          <a:bodyPr vert="horz" lIns="0" tIns="0" rIns="0" bIns="0"/>
          <a:lstStyle>
            <a:lvl1pPr marL="0" indent="0" algn="ctr">
              <a:buNone/>
              <a:defRPr sz="1200">
                <a:latin typeface="Georgia" panose="02040502050405020303" pitchFamily="18" charset="0"/>
                <a:cs typeface="Calibri Light"/>
              </a:defRPr>
            </a:lvl1pPr>
            <a:lvl2pPr marL="457200" indent="0">
              <a:buNone/>
              <a:defRPr sz="1400">
                <a:latin typeface="Calibri"/>
                <a:cs typeface="Calibri"/>
              </a:defRPr>
            </a:lvl2pPr>
            <a:lvl3pPr marL="914400" indent="0">
              <a:buNone/>
              <a:defRPr sz="1400">
                <a:latin typeface="Calibri"/>
                <a:cs typeface="Calibri"/>
              </a:defRPr>
            </a:lvl3pPr>
            <a:lvl4pPr marL="1371600" indent="0">
              <a:buNone/>
              <a:defRPr sz="1400">
                <a:latin typeface="Calibri"/>
                <a:cs typeface="Calibri"/>
              </a:defRPr>
            </a:lvl4pPr>
            <a:lvl5pPr marL="1828800" indent="0">
              <a:buNone/>
              <a:defRPr sz="1400">
                <a:latin typeface="Calibri"/>
                <a:cs typeface="Calibri"/>
              </a:defRPr>
            </a:lvl5pPr>
          </a:lstStyle>
          <a:p>
            <a:pPr lvl="0"/>
            <a:r>
              <a:rPr lang="en-GB"/>
              <a:t>Click to add text</a:t>
            </a:r>
            <a:endParaRPr lang="en-US"/>
          </a:p>
        </p:txBody>
      </p:sp>
      <p:sp>
        <p:nvSpPr>
          <p:cNvPr id="18" name="Text Placeholder 17"/>
          <p:cNvSpPr>
            <a:spLocks noGrp="1"/>
          </p:cNvSpPr>
          <p:nvPr>
            <p:ph type="body" sz="quarter" idx="15" hasCustomPrompt="1"/>
          </p:nvPr>
        </p:nvSpPr>
        <p:spPr>
          <a:xfrm>
            <a:off x="2911688" y="4092350"/>
            <a:ext cx="2124001" cy="198438"/>
          </a:xfrm>
          <a:prstGeom prst="rect">
            <a:avLst/>
          </a:prstGeom>
        </p:spPr>
        <p:txBody>
          <a:bodyPr vert="horz" lIns="0" tIns="0" bIns="0"/>
          <a:lstStyle>
            <a:lvl1pPr marL="0" indent="0" algn="ctr">
              <a:lnSpc>
                <a:spcPct val="114000"/>
              </a:lnSpc>
              <a:buNone/>
              <a:defRPr lang="en-US" sz="1400" b="1" i="0" kern="1200" spc="0" dirty="0">
                <a:solidFill>
                  <a:schemeClr val="bg1"/>
                </a:solidFill>
                <a:latin typeface="Kamino" pitchFamily="2" charset="0"/>
                <a:ea typeface="+mn-ea"/>
                <a:cs typeface="Arial"/>
              </a:defRPr>
            </a:lvl1pPr>
            <a:lvl2pPr marL="457200" indent="0">
              <a:buNone/>
              <a:defRPr sz="1600">
                <a:solidFill>
                  <a:srgbClr val="44546A"/>
                </a:solidFill>
                <a:latin typeface="Arial Black"/>
                <a:cs typeface="Arial Black"/>
              </a:defRPr>
            </a:lvl2pPr>
            <a:lvl3pPr marL="914400" indent="0">
              <a:buNone/>
              <a:defRPr sz="1600">
                <a:solidFill>
                  <a:srgbClr val="44546A"/>
                </a:solidFill>
                <a:latin typeface="Arial Black"/>
                <a:cs typeface="Arial Black"/>
              </a:defRPr>
            </a:lvl3pPr>
            <a:lvl4pPr marL="1371600" indent="0">
              <a:buNone/>
              <a:defRPr sz="1600">
                <a:solidFill>
                  <a:srgbClr val="44546A"/>
                </a:solidFill>
                <a:latin typeface="Arial Black"/>
                <a:cs typeface="Arial Black"/>
              </a:defRPr>
            </a:lvl4pPr>
            <a:lvl5pPr marL="1828800" indent="0">
              <a:buNone/>
              <a:defRPr sz="1600">
                <a:solidFill>
                  <a:srgbClr val="44546A"/>
                </a:solidFill>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20" name="Text Placeholder 19"/>
          <p:cNvSpPr>
            <a:spLocks noGrp="1"/>
          </p:cNvSpPr>
          <p:nvPr>
            <p:ph type="body" sz="quarter" idx="16" hasCustomPrompt="1"/>
          </p:nvPr>
        </p:nvSpPr>
        <p:spPr>
          <a:xfrm>
            <a:off x="9310612" y="2661099"/>
            <a:ext cx="2124000" cy="1904470"/>
          </a:xfrm>
          <a:prstGeom prst="rect">
            <a:avLst/>
          </a:prstGeom>
        </p:spPr>
        <p:txBody>
          <a:bodyPr vert="horz" lIns="0" tIns="0" rIns="0" bIns="0"/>
          <a:lstStyle>
            <a:lvl1pPr marL="0" indent="0" algn="ctr">
              <a:buNone/>
              <a:defRPr sz="1200">
                <a:latin typeface="Georgia" panose="02040502050405020303" pitchFamily="18" charset="0"/>
                <a:cs typeface="Calibri Ligh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add text</a:t>
            </a:r>
            <a:endParaRPr lang="en-US"/>
          </a:p>
        </p:txBody>
      </p:sp>
      <p:sp>
        <p:nvSpPr>
          <p:cNvPr id="22" name="Text Placeholder 21"/>
          <p:cNvSpPr>
            <a:spLocks noGrp="1"/>
          </p:cNvSpPr>
          <p:nvPr>
            <p:ph type="body" sz="quarter" idx="17" hasCustomPrompt="1"/>
          </p:nvPr>
        </p:nvSpPr>
        <p:spPr>
          <a:xfrm>
            <a:off x="9310083" y="2367560"/>
            <a:ext cx="2124000" cy="198438"/>
          </a:xfrm>
          <a:prstGeom prst="rect">
            <a:avLst/>
          </a:prstGeom>
        </p:spPr>
        <p:txBody>
          <a:bodyPr vert="horz" lIns="0" tIns="0" rIns="0" bIns="0"/>
          <a:lstStyle>
            <a:lvl1pPr marL="0" indent="0" algn="ctr">
              <a:lnSpc>
                <a:spcPct val="114000"/>
              </a:lnSpc>
              <a:buNone/>
              <a:defRPr lang="en-US" sz="1400" b="1" i="0" kern="1200" spc="0" dirty="0">
                <a:solidFill>
                  <a:schemeClr val="bg1"/>
                </a:solidFill>
                <a:latin typeface="Kamino" pitchFamily="2" charset="0"/>
                <a:ea typeface="+mn-ea"/>
                <a:cs typeface="Arial"/>
              </a:defRPr>
            </a:lvl1pPr>
            <a:lvl2pPr marL="457200" indent="0">
              <a:buNone/>
              <a:defRPr sz="1600">
                <a:latin typeface="Arial Black"/>
                <a:cs typeface="Arial Black"/>
              </a:defRPr>
            </a:lvl2pPr>
            <a:lvl3pPr marL="914400" indent="0">
              <a:buNone/>
              <a:defRPr sz="1600">
                <a:latin typeface="Arial Black"/>
                <a:cs typeface="Arial Black"/>
              </a:defRPr>
            </a:lvl3pPr>
            <a:lvl4pPr marL="1371600" indent="0">
              <a:buNone/>
              <a:defRPr sz="1600">
                <a:latin typeface="Arial Black"/>
                <a:cs typeface="Arial Black"/>
              </a:defRPr>
            </a:lvl4pPr>
            <a:lvl5pPr marL="1828800" indent="0">
              <a:buNone/>
              <a:defRPr sz="1600">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27" name="Text Placeholder 3">
            <a:extLst>
              <a:ext uri="{FF2B5EF4-FFF2-40B4-BE49-F238E27FC236}">
                <a16:creationId xmlns:a16="http://schemas.microsoft.com/office/drawing/2014/main" id="{6A4C3831-798E-014A-B1E9-6D4D83B8D5BF}"/>
              </a:ext>
            </a:extLst>
          </p:cNvPr>
          <p:cNvSpPr>
            <a:spLocks noGrp="1"/>
          </p:cNvSpPr>
          <p:nvPr>
            <p:ph type="body" sz="quarter" idx="18"/>
          </p:nvPr>
        </p:nvSpPr>
        <p:spPr>
          <a:xfrm>
            <a:off x="450850" y="1309145"/>
            <a:ext cx="8405191" cy="341687"/>
          </a:xfrm>
          <a:prstGeom prst="rect">
            <a:avLst/>
          </a:prstGeom>
        </p:spPr>
        <p:txBody>
          <a:bodyPr vert="horz" lIns="0" tIns="0" rIns="0" bIns="0"/>
          <a:lstStyle>
            <a:lvl1pPr marL="0" indent="0">
              <a:buNone/>
              <a:defRPr sz="1800">
                <a:latin typeface="Georgia" panose="02040502050405020303" pitchFamily="18" charset="0"/>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a:t>Click to edit Master text styles</a:t>
            </a:r>
          </a:p>
        </p:txBody>
      </p:sp>
      <p:sp>
        <p:nvSpPr>
          <p:cNvPr id="35" name="Oval 34"/>
          <p:cNvSpPr/>
          <p:nvPr userDrawn="1"/>
        </p:nvSpPr>
        <p:spPr>
          <a:xfrm>
            <a:off x="6905227" y="3781329"/>
            <a:ext cx="2648858" cy="2648858"/>
          </a:xfrm>
          <a:prstGeom prst="ellipse">
            <a:avLst/>
          </a:prstGeom>
          <a:solidFill>
            <a:schemeClr val="accent6"/>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 Placeholder 15"/>
          <p:cNvSpPr>
            <a:spLocks noGrp="1"/>
          </p:cNvSpPr>
          <p:nvPr>
            <p:ph type="body" sz="quarter" idx="19" hasCustomPrompt="1"/>
          </p:nvPr>
        </p:nvSpPr>
        <p:spPr>
          <a:xfrm>
            <a:off x="7186612" y="4382255"/>
            <a:ext cx="2124000" cy="1904470"/>
          </a:xfrm>
          <a:prstGeom prst="rect">
            <a:avLst/>
          </a:prstGeom>
        </p:spPr>
        <p:txBody>
          <a:bodyPr vert="horz" lIns="0" tIns="0" rIns="0" bIns="0"/>
          <a:lstStyle>
            <a:lvl1pPr marL="0" indent="0" algn="ctr">
              <a:buNone/>
              <a:defRPr sz="1200">
                <a:latin typeface="Georgia" panose="02040502050405020303" pitchFamily="18" charset="0"/>
                <a:cs typeface="Calibri Light"/>
              </a:defRPr>
            </a:lvl1pPr>
            <a:lvl2pPr marL="457200" indent="0">
              <a:buNone/>
              <a:defRPr sz="1400">
                <a:latin typeface="Calibri"/>
                <a:cs typeface="Calibri"/>
              </a:defRPr>
            </a:lvl2pPr>
            <a:lvl3pPr marL="914400" indent="0">
              <a:buNone/>
              <a:defRPr sz="1400">
                <a:latin typeface="Calibri"/>
                <a:cs typeface="Calibri"/>
              </a:defRPr>
            </a:lvl3pPr>
            <a:lvl4pPr marL="1371600" indent="0">
              <a:buNone/>
              <a:defRPr sz="1400">
                <a:latin typeface="Calibri"/>
                <a:cs typeface="Calibri"/>
              </a:defRPr>
            </a:lvl4pPr>
            <a:lvl5pPr marL="1828800" indent="0">
              <a:buNone/>
              <a:defRPr sz="1400">
                <a:latin typeface="Calibri"/>
                <a:cs typeface="Calibri"/>
              </a:defRPr>
            </a:lvl5pPr>
          </a:lstStyle>
          <a:p>
            <a:pPr lvl="0"/>
            <a:r>
              <a:rPr lang="en-GB"/>
              <a:t>Click to add text</a:t>
            </a:r>
            <a:endParaRPr lang="en-US"/>
          </a:p>
        </p:txBody>
      </p:sp>
      <p:sp>
        <p:nvSpPr>
          <p:cNvPr id="37" name="Text Placeholder 17"/>
          <p:cNvSpPr>
            <a:spLocks noGrp="1"/>
          </p:cNvSpPr>
          <p:nvPr>
            <p:ph type="body" sz="quarter" idx="20" hasCustomPrompt="1"/>
          </p:nvPr>
        </p:nvSpPr>
        <p:spPr>
          <a:xfrm>
            <a:off x="7186611" y="4088716"/>
            <a:ext cx="2124001" cy="198438"/>
          </a:xfrm>
          <a:prstGeom prst="rect">
            <a:avLst/>
          </a:prstGeom>
        </p:spPr>
        <p:txBody>
          <a:bodyPr vert="horz" lIns="0" tIns="0" bIns="0"/>
          <a:lstStyle>
            <a:lvl1pPr marL="0" indent="0" algn="ctr">
              <a:lnSpc>
                <a:spcPct val="114000"/>
              </a:lnSpc>
              <a:buNone/>
              <a:defRPr lang="en-US" sz="1400" b="1" i="0" kern="1200" spc="0" dirty="0">
                <a:solidFill>
                  <a:schemeClr val="bg1"/>
                </a:solidFill>
                <a:latin typeface="Kamino" pitchFamily="2" charset="0"/>
                <a:ea typeface="+mn-ea"/>
                <a:cs typeface="Arial"/>
              </a:defRPr>
            </a:lvl1pPr>
            <a:lvl2pPr marL="457200" indent="0">
              <a:buNone/>
              <a:defRPr sz="1600">
                <a:solidFill>
                  <a:srgbClr val="44546A"/>
                </a:solidFill>
                <a:latin typeface="Arial Black"/>
                <a:cs typeface="Arial Black"/>
              </a:defRPr>
            </a:lvl2pPr>
            <a:lvl3pPr marL="914400" indent="0">
              <a:buNone/>
              <a:defRPr sz="1600">
                <a:solidFill>
                  <a:srgbClr val="44546A"/>
                </a:solidFill>
                <a:latin typeface="Arial Black"/>
                <a:cs typeface="Arial Black"/>
              </a:defRPr>
            </a:lvl3pPr>
            <a:lvl4pPr marL="1371600" indent="0">
              <a:buNone/>
              <a:defRPr sz="1600">
                <a:solidFill>
                  <a:srgbClr val="44546A"/>
                </a:solidFill>
                <a:latin typeface="Arial Black"/>
                <a:cs typeface="Arial Black"/>
              </a:defRPr>
            </a:lvl4pPr>
            <a:lvl5pPr marL="1828800" indent="0">
              <a:buNone/>
              <a:defRPr sz="1600">
                <a:solidFill>
                  <a:srgbClr val="44546A"/>
                </a:solidFill>
                <a:latin typeface="Arial Black"/>
                <a:cs typeface="Arial Black"/>
              </a:defRPr>
            </a:lvl5pPr>
          </a:lstStyle>
          <a:p>
            <a:pPr marL="0" lvl="0" indent="0" algn="ctr" defTabSz="914400" rtl="0" eaLnBrk="1" latinLnBrk="0" hangingPunct="1">
              <a:lnSpc>
                <a:spcPct val="90000"/>
              </a:lnSpc>
              <a:spcBef>
                <a:spcPts val="1000"/>
              </a:spcBef>
              <a:buFont typeface="Arial"/>
              <a:buNone/>
            </a:pPr>
            <a:r>
              <a:rPr lang="en-GB"/>
              <a:t>TITLE HERE</a:t>
            </a:r>
            <a:endParaRPr lang="en-US"/>
          </a:p>
        </p:txBody>
      </p:sp>
      <p:sp>
        <p:nvSpPr>
          <p:cNvPr id="23" name="Rectangle 22"/>
          <p:cNvSpPr/>
          <p:nvPr userDrawn="1"/>
        </p:nvSpPr>
        <p:spPr>
          <a:xfrm flipV="1">
            <a:off x="0" y="6769286"/>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978B2C67-45A4-9E45-A22E-1342CF72B199}"/>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tx2"/>
                </a:solidFill>
                <a:latin typeface="Fixture Ultra SemiBold" pitchFamily="2" charset="77"/>
                <a:cs typeface="Arial"/>
              </a:defRPr>
            </a:lvl1pPr>
          </a:lstStyle>
          <a:p>
            <a:r>
              <a:rPr lang="en-US"/>
              <a:t>CLICK TO EDIT MASTER TITLE STYLE</a:t>
            </a:r>
          </a:p>
        </p:txBody>
      </p:sp>
      <p:sp>
        <p:nvSpPr>
          <p:cNvPr id="29" name="TextBox 28">
            <a:extLst>
              <a:ext uri="{FF2B5EF4-FFF2-40B4-BE49-F238E27FC236}">
                <a16:creationId xmlns:a16="http://schemas.microsoft.com/office/drawing/2014/main" id="{54DCA33A-0166-464F-86F7-D5812D5A4688}"/>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Tree>
    <p:extLst>
      <p:ext uri="{BB962C8B-B14F-4D97-AF65-F5344CB8AC3E}">
        <p14:creationId xmlns:p14="http://schemas.microsoft.com/office/powerpoint/2010/main" val="935189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6347D5-AA50-4B58-D6AE-9179531ADEFD}"/>
              </a:ext>
            </a:extLst>
          </p:cNvPr>
          <p:cNvSpPr/>
          <p:nvPr userDrawn="1"/>
        </p:nvSpPr>
        <p:spPr>
          <a:xfrm>
            <a:off x="0" y="0"/>
            <a:ext cx="12192000" cy="6858000"/>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87E93BA-D5E3-4291-9A11-4EA2703BD9AC}"/>
              </a:ext>
            </a:extLst>
          </p:cNvPr>
          <p:cNvSpPr txBox="1"/>
          <p:nvPr userDrawn="1"/>
        </p:nvSpPr>
        <p:spPr>
          <a:xfrm>
            <a:off x="479425" y="6663622"/>
            <a:ext cx="11233150"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tx1">
                    <a:lumMod val="50000"/>
                    <a:lumOff val="50000"/>
                  </a:schemeClr>
                </a:solidFill>
                <a:effectLst/>
                <a:uLnTx/>
                <a:uFillTx/>
                <a:latin typeface="Calibri"/>
                <a:ea typeface="+mn-ea"/>
                <a:cs typeface="+mn-cs"/>
              </a:rPr>
              <a:t>© IFPI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2024 – All data, copy and images are subject to copyright and, subject to statutory exception, may not be reproduced, transmitted or made available without IFPI’s written permission. The IFPI Global Music Report 2024 is governed by Terms of Use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2">
                  <a:extLst>
                    <a:ext uri="{A12FA001-AC4F-418D-AE19-62706E023703}">
                      <ahyp:hlinkClr xmlns:ahyp="http://schemas.microsoft.com/office/drawing/2018/hyperlinkcolor" val="tx"/>
                    </a:ext>
                  </a:extLst>
                </a:hlinkClick>
              </a:rPr>
              <a:t>gmr.ifpi.org/terms-of-use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 and Content Usage Rules (</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hlinkClick r:id="rId3">
                  <a:extLst>
                    <a:ext uri="{A12FA001-AC4F-418D-AE19-62706E023703}">
                      <ahyp:hlinkClr xmlns:ahyp="http://schemas.microsoft.com/office/drawing/2018/hyperlinkcolor" val="tx"/>
                    </a:ext>
                  </a:extLst>
                </a:hlinkClick>
              </a:rPr>
              <a:t>gmr.ifpi.org/content-usage</a:t>
            </a:r>
            <a:r>
              <a:rPr kumimoji="0" lang="en-GB" sz="600" b="0" i="0" u="none" strike="noStrike" kern="1200" cap="none" spc="0" normalizeH="0" baseline="0" noProof="0">
                <a:ln>
                  <a:noFill/>
                </a:ln>
                <a:solidFill>
                  <a:schemeClr val="tx1">
                    <a:lumMod val="50000"/>
                    <a:lumOff val="50000"/>
                  </a:schemeClr>
                </a:solidFill>
                <a:effectLst/>
                <a:uLnTx/>
                <a:uFillTx/>
                <a:ea typeface="+mn-ea"/>
                <a:cs typeface="+mn-cs"/>
              </a:rPr>
              <a:t>).</a:t>
            </a:r>
          </a:p>
        </p:txBody>
      </p:sp>
      <p:sp>
        <p:nvSpPr>
          <p:cNvPr id="6" name="TextBox 5">
            <a:extLst>
              <a:ext uri="{FF2B5EF4-FFF2-40B4-BE49-F238E27FC236}">
                <a16:creationId xmlns:a16="http://schemas.microsoft.com/office/drawing/2014/main" id="{DEAD14C0-10FD-2B48-AD55-4A39B264C05B}"/>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49251" y="235466"/>
            <a:ext cx="10348620" cy="739947"/>
          </a:xfrm>
          <a:prstGeom prst="rect">
            <a:avLst/>
          </a:prstGeom>
        </p:spPr>
        <p:txBody>
          <a:bodyPr lIns="0" tIns="0" rIns="0" bIns="0"/>
          <a:lstStyle>
            <a:lvl1pPr>
              <a:lnSpc>
                <a:spcPct val="80000"/>
              </a:lnSpc>
              <a:defRPr sz="4800" b="1" i="0" spc="60" baseline="0">
                <a:solidFill>
                  <a:schemeClr val="tx1">
                    <a:lumMod val="75000"/>
                    <a:lumOff val="25000"/>
                  </a:schemeClr>
                </a:solidFill>
                <a:latin typeface="Agency FB" panose="020B0503020202020204" pitchFamily="34" charset="0"/>
                <a:cs typeface="Arial"/>
              </a:defRPr>
            </a:lvl1pPr>
          </a:lstStyle>
          <a:p>
            <a:r>
              <a:rPr lang="en-US"/>
              <a:t>CLICK TO EDIT MASTER TITLE STYLE</a:t>
            </a:r>
          </a:p>
        </p:txBody>
      </p:sp>
      <p:sp>
        <p:nvSpPr>
          <p:cNvPr id="13" name="Text Placeholder 2">
            <a:extLst>
              <a:ext uri="{FF2B5EF4-FFF2-40B4-BE49-F238E27FC236}">
                <a16:creationId xmlns:a16="http://schemas.microsoft.com/office/drawing/2014/main" id="{51C1FE56-1C2C-1547-A43E-A6BF080BF27B}"/>
              </a:ext>
            </a:extLst>
          </p:cNvPr>
          <p:cNvSpPr>
            <a:spLocks noGrp="1"/>
          </p:cNvSpPr>
          <p:nvPr>
            <p:ph type="body" sz="quarter" idx="11" hasCustomPrompt="1"/>
          </p:nvPr>
        </p:nvSpPr>
        <p:spPr>
          <a:xfrm>
            <a:off x="369570" y="790440"/>
            <a:ext cx="10449444" cy="671736"/>
          </a:xfrm>
          <a:prstGeom prst="rect">
            <a:avLst/>
          </a:prstGeom>
        </p:spPr>
        <p:txBody>
          <a:bodyPr lIns="0"/>
          <a:lstStyle>
            <a:lvl1pPr marL="0" indent="0">
              <a:lnSpc>
                <a:spcPts val="2500"/>
              </a:lnSpc>
              <a:spcBef>
                <a:spcPts val="0"/>
              </a:spcBef>
              <a:buNone/>
              <a:defRPr sz="2800" b="0" i="0">
                <a:solidFill>
                  <a:schemeClr val="tx1">
                    <a:lumMod val="75000"/>
                    <a:lumOff val="25000"/>
                  </a:schemeClr>
                </a:solidFill>
                <a:latin typeface="Agency FB" panose="020B0503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Tree>
    <p:extLst>
      <p:ext uri="{BB962C8B-B14F-4D97-AF65-F5344CB8AC3E}">
        <p14:creationId xmlns:p14="http://schemas.microsoft.com/office/powerpoint/2010/main" val="26666942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Red Sidebar">
    <p:spTree>
      <p:nvGrpSpPr>
        <p:cNvPr id="1" name=""/>
        <p:cNvGrpSpPr/>
        <p:nvPr/>
      </p:nvGrpSpPr>
      <p:grpSpPr>
        <a:xfrm>
          <a:off x="0" y="0"/>
          <a:ext cx="0" cy="0"/>
          <a:chOff x="0" y="0"/>
          <a:chExt cx="0" cy="0"/>
        </a:xfrm>
      </p:grpSpPr>
      <p:sp>
        <p:nvSpPr>
          <p:cNvPr id="10" name="Rectangle 9"/>
          <p:cNvSpPr/>
          <p:nvPr userDrawn="1"/>
        </p:nvSpPr>
        <p:spPr>
          <a:xfrm>
            <a:off x="9063789" y="-21912"/>
            <a:ext cx="3128211" cy="6879912"/>
          </a:xfrm>
          <a:prstGeom prst="rect">
            <a:avLst/>
          </a:prstGeom>
          <a:solidFill>
            <a:srgbClr val="0022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09911AAA-19ED-2544-B9F5-580F70C47189}"/>
              </a:ext>
            </a:extLst>
          </p:cNvPr>
          <p:cNvSpPr>
            <a:spLocks noGrp="1"/>
          </p:cNvSpPr>
          <p:nvPr>
            <p:ph type="body" sz="quarter" idx="10"/>
          </p:nvPr>
        </p:nvSpPr>
        <p:spPr>
          <a:xfrm>
            <a:off x="450850" y="1414463"/>
            <a:ext cx="8405191"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Rectangle 7"/>
          <p:cNvSpPr/>
          <p:nvPr userDrawn="1"/>
        </p:nvSpPr>
        <p:spPr>
          <a:xfrm flipV="1">
            <a:off x="0" y="6772442"/>
            <a:ext cx="12191999" cy="13368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E03D90-B5DF-D047-8144-FEE5F9D9AADD}"/>
              </a:ext>
            </a:extLst>
          </p:cNvPr>
          <p:cNvSpPr>
            <a:spLocks noGrp="1"/>
          </p:cNvSpPr>
          <p:nvPr>
            <p:ph type="title" hasCustomPrompt="1"/>
          </p:nvPr>
        </p:nvSpPr>
        <p:spPr>
          <a:xfrm>
            <a:off x="451460" y="449227"/>
            <a:ext cx="8405191" cy="739947"/>
          </a:xfrm>
          <a:prstGeom prst="rect">
            <a:avLst/>
          </a:prstGeom>
        </p:spPr>
        <p:txBody>
          <a:bodyPr lIns="0" tIns="0" rIns="0" bIns="0"/>
          <a:lstStyle>
            <a:lvl1pPr>
              <a:lnSpc>
                <a:spcPct val="80000"/>
              </a:lnSpc>
              <a:defRPr sz="6000" b="1" i="0" spc="60" baseline="0">
                <a:solidFill>
                  <a:schemeClr val="accent1"/>
                </a:solidFill>
                <a:latin typeface="Fixture Ultra SemiBold" pitchFamily="2" charset="77"/>
                <a:cs typeface="Arial"/>
              </a:defRPr>
            </a:lvl1pPr>
          </a:lstStyle>
          <a:p>
            <a:r>
              <a:rPr lang="en-US"/>
              <a:t>CLICK TO EDIT MASTER TITLE STYLE</a:t>
            </a:r>
          </a:p>
        </p:txBody>
      </p:sp>
      <p:sp>
        <p:nvSpPr>
          <p:cNvPr id="14" name="TextBox 13">
            <a:extLst>
              <a:ext uri="{FF2B5EF4-FFF2-40B4-BE49-F238E27FC236}">
                <a16:creationId xmlns:a16="http://schemas.microsoft.com/office/drawing/2014/main" id="{EE7014FF-AABC-6542-95DD-F5DEB30956E9}"/>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pic>
        <p:nvPicPr>
          <p:cNvPr id="2" name="Picture 1" descr="A picture containing drawing&#10;&#10;Description automatically generated">
            <a:extLst>
              <a:ext uri="{FF2B5EF4-FFF2-40B4-BE49-F238E27FC236}">
                <a16:creationId xmlns:a16="http://schemas.microsoft.com/office/drawing/2014/main" id="{745AEA35-BFE8-1024-6D00-7E191BCF19B3}"/>
              </a:ext>
            </a:extLst>
          </p:cNvPr>
          <p:cNvPicPr>
            <a:picLocks noChangeAspect="1"/>
          </p:cNvPicPr>
          <p:nvPr userDrawn="1"/>
        </p:nvPicPr>
        <p:blipFill>
          <a:blip r:embed="rId2"/>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99547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0FD2C-3F69-5B4D-ADF7-F3B79D719B41}"/>
              </a:ext>
            </a:extLst>
          </p:cNvPr>
          <p:cNvSpPr/>
          <p:nvPr userDrawn="1"/>
        </p:nvSpPr>
        <p:spPr>
          <a:xfrm>
            <a:off x="0" y="0"/>
            <a:ext cx="12192000" cy="6858000"/>
          </a:xfrm>
          <a:prstGeom prst="rect">
            <a:avLst/>
          </a:prstGeom>
          <a:solidFill>
            <a:srgbClr val="0022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87E93BA-D5E3-4291-9A11-4EA2703BD9AC}"/>
              </a:ext>
            </a:extLst>
          </p:cNvPr>
          <p:cNvSpPr txBox="1"/>
          <p:nvPr userDrawn="1"/>
        </p:nvSpPr>
        <p:spPr>
          <a:xfrm>
            <a:off x="479425" y="6663622"/>
            <a:ext cx="11233150"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bg2"/>
                </a:solidFill>
                <a:effectLst/>
                <a:uLnTx/>
                <a:uFillTx/>
                <a:latin typeface="Calibri"/>
                <a:ea typeface="+mn-ea"/>
                <a:cs typeface="+mn-cs"/>
              </a:rPr>
              <a:t>© IFPI </a:t>
            </a:r>
            <a:r>
              <a:rPr kumimoji="0" lang="en-GB" sz="600" b="0" i="0" u="none" strike="noStrike" kern="1200" cap="none" spc="0" normalizeH="0" baseline="0" noProof="0">
                <a:ln>
                  <a:noFill/>
                </a:ln>
                <a:solidFill>
                  <a:schemeClr val="bg2"/>
                </a:solidFill>
                <a:effectLst/>
                <a:uLnTx/>
                <a:uFillTx/>
                <a:ea typeface="+mn-ea"/>
                <a:cs typeface="+mn-cs"/>
              </a:rPr>
              <a:t>2023 – All data, copy and images are subject to copyright and, subject to statutory exception, may not be reproduced, transmitted or made available without IFPI’s written permission. The IFPI Global Music Report 2023 is governed by Terms of Use (</a:t>
            </a:r>
            <a:r>
              <a:rPr kumimoji="0" lang="en-GB" sz="600" b="0" i="0" u="none" strike="noStrike" kern="1200" cap="none" spc="0" normalizeH="0" baseline="0" noProof="0">
                <a:ln>
                  <a:noFill/>
                </a:ln>
                <a:solidFill>
                  <a:schemeClr val="bg2"/>
                </a:solidFill>
                <a:effectLst/>
                <a:uLnTx/>
                <a:uFillTx/>
                <a:ea typeface="+mn-ea"/>
                <a:cs typeface="+mn-cs"/>
                <a:hlinkClick r:id="rId2">
                  <a:extLst>
                    <a:ext uri="{A12FA001-AC4F-418D-AE19-62706E023703}">
                      <ahyp:hlinkClr xmlns:ahyp="http://schemas.microsoft.com/office/drawing/2018/hyperlinkcolor" val="tx"/>
                    </a:ext>
                  </a:extLst>
                </a:hlinkClick>
              </a:rPr>
              <a:t>gmr.ifpi.org/terms-of-use</a:t>
            </a:r>
            <a:r>
              <a:rPr kumimoji="0" lang="en-GB" sz="600" b="0" i="0" u="none" strike="noStrike" kern="1200" cap="none" spc="0" normalizeH="0" baseline="0" noProof="0">
                <a:ln>
                  <a:noFill/>
                </a:ln>
                <a:solidFill>
                  <a:schemeClr val="bg2"/>
                </a:solidFill>
                <a:effectLst/>
                <a:uLnTx/>
                <a:uFillTx/>
                <a:ea typeface="+mn-ea"/>
                <a:cs typeface="+mn-cs"/>
              </a:rPr>
              <a:t>) and Content Usage Rules (</a:t>
            </a:r>
            <a:r>
              <a:rPr kumimoji="0" lang="en-GB" sz="600" b="0" i="0" u="none" strike="noStrike" kern="1200" cap="none" spc="0" normalizeH="0" baseline="0" noProof="0">
                <a:ln>
                  <a:noFill/>
                </a:ln>
                <a:solidFill>
                  <a:schemeClr val="bg2"/>
                </a:solidFill>
                <a:effectLst/>
                <a:uLnTx/>
                <a:uFillTx/>
                <a:ea typeface="+mn-ea"/>
                <a:cs typeface="+mn-cs"/>
                <a:hlinkClick r:id="rId3">
                  <a:extLst>
                    <a:ext uri="{A12FA001-AC4F-418D-AE19-62706E023703}">
                      <ahyp:hlinkClr xmlns:ahyp="http://schemas.microsoft.com/office/drawing/2018/hyperlinkcolor" val="tx"/>
                    </a:ext>
                  </a:extLst>
                </a:hlinkClick>
              </a:rPr>
              <a:t>gmr.ifpi.org/content-usage</a:t>
            </a:r>
            <a:r>
              <a:rPr kumimoji="0" lang="en-GB" sz="600" b="0" i="0" u="none" strike="noStrike" kern="1200" cap="none" spc="0" normalizeH="0" baseline="0" noProof="0">
                <a:ln>
                  <a:noFill/>
                </a:ln>
                <a:solidFill>
                  <a:schemeClr val="bg2"/>
                </a:solidFill>
                <a:effectLst/>
                <a:uLnTx/>
                <a:uFillTx/>
                <a:ea typeface="+mn-ea"/>
                <a:cs typeface="+mn-cs"/>
              </a:rPr>
              <a:t>).</a:t>
            </a:r>
          </a:p>
        </p:txBody>
      </p:sp>
      <p:sp>
        <p:nvSpPr>
          <p:cNvPr id="6" name="TextBox 5">
            <a:extLst>
              <a:ext uri="{FF2B5EF4-FFF2-40B4-BE49-F238E27FC236}">
                <a16:creationId xmlns:a16="http://schemas.microsoft.com/office/drawing/2014/main" id="{DEAD14C0-10FD-2B48-AD55-4A39B264C05B}"/>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bg1"/>
                </a:solidFill>
                <a:latin typeface="Courier"/>
                <a:cs typeface="Courier"/>
              </a:rPr>
              <a:t>IFPI GLOBAL</a:t>
            </a:r>
            <a:r>
              <a:rPr lang="en-US" sz="700" kern="0" spc="280" baseline="0">
                <a:solidFill>
                  <a:schemeClr val="bg1"/>
                </a:solidFill>
                <a:latin typeface="Courier"/>
                <a:cs typeface="Courier"/>
              </a:rPr>
              <a:t> MUSIC REPORT 2023</a:t>
            </a:r>
            <a:endParaRPr lang="en-US" sz="700" kern="0" spc="280">
              <a:solidFill>
                <a:schemeClr val="bg1"/>
              </a:solidFill>
              <a:latin typeface="Courier"/>
              <a:cs typeface="Courier"/>
            </a:endParaRPr>
          </a:p>
        </p:txBody>
      </p:sp>
      <p:sp>
        <p:nvSpPr>
          <p:cNvPr id="9" name="Title 1">
            <a:extLst>
              <a:ext uri="{FF2B5EF4-FFF2-40B4-BE49-F238E27FC236}">
                <a16:creationId xmlns:a16="http://schemas.microsoft.com/office/drawing/2014/main" id="{D9D56312-5B5A-1544-ADDA-422F6F284425}"/>
              </a:ext>
            </a:extLst>
          </p:cNvPr>
          <p:cNvSpPr>
            <a:spLocks noGrp="1"/>
          </p:cNvSpPr>
          <p:nvPr>
            <p:ph type="title" hasCustomPrompt="1"/>
          </p:nvPr>
        </p:nvSpPr>
        <p:spPr>
          <a:xfrm>
            <a:off x="369570" y="330288"/>
            <a:ext cx="11549528" cy="739947"/>
          </a:xfrm>
          <a:prstGeom prst="rect">
            <a:avLst/>
          </a:prstGeom>
        </p:spPr>
        <p:txBody>
          <a:bodyPr lIns="0" tIns="0" rIns="0" bIns="0"/>
          <a:lstStyle>
            <a:lvl1pPr>
              <a:lnSpc>
                <a:spcPct val="80000"/>
              </a:lnSpc>
              <a:defRPr sz="6000" b="1" i="0" spc="60" baseline="0">
                <a:solidFill>
                  <a:schemeClr val="bg1"/>
                </a:solidFill>
                <a:latin typeface="Fixture Ultra SemiBold" pitchFamily="2" charset="77"/>
                <a:cs typeface="Arial"/>
              </a:defRPr>
            </a:lvl1pPr>
          </a:lstStyle>
          <a:p>
            <a:r>
              <a:rPr lang="en-US"/>
              <a:t>CLICK TO EDIT MASTER TITLE STYLE</a:t>
            </a:r>
          </a:p>
        </p:txBody>
      </p:sp>
    </p:spTree>
    <p:extLst>
      <p:ext uri="{BB962C8B-B14F-4D97-AF65-F5344CB8AC3E}">
        <p14:creationId xmlns:p14="http://schemas.microsoft.com/office/powerpoint/2010/main" val="13786391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ody_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1E504B-C11F-C949-ADDF-5AB985B02418}"/>
              </a:ext>
            </a:extLst>
          </p:cNvPr>
          <p:cNvSpPr/>
          <p:nvPr userDrawn="1"/>
        </p:nvSpPr>
        <p:spPr>
          <a:xfrm>
            <a:off x="0" y="0"/>
            <a:ext cx="439928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9F604C06-1ACB-7B41-A927-A9ADC79F65DA}"/>
              </a:ext>
            </a:extLst>
          </p:cNvPr>
          <p:cNvSpPr>
            <a:spLocks noGrp="1"/>
          </p:cNvSpPr>
          <p:nvPr>
            <p:ph type="title" hasCustomPrompt="1"/>
          </p:nvPr>
        </p:nvSpPr>
        <p:spPr>
          <a:xfrm>
            <a:off x="461621" y="517579"/>
            <a:ext cx="3602380" cy="1819221"/>
          </a:xfrm>
          <a:prstGeom prst="rect">
            <a:avLst/>
          </a:prstGeom>
        </p:spPr>
        <p:txBody>
          <a:bodyPr lIns="0" tIns="0" rIns="0" bIns="0" anchor="t"/>
          <a:lstStyle>
            <a:lvl1pPr marL="36000">
              <a:lnSpc>
                <a:spcPct val="65000"/>
              </a:lnSpc>
              <a:defRPr sz="6000" b="1" i="0" spc="60" baseline="0">
                <a:solidFill>
                  <a:schemeClr val="tx2"/>
                </a:solidFill>
                <a:latin typeface="Fixture Ultra SemiBold" pitchFamily="2" charset="77"/>
                <a:cs typeface="Arial"/>
              </a:defRPr>
            </a:lvl1pPr>
          </a:lstStyle>
          <a:p>
            <a:r>
              <a:rPr lang="en-US"/>
              <a:t>CLICK TO EDIT MASTER TITLE STYLE</a:t>
            </a:r>
          </a:p>
        </p:txBody>
      </p:sp>
      <p:sp>
        <p:nvSpPr>
          <p:cNvPr id="11" name="TextBox 10">
            <a:extLst>
              <a:ext uri="{FF2B5EF4-FFF2-40B4-BE49-F238E27FC236}">
                <a16:creationId xmlns:a16="http://schemas.microsoft.com/office/drawing/2014/main" id="{083BDE71-16CF-6647-A11C-228917938323}"/>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
        <p:nvSpPr>
          <p:cNvPr id="15" name="Text Placeholder 2">
            <a:extLst>
              <a:ext uri="{FF2B5EF4-FFF2-40B4-BE49-F238E27FC236}">
                <a16:creationId xmlns:a16="http://schemas.microsoft.com/office/drawing/2014/main" id="{A2377CEF-93BA-7C49-8BB1-77458A1BB9AA}"/>
              </a:ext>
            </a:extLst>
          </p:cNvPr>
          <p:cNvSpPr>
            <a:spLocks noGrp="1"/>
          </p:cNvSpPr>
          <p:nvPr>
            <p:ph type="body" sz="quarter" idx="11" hasCustomPrompt="1"/>
          </p:nvPr>
        </p:nvSpPr>
        <p:spPr>
          <a:xfrm>
            <a:off x="4598354" y="451227"/>
            <a:ext cx="5521006" cy="2485601"/>
          </a:xfrm>
          <a:prstGeom prst="rect">
            <a:avLst/>
          </a:prstGeom>
        </p:spPr>
        <p:txBody>
          <a:bodyPr/>
          <a:lstStyle>
            <a:lvl1pPr marL="0" indent="0">
              <a:lnSpc>
                <a:spcPct val="100000"/>
              </a:lnSpc>
              <a:spcBef>
                <a:spcPts val="0"/>
              </a:spcBef>
              <a:buNone/>
              <a:defRPr sz="1300">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text</a:t>
            </a:r>
          </a:p>
        </p:txBody>
      </p:sp>
      <p:sp>
        <p:nvSpPr>
          <p:cNvPr id="16" name="Text Placeholder 2">
            <a:extLst>
              <a:ext uri="{FF2B5EF4-FFF2-40B4-BE49-F238E27FC236}">
                <a16:creationId xmlns:a16="http://schemas.microsoft.com/office/drawing/2014/main" id="{875FB244-66CF-C344-A884-17BE30403F9C}"/>
              </a:ext>
            </a:extLst>
          </p:cNvPr>
          <p:cNvSpPr>
            <a:spLocks noGrp="1"/>
          </p:cNvSpPr>
          <p:nvPr>
            <p:ph type="body" sz="quarter" idx="12" hasCustomPrompt="1"/>
          </p:nvPr>
        </p:nvSpPr>
        <p:spPr>
          <a:xfrm>
            <a:off x="392113" y="2265092"/>
            <a:ext cx="3671888" cy="671736"/>
          </a:xfrm>
          <a:prstGeom prst="rect">
            <a:avLst/>
          </a:prstGeom>
        </p:spPr>
        <p:txBody>
          <a:bodyPr/>
          <a:lstStyle>
            <a:lvl1pPr marL="0" indent="0">
              <a:lnSpc>
                <a:spcPct val="100000"/>
              </a:lnSpc>
              <a:spcBef>
                <a:spcPts val="0"/>
              </a:spcBef>
              <a:buNone/>
              <a:defRPr sz="3600" b="0" i="0">
                <a:solidFill>
                  <a:schemeClr val="accent6"/>
                </a:solidFill>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17" name="Rectangle 16">
            <a:extLst>
              <a:ext uri="{FF2B5EF4-FFF2-40B4-BE49-F238E27FC236}">
                <a16:creationId xmlns:a16="http://schemas.microsoft.com/office/drawing/2014/main" id="{9FCE8A49-847C-C040-B57B-3670CABAAB13}"/>
              </a:ext>
            </a:extLst>
          </p:cNvPr>
          <p:cNvSpPr/>
          <p:nvPr userDrawn="1"/>
        </p:nvSpPr>
        <p:spPr>
          <a:xfrm flipV="1">
            <a:off x="0" y="6769286"/>
            <a:ext cx="12191999" cy="133684"/>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45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ody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B22ADA-AB83-0048-9D83-003AD7CC1703}"/>
              </a:ext>
            </a:extLst>
          </p:cNvPr>
          <p:cNvSpPr/>
          <p:nvPr userDrawn="1"/>
        </p:nvSpPr>
        <p:spPr>
          <a:xfrm>
            <a:off x="0" y="0"/>
            <a:ext cx="4399280" cy="6858000"/>
          </a:xfrm>
          <a:prstGeom prst="rect">
            <a:avLst/>
          </a:prstGeom>
          <a:solidFill>
            <a:srgbClr val="0022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p:nvPr>
        </p:nvSpPr>
        <p:spPr>
          <a:xfrm>
            <a:off x="4681485" y="428907"/>
            <a:ext cx="4896519"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A1C41D55-D69A-584D-B65F-A7C4EB6BDFFA}"/>
              </a:ext>
            </a:extLst>
          </p:cNvPr>
          <p:cNvSpPr>
            <a:spLocks noGrp="1"/>
          </p:cNvSpPr>
          <p:nvPr>
            <p:ph type="title" hasCustomPrompt="1"/>
          </p:nvPr>
        </p:nvSpPr>
        <p:spPr>
          <a:xfrm>
            <a:off x="461620" y="517579"/>
            <a:ext cx="3612539" cy="1951301"/>
          </a:xfrm>
          <a:prstGeom prst="rect">
            <a:avLst/>
          </a:prstGeom>
        </p:spPr>
        <p:txBody>
          <a:bodyPr lIns="0" tIns="0" rIns="0" bIns="0" anchor="t"/>
          <a:lstStyle>
            <a:lvl1pPr marL="36000">
              <a:lnSpc>
                <a:spcPct val="65000"/>
              </a:lnSpc>
              <a:defRPr sz="6000" b="1" i="0" spc="60" baseline="0">
                <a:solidFill>
                  <a:srgbClr val="E6E6E6"/>
                </a:solidFill>
                <a:latin typeface="Fixture Ultra SemiBold" pitchFamily="2" charset="77"/>
                <a:cs typeface="Arial"/>
              </a:defRPr>
            </a:lvl1pPr>
          </a:lstStyle>
          <a:p>
            <a:r>
              <a:rPr lang="en-US"/>
              <a:t>CLICK TO EDIT MASTER TITLE STYLE</a:t>
            </a:r>
          </a:p>
        </p:txBody>
      </p:sp>
      <p:sp>
        <p:nvSpPr>
          <p:cNvPr id="11" name="TextBox 10">
            <a:extLst>
              <a:ext uri="{FF2B5EF4-FFF2-40B4-BE49-F238E27FC236}">
                <a16:creationId xmlns:a16="http://schemas.microsoft.com/office/drawing/2014/main" id="{9BD06DA3-FA67-E141-B51C-994C4DC95342}"/>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
        <p:nvSpPr>
          <p:cNvPr id="17" name="Text Placeholder 2">
            <a:extLst>
              <a:ext uri="{FF2B5EF4-FFF2-40B4-BE49-F238E27FC236}">
                <a16:creationId xmlns:a16="http://schemas.microsoft.com/office/drawing/2014/main" id="{4B24DD4A-BF6D-2E41-8D04-FB872AC7E35C}"/>
              </a:ext>
            </a:extLst>
          </p:cNvPr>
          <p:cNvSpPr>
            <a:spLocks noGrp="1"/>
          </p:cNvSpPr>
          <p:nvPr>
            <p:ph type="body" sz="quarter" idx="12" hasCustomPrompt="1"/>
          </p:nvPr>
        </p:nvSpPr>
        <p:spPr>
          <a:xfrm>
            <a:off x="392113" y="2265092"/>
            <a:ext cx="3671888" cy="671736"/>
          </a:xfrm>
          <a:prstGeom prst="rect">
            <a:avLst/>
          </a:prstGeom>
        </p:spPr>
        <p:txBody>
          <a:bodyPr/>
          <a:lstStyle>
            <a:lvl1pPr marL="0" indent="0">
              <a:lnSpc>
                <a:spcPct val="100000"/>
              </a:lnSpc>
              <a:spcBef>
                <a:spcPts val="0"/>
              </a:spcBef>
              <a:buNone/>
              <a:defRPr sz="3600" b="0" i="0">
                <a:solidFill>
                  <a:schemeClr val="accent2"/>
                </a:solidFill>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18" name="Rectangle 17">
            <a:extLst>
              <a:ext uri="{FF2B5EF4-FFF2-40B4-BE49-F238E27FC236}">
                <a16:creationId xmlns:a16="http://schemas.microsoft.com/office/drawing/2014/main" id="{BD5E43A1-4CEE-A149-9CBA-44AFA6E2B18A}"/>
              </a:ext>
            </a:extLst>
          </p:cNvPr>
          <p:cNvSpPr/>
          <p:nvPr userDrawn="1"/>
        </p:nvSpPr>
        <p:spPr>
          <a:xfrm flipV="1">
            <a:off x="0" y="6769286"/>
            <a:ext cx="12191999" cy="13368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8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ody_0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F0456DD-44A9-5E4C-AD84-976EAC560BFE}"/>
              </a:ext>
            </a:extLst>
          </p:cNvPr>
          <p:cNvSpPr/>
          <p:nvPr userDrawn="1"/>
        </p:nvSpPr>
        <p:spPr>
          <a:xfrm>
            <a:off x="0" y="0"/>
            <a:ext cx="4399280" cy="6858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0"/>
          </p:nvPr>
        </p:nvSpPr>
        <p:spPr>
          <a:xfrm>
            <a:off x="4681485" y="428907"/>
            <a:ext cx="4896519" cy="4964112"/>
          </a:xfrm>
          <a:prstGeom prst="rect">
            <a:avLst/>
          </a:prstGeom>
        </p:spPr>
        <p:txBody>
          <a:bodyPr vert="horz" lIns="0" tIns="0" rIns="0" bIns="0"/>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2F2D3CCC-0DA2-2C4D-BBAF-0CEACF1E2509}"/>
              </a:ext>
            </a:extLst>
          </p:cNvPr>
          <p:cNvSpPr>
            <a:spLocks noGrp="1"/>
          </p:cNvSpPr>
          <p:nvPr>
            <p:ph type="title" hasCustomPrompt="1"/>
          </p:nvPr>
        </p:nvSpPr>
        <p:spPr>
          <a:xfrm>
            <a:off x="461621" y="517579"/>
            <a:ext cx="3602380" cy="1870021"/>
          </a:xfrm>
          <a:prstGeom prst="rect">
            <a:avLst/>
          </a:prstGeom>
        </p:spPr>
        <p:txBody>
          <a:bodyPr lIns="0" tIns="0" rIns="0" bIns="0" anchor="t"/>
          <a:lstStyle>
            <a:lvl1pPr marL="36000">
              <a:lnSpc>
                <a:spcPct val="65000"/>
              </a:lnSpc>
              <a:defRPr sz="6000" b="1" i="0" spc="60" baseline="0">
                <a:solidFill>
                  <a:schemeClr val="bg1"/>
                </a:solidFill>
                <a:latin typeface="Fixture Ultra SemiBold" pitchFamily="2" charset="77"/>
                <a:cs typeface="Arial"/>
              </a:defRPr>
            </a:lvl1pPr>
          </a:lstStyle>
          <a:p>
            <a:r>
              <a:rPr lang="en-US"/>
              <a:t>CLICK TO EDIT MASTER TITLE STYLE</a:t>
            </a:r>
          </a:p>
        </p:txBody>
      </p:sp>
      <p:sp>
        <p:nvSpPr>
          <p:cNvPr id="11" name="TextBox 10">
            <a:extLst>
              <a:ext uri="{FF2B5EF4-FFF2-40B4-BE49-F238E27FC236}">
                <a16:creationId xmlns:a16="http://schemas.microsoft.com/office/drawing/2014/main" id="{1F5BAFE8-2CD3-4249-A8E9-FA97A889EFB4}"/>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tx2"/>
                </a:solidFill>
                <a:latin typeface="Courier"/>
                <a:cs typeface="Courier"/>
              </a:rPr>
              <a:t>IFPI GLOBAL</a:t>
            </a:r>
            <a:r>
              <a:rPr lang="en-US" sz="700" kern="0" spc="280" baseline="0">
                <a:solidFill>
                  <a:schemeClr val="tx2"/>
                </a:solidFill>
                <a:latin typeface="Courier"/>
                <a:cs typeface="Courier"/>
              </a:rPr>
              <a:t> MUSIC REPORT 2023</a:t>
            </a:r>
            <a:endParaRPr lang="en-US" sz="700" kern="0" spc="280">
              <a:solidFill>
                <a:schemeClr val="tx2"/>
              </a:solidFill>
              <a:latin typeface="Courier"/>
              <a:cs typeface="Courier"/>
            </a:endParaRPr>
          </a:p>
        </p:txBody>
      </p:sp>
      <p:sp>
        <p:nvSpPr>
          <p:cNvPr id="16" name="Text Placeholder 2">
            <a:extLst>
              <a:ext uri="{FF2B5EF4-FFF2-40B4-BE49-F238E27FC236}">
                <a16:creationId xmlns:a16="http://schemas.microsoft.com/office/drawing/2014/main" id="{394E1D01-9410-4B4A-ADFD-1EC3420001C0}"/>
              </a:ext>
            </a:extLst>
          </p:cNvPr>
          <p:cNvSpPr>
            <a:spLocks noGrp="1"/>
          </p:cNvSpPr>
          <p:nvPr>
            <p:ph type="body" sz="quarter" idx="12" hasCustomPrompt="1"/>
          </p:nvPr>
        </p:nvSpPr>
        <p:spPr>
          <a:xfrm>
            <a:off x="392113" y="2265092"/>
            <a:ext cx="3671888" cy="671736"/>
          </a:xfrm>
          <a:prstGeom prst="rect">
            <a:avLst/>
          </a:prstGeom>
        </p:spPr>
        <p:txBody>
          <a:bodyPr/>
          <a:lstStyle>
            <a:lvl1pPr marL="0" indent="0">
              <a:lnSpc>
                <a:spcPct val="100000"/>
              </a:lnSpc>
              <a:spcBef>
                <a:spcPts val="0"/>
              </a:spcBef>
              <a:buNone/>
              <a:defRPr sz="3600" b="0" i="0">
                <a:solidFill>
                  <a:schemeClr val="accent2"/>
                </a:solidFill>
                <a:latin typeface="Fixture Condensed ExtraLight" pitchFamily="2" charset="77"/>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100">
                <a:latin typeface="Arial" panose="020B0604020202020204" pitchFamily="34" charset="0"/>
                <a:cs typeface="Arial" panose="020B0604020202020204" pitchFamily="34" charset="0"/>
              </a:defRPr>
            </a:lvl3pPr>
            <a:lvl4pPr marL="1371600" indent="0">
              <a:buNone/>
              <a:defRPr sz="1050">
                <a:latin typeface="Arial" panose="020B0604020202020204" pitchFamily="34" charset="0"/>
                <a:cs typeface="Arial" panose="020B0604020202020204" pitchFamily="34" charset="0"/>
              </a:defRPr>
            </a:lvl4pPr>
            <a:lvl5pPr marL="1828800" indent="0">
              <a:buNone/>
              <a:defRPr sz="1050">
                <a:latin typeface="Arial" panose="020B0604020202020204" pitchFamily="34" charset="0"/>
                <a:cs typeface="Arial" panose="020B0604020202020204" pitchFamily="34" charset="0"/>
              </a:defRPr>
            </a:lvl5pPr>
          </a:lstStyle>
          <a:p>
            <a:pPr lvl="0"/>
            <a:r>
              <a:rPr lang="en-GB"/>
              <a:t>CLICK TO INSERT SUBTITLE</a:t>
            </a:r>
          </a:p>
        </p:txBody>
      </p:sp>
      <p:sp>
        <p:nvSpPr>
          <p:cNvPr id="17" name="Rectangle 16">
            <a:extLst>
              <a:ext uri="{FF2B5EF4-FFF2-40B4-BE49-F238E27FC236}">
                <a16:creationId xmlns:a16="http://schemas.microsoft.com/office/drawing/2014/main" id="{541A4EE9-406B-E641-8A6A-1250620546CA}"/>
              </a:ext>
            </a:extLst>
          </p:cNvPr>
          <p:cNvSpPr/>
          <p:nvPr userDrawn="1"/>
        </p:nvSpPr>
        <p:spPr>
          <a:xfrm flipV="1">
            <a:off x="0" y="6769286"/>
            <a:ext cx="12191999" cy="13368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00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D63B4-D055-FF4B-942E-33BE81B0AEE9}"/>
              </a:ext>
            </a:extLst>
          </p:cNvPr>
          <p:cNvSpPr/>
          <p:nvPr userDrawn="1"/>
        </p:nvSpPr>
        <p:spPr>
          <a:xfrm>
            <a:off x="0" y="0"/>
            <a:ext cx="12192000" cy="6858000"/>
          </a:xfrm>
          <a:prstGeom prst="rect">
            <a:avLst/>
          </a:prstGeom>
          <a:solidFill>
            <a:srgbClr val="0022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Shape&#10;&#10;Description automatically generated with medium confidence">
            <a:extLst>
              <a:ext uri="{FF2B5EF4-FFF2-40B4-BE49-F238E27FC236}">
                <a16:creationId xmlns:a16="http://schemas.microsoft.com/office/drawing/2014/main" id="{639AF8AB-9D14-7B43-A250-BC29410819A8}"/>
              </a:ext>
            </a:extLst>
          </p:cNvPr>
          <p:cNvPicPr>
            <a:picLocks noChangeAspect="1"/>
          </p:cNvPicPr>
          <p:nvPr userDrawn="1"/>
        </p:nvPicPr>
        <p:blipFill rotWithShape="1">
          <a:blip r:embed="rId2"/>
          <a:srcRect l="27386" t="6650" r="12866" b="6217"/>
          <a:stretch/>
        </p:blipFill>
        <p:spPr>
          <a:xfrm>
            <a:off x="3612630" y="0"/>
            <a:ext cx="8360038" cy="6858000"/>
          </a:xfrm>
          <a:prstGeom prst="rect">
            <a:avLst/>
          </a:prstGeom>
        </p:spPr>
      </p:pic>
      <p:sp>
        <p:nvSpPr>
          <p:cNvPr id="2" name="Title 1"/>
          <p:cNvSpPr>
            <a:spLocks noGrp="1"/>
          </p:cNvSpPr>
          <p:nvPr>
            <p:ph type="title" hasCustomPrompt="1"/>
          </p:nvPr>
        </p:nvSpPr>
        <p:spPr>
          <a:xfrm>
            <a:off x="494626" y="2245928"/>
            <a:ext cx="5794414" cy="316934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chemeClr val="bg1"/>
                </a:solidFill>
                <a:latin typeface="Fixture Ultra SemiBold" pitchFamily="2" charset="77"/>
                <a:ea typeface="+mj-ea"/>
                <a:cs typeface="Arial"/>
              </a:defRPr>
            </a:lvl1pPr>
          </a:lstStyle>
          <a:p>
            <a:r>
              <a:rPr lang="en-GB"/>
              <a:t>TITLE GOES HERE</a:t>
            </a:r>
            <a:endParaRPr lang="en-US"/>
          </a:p>
        </p:txBody>
      </p:sp>
      <p:sp>
        <p:nvSpPr>
          <p:cNvPr id="4" name="Text Placeholder 3"/>
          <p:cNvSpPr>
            <a:spLocks noGrp="1"/>
          </p:cNvSpPr>
          <p:nvPr>
            <p:ph type="body" sz="quarter" idx="11" hasCustomPrompt="1"/>
          </p:nvPr>
        </p:nvSpPr>
        <p:spPr>
          <a:xfrm>
            <a:off x="494626" y="1221502"/>
            <a:ext cx="3649586" cy="704292"/>
          </a:xfrm>
          <a:prstGeom prst="rect">
            <a:avLst/>
          </a:prstGeom>
        </p:spPr>
        <p:txBody>
          <a:bodyPr vert="horz" lIns="0" tIns="0" rIns="0" bIns="0"/>
          <a:lstStyle>
            <a:lvl1pPr marL="0" indent="0">
              <a:buNone/>
              <a:defRPr sz="5200" b="1" i="0" spc="0">
                <a:solidFill>
                  <a:schemeClr val="accent1"/>
                </a:solidFill>
                <a:latin typeface="Fixture Condensed Bold" pitchFamily="2" charset="77"/>
                <a:cs typeface="Arial"/>
              </a:defRPr>
            </a:lvl1pPr>
          </a:lstStyle>
          <a:p>
            <a:pPr lvl="0"/>
            <a:r>
              <a:rPr lang="en-GB"/>
              <a:t>01</a:t>
            </a:r>
            <a:endParaRPr lang="en-US"/>
          </a:p>
        </p:txBody>
      </p:sp>
      <p:sp>
        <p:nvSpPr>
          <p:cNvPr id="16" name="Rectangle 15"/>
          <p:cNvSpPr/>
          <p:nvPr userDrawn="1"/>
        </p:nvSpPr>
        <p:spPr>
          <a:xfrm flipV="1">
            <a:off x="0" y="6153708"/>
            <a:ext cx="12191999" cy="70429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2F80CB-A46C-F042-A8FA-21D5F7178BFD}"/>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bg1"/>
                </a:solidFill>
                <a:latin typeface="Courier"/>
                <a:cs typeface="Courier"/>
              </a:rPr>
              <a:t>IFPI GLOBAL</a:t>
            </a:r>
            <a:r>
              <a:rPr lang="en-US" sz="700" kern="0" spc="280" baseline="0">
                <a:solidFill>
                  <a:schemeClr val="bg1"/>
                </a:solidFill>
                <a:latin typeface="Courier"/>
                <a:cs typeface="Courier"/>
              </a:rPr>
              <a:t> MUSIC REPORT 2023</a:t>
            </a:r>
            <a:endParaRPr lang="en-US" sz="700" kern="0" spc="280">
              <a:solidFill>
                <a:schemeClr val="bg1"/>
              </a:solidFill>
              <a:latin typeface="Courier"/>
              <a:cs typeface="Courier"/>
            </a:endParaRPr>
          </a:p>
        </p:txBody>
      </p:sp>
      <p:pic>
        <p:nvPicPr>
          <p:cNvPr id="3" name="Picture 2" descr="A picture containing drawing&#10;&#10;Description automatically generated">
            <a:extLst>
              <a:ext uri="{FF2B5EF4-FFF2-40B4-BE49-F238E27FC236}">
                <a16:creationId xmlns:a16="http://schemas.microsoft.com/office/drawing/2014/main" id="{391862C5-9EA1-F1C1-1DF9-378E1661343D}"/>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46985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_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CD63B4-D055-FF4B-942E-33BE81B0AEE9}"/>
              </a:ext>
            </a:extLst>
          </p:cNvPr>
          <p:cNvSpPr/>
          <p:nvPr userDrawn="1"/>
        </p:nvSpPr>
        <p:spPr>
          <a:xfrm>
            <a:off x="0" y="0"/>
            <a:ext cx="12192000" cy="6858000"/>
          </a:xfrm>
          <a:prstGeom prst="rect">
            <a:avLst/>
          </a:prstGeom>
          <a:solidFill>
            <a:srgbClr val="0043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Shape&#10;&#10;Description automatically generated with medium confidence">
            <a:extLst>
              <a:ext uri="{FF2B5EF4-FFF2-40B4-BE49-F238E27FC236}">
                <a16:creationId xmlns:a16="http://schemas.microsoft.com/office/drawing/2014/main" id="{639AF8AB-9D14-7B43-A250-BC29410819A8}"/>
              </a:ext>
            </a:extLst>
          </p:cNvPr>
          <p:cNvPicPr>
            <a:picLocks noChangeAspect="1"/>
          </p:cNvPicPr>
          <p:nvPr userDrawn="1"/>
        </p:nvPicPr>
        <p:blipFill rotWithShape="1">
          <a:blip r:embed="rId2"/>
          <a:srcRect l="27386" t="6650" r="12866" b="6217"/>
          <a:stretch/>
        </p:blipFill>
        <p:spPr>
          <a:xfrm>
            <a:off x="3612630" y="0"/>
            <a:ext cx="8360038" cy="6858000"/>
          </a:xfrm>
          <a:prstGeom prst="rect">
            <a:avLst/>
          </a:prstGeom>
        </p:spPr>
      </p:pic>
      <p:sp>
        <p:nvSpPr>
          <p:cNvPr id="2" name="Title 1"/>
          <p:cNvSpPr>
            <a:spLocks noGrp="1"/>
          </p:cNvSpPr>
          <p:nvPr>
            <p:ph type="title" hasCustomPrompt="1"/>
          </p:nvPr>
        </p:nvSpPr>
        <p:spPr>
          <a:xfrm>
            <a:off x="494626" y="2245928"/>
            <a:ext cx="5794414" cy="3169342"/>
          </a:xfrm>
          <a:prstGeom prst="rect">
            <a:avLst/>
          </a:prstGeom>
        </p:spPr>
        <p:txBody>
          <a:bodyPr vert="horz" lIns="0" tIns="0" rIns="0" bIns="0"/>
          <a:lstStyle>
            <a:lvl1pPr marL="36000" algn="l" defTabSz="914400" rtl="0" eaLnBrk="1" latinLnBrk="0" hangingPunct="1">
              <a:lnSpc>
                <a:spcPct val="65000"/>
              </a:lnSpc>
              <a:spcBef>
                <a:spcPct val="0"/>
              </a:spcBef>
              <a:buNone/>
              <a:defRPr lang="en-US" sz="9600" b="1" i="0" kern="1200" spc="80" baseline="0" dirty="0">
                <a:solidFill>
                  <a:schemeClr val="bg1"/>
                </a:solidFill>
                <a:latin typeface="Fixture Ultra SemiBold" pitchFamily="2" charset="77"/>
                <a:ea typeface="+mj-ea"/>
                <a:cs typeface="Arial"/>
              </a:defRPr>
            </a:lvl1pPr>
          </a:lstStyle>
          <a:p>
            <a:r>
              <a:rPr lang="en-GB"/>
              <a:t>TITLE GOES HERE</a:t>
            </a:r>
            <a:endParaRPr lang="en-US"/>
          </a:p>
        </p:txBody>
      </p:sp>
      <p:sp>
        <p:nvSpPr>
          <p:cNvPr id="4" name="Text Placeholder 3"/>
          <p:cNvSpPr>
            <a:spLocks noGrp="1"/>
          </p:cNvSpPr>
          <p:nvPr>
            <p:ph type="body" sz="quarter" idx="11" hasCustomPrompt="1"/>
          </p:nvPr>
        </p:nvSpPr>
        <p:spPr>
          <a:xfrm>
            <a:off x="494626" y="1221502"/>
            <a:ext cx="3649586" cy="704292"/>
          </a:xfrm>
          <a:prstGeom prst="rect">
            <a:avLst/>
          </a:prstGeom>
        </p:spPr>
        <p:txBody>
          <a:bodyPr vert="horz" lIns="0" tIns="0" rIns="0" bIns="0"/>
          <a:lstStyle>
            <a:lvl1pPr marL="0" indent="0">
              <a:buNone/>
              <a:defRPr sz="5200" b="1" i="0" spc="0">
                <a:solidFill>
                  <a:srgbClr val="EC619F"/>
                </a:solidFill>
                <a:latin typeface="Fixture Condensed Bold" pitchFamily="2" charset="77"/>
                <a:cs typeface="Arial"/>
              </a:defRPr>
            </a:lvl1pPr>
          </a:lstStyle>
          <a:p>
            <a:pPr lvl="0"/>
            <a:r>
              <a:rPr lang="en-GB"/>
              <a:t>01</a:t>
            </a:r>
            <a:endParaRPr lang="en-US"/>
          </a:p>
        </p:txBody>
      </p:sp>
      <p:sp>
        <p:nvSpPr>
          <p:cNvPr id="16" name="Rectangle 15"/>
          <p:cNvSpPr/>
          <p:nvPr userDrawn="1"/>
        </p:nvSpPr>
        <p:spPr>
          <a:xfrm flipV="1">
            <a:off x="0" y="6153708"/>
            <a:ext cx="12191999" cy="704292"/>
          </a:xfrm>
          <a:prstGeom prst="rect">
            <a:avLst/>
          </a:prstGeom>
          <a:solidFill>
            <a:srgbClr val="EC61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2F80CB-A46C-F042-A8FA-21D5F7178BFD}"/>
              </a:ext>
            </a:extLst>
          </p:cNvPr>
          <p:cNvSpPr txBox="1"/>
          <p:nvPr userDrawn="1"/>
        </p:nvSpPr>
        <p:spPr>
          <a:xfrm>
            <a:off x="450850" y="6487898"/>
            <a:ext cx="11261725" cy="175724"/>
          </a:xfrm>
          <a:prstGeom prst="rect">
            <a:avLst/>
          </a:prstGeom>
          <a:noFill/>
        </p:spPr>
        <p:txBody>
          <a:bodyPr wrap="square" lIns="0" tIns="0" rIns="0" bIns="0" rtlCol="0">
            <a:noAutofit/>
          </a:bodyPr>
          <a:lstStyle/>
          <a:p>
            <a:pPr algn="ctr"/>
            <a:r>
              <a:rPr lang="en-US" sz="700" kern="0" spc="280">
                <a:solidFill>
                  <a:schemeClr val="bg1"/>
                </a:solidFill>
                <a:latin typeface="Courier"/>
                <a:cs typeface="Courier"/>
              </a:rPr>
              <a:t>IFPI GLOBAL</a:t>
            </a:r>
            <a:r>
              <a:rPr lang="en-US" sz="700" kern="0" spc="280" baseline="0">
                <a:solidFill>
                  <a:schemeClr val="bg1"/>
                </a:solidFill>
                <a:latin typeface="Courier"/>
                <a:cs typeface="Courier"/>
              </a:rPr>
              <a:t> MUSIC REPORT 2023</a:t>
            </a:r>
            <a:endParaRPr lang="en-US" sz="700" kern="0" spc="280">
              <a:solidFill>
                <a:schemeClr val="bg1"/>
              </a:solidFill>
              <a:latin typeface="Courier"/>
              <a:cs typeface="Courier"/>
            </a:endParaRPr>
          </a:p>
        </p:txBody>
      </p:sp>
      <p:pic>
        <p:nvPicPr>
          <p:cNvPr id="3" name="Picture 2" descr="A picture containing drawing&#10;&#10;Description automatically generated">
            <a:extLst>
              <a:ext uri="{FF2B5EF4-FFF2-40B4-BE49-F238E27FC236}">
                <a16:creationId xmlns:a16="http://schemas.microsoft.com/office/drawing/2014/main" id="{C0176B93-2731-69B4-0A4A-34F04440EAED}"/>
              </a:ext>
            </a:extLst>
          </p:cNvPr>
          <p:cNvPicPr>
            <a:picLocks noChangeAspect="1"/>
          </p:cNvPicPr>
          <p:nvPr userDrawn="1"/>
        </p:nvPicPr>
        <p:blipFill>
          <a:blip r:embed="rId3"/>
          <a:stretch>
            <a:fillRect/>
          </a:stretch>
        </p:blipFill>
        <p:spPr>
          <a:xfrm>
            <a:off x="10976725" y="282371"/>
            <a:ext cx="944182" cy="583200"/>
          </a:xfrm>
          <a:prstGeom prst="rect">
            <a:avLst/>
          </a:prstGeom>
        </p:spPr>
      </p:pic>
    </p:spTree>
    <p:extLst>
      <p:ext uri="{BB962C8B-B14F-4D97-AF65-F5344CB8AC3E}">
        <p14:creationId xmlns:p14="http://schemas.microsoft.com/office/powerpoint/2010/main" val="308243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74CC174-7A42-2EA8-90F4-3C7257956A2A}"/>
              </a:ext>
            </a:extLst>
          </p:cNvPr>
          <p:cNvPicPr>
            <a:picLocks noChangeAspect="1"/>
          </p:cNvPicPr>
          <p:nvPr userDrawn="1"/>
        </p:nvPicPr>
        <p:blipFill>
          <a:blip r:embed="rId23"/>
          <a:stretch>
            <a:fillRect/>
          </a:stretch>
        </p:blipFill>
        <p:spPr>
          <a:xfrm>
            <a:off x="10976725" y="281354"/>
            <a:ext cx="945829" cy="584217"/>
          </a:xfrm>
          <a:prstGeom prst="rect">
            <a:avLst/>
          </a:prstGeom>
        </p:spPr>
      </p:pic>
    </p:spTree>
    <p:extLst>
      <p:ext uri="{BB962C8B-B14F-4D97-AF65-F5344CB8AC3E}">
        <p14:creationId xmlns:p14="http://schemas.microsoft.com/office/powerpoint/2010/main" val="31245459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7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378">
          <p15:clr>
            <a:srgbClr val="F26B43"/>
          </p15:clr>
        </p15:guide>
        <p15:guide id="4" orient="horz" pos="40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6F32739F-800B-7917-4818-69A0C9B14063}"/>
              </a:ext>
            </a:extLst>
          </p:cNvPr>
          <p:cNvPicPr>
            <a:picLocks noChangeAspect="1"/>
          </p:cNvPicPr>
          <p:nvPr userDrawn="1"/>
        </p:nvPicPr>
        <p:blipFill>
          <a:blip r:embed="rId19"/>
          <a:stretch>
            <a:fillRect/>
          </a:stretch>
        </p:blipFill>
        <p:spPr>
          <a:xfrm>
            <a:off x="10976725" y="281354"/>
            <a:ext cx="945829" cy="584217"/>
          </a:xfrm>
          <a:prstGeom prst="rect">
            <a:avLst/>
          </a:prstGeom>
        </p:spPr>
      </p:pic>
    </p:spTree>
    <p:extLst>
      <p:ext uri="{BB962C8B-B14F-4D97-AF65-F5344CB8AC3E}">
        <p14:creationId xmlns:p14="http://schemas.microsoft.com/office/powerpoint/2010/main" val="222462372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7" r:id="rId16"/>
    <p:sldLayoutId id="21474838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378">
          <p15:clr>
            <a:srgbClr val="F26B43"/>
          </p15:clr>
        </p15:guide>
        <p15:guide id="4" orient="horz" pos="40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9.xml"/><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chart" Target="../charts/chart11.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chart" Target="../charts/chart13.xml"/><Relationship Id="rId4" Type="http://schemas.openxmlformats.org/officeDocument/2006/relationships/image" Target="../media/image37.png"/><Relationship Id="rId9" Type="http://schemas.openxmlformats.org/officeDocument/2006/relationships/chart" Target="../charts/char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25.xml"/><Relationship Id="rId1" Type="http://schemas.openxmlformats.org/officeDocument/2006/relationships/themeOverride" Target="../theme/themeOverride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chart" Target="../charts/char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38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27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BF0-BF3F-386F-C78E-5B67DD78465F}"/>
              </a:ext>
            </a:extLst>
          </p:cNvPr>
          <p:cNvSpPr>
            <a:spLocks noGrp="1"/>
          </p:cNvSpPr>
          <p:nvPr>
            <p:ph type="title"/>
          </p:nvPr>
        </p:nvSpPr>
        <p:spPr>
          <a:xfrm>
            <a:off x="365198" y="296824"/>
            <a:ext cx="11428742" cy="637305"/>
          </a:xfrm>
        </p:spPr>
        <p:txBody>
          <a:bodyPr lIns="0" tIns="0" rIns="0" bIns="0"/>
          <a:lstStyle/>
          <a:p>
            <a:r>
              <a:rPr lang="en-GB" b="0">
                <a:solidFill>
                  <a:schemeClr val="tx1"/>
                </a:solidFill>
              </a:rPr>
              <a:t>FORMAT OVERVIEW: PHYSICAL &amp; DIGITAL GROWTH</a:t>
            </a:r>
          </a:p>
        </p:txBody>
      </p:sp>
      <p:sp>
        <p:nvSpPr>
          <p:cNvPr id="3" name="Text Placeholder 2">
            <a:extLst>
              <a:ext uri="{FF2B5EF4-FFF2-40B4-BE49-F238E27FC236}">
                <a16:creationId xmlns:a16="http://schemas.microsoft.com/office/drawing/2014/main" id="{C1EE06CA-E9F3-EC99-1A5C-34C5BE6DD0E7}"/>
              </a:ext>
            </a:extLst>
          </p:cNvPr>
          <p:cNvSpPr>
            <a:spLocks noGrp="1"/>
          </p:cNvSpPr>
          <p:nvPr>
            <p:ph type="body" sz="quarter" idx="11"/>
          </p:nvPr>
        </p:nvSpPr>
        <p:spPr/>
        <p:txBody>
          <a:bodyPr lIns="0" tIns="0" rIns="0" bIns="0"/>
          <a:lstStyle/>
          <a:p>
            <a:r>
              <a:rPr lang="en-GB" sz="1800">
                <a:latin typeface="Georgia" panose="02040502050405020303" pitchFamily="18" charset="0"/>
              </a:rPr>
              <a:t>Physical &amp; digital revenue growth (combined) has been double-digits in four of the last five years. Physical and digital have both grown for the last three consecutive years.</a:t>
            </a:r>
          </a:p>
          <a:p>
            <a:endParaRPr lang="en-GB" sz="1800">
              <a:latin typeface="Georgia" panose="02040502050405020303" pitchFamily="18" charset="0"/>
            </a:endParaRPr>
          </a:p>
        </p:txBody>
      </p:sp>
      <p:graphicFrame>
        <p:nvGraphicFramePr>
          <p:cNvPr id="6" name="Chart 5">
            <a:extLst>
              <a:ext uri="{FF2B5EF4-FFF2-40B4-BE49-F238E27FC236}">
                <a16:creationId xmlns:a16="http://schemas.microsoft.com/office/drawing/2014/main" id="{7550F9E4-0F25-9C86-0806-A49F88E38CE2}"/>
              </a:ext>
            </a:extLst>
          </p:cNvPr>
          <p:cNvGraphicFramePr/>
          <p:nvPr>
            <p:extLst>
              <p:ext uri="{D42A27DB-BD31-4B8C-83A1-F6EECF244321}">
                <p14:modId xmlns:p14="http://schemas.microsoft.com/office/powerpoint/2010/main" val="2798419819"/>
              </p:ext>
            </p:extLst>
          </p:nvPr>
        </p:nvGraphicFramePr>
        <p:xfrm>
          <a:off x="398060" y="1760421"/>
          <a:ext cx="11395880" cy="46205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984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B4E8B-A373-2DC5-2888-8D8F8EC2BB56}"/>
              </a:ext>
            </a:extLst>
          </p:cNvPr>
          <p:cNvSpPr>
            <a:spLocks noGrp="1"/>
          </p:cNvSpPr>
          <p:nvPr>
            <p:ph type="title"/>
          </p:nvPr>
        </p:nvSpPr>
        <p:spPr/>
        <p:txBody>
          <a:bodyPr lIns="0" tIns="0" rIns="0" bIns="0"/>
          <a:lstStyle/>
          <a:p>
            <a:r>
              <a:rPr lang="en-GB" b="0">
                <a:solidFill>
                  <a:schemeClr val="tx1"/>
                </a:solidFill>
              </a:rPr>
              <a:t>REVENUE GROWTH ACROSS STREAMING FORMATS</a:t>
            </a:r>
          </a:p>
        </p:txBody>
      </p:sp>
      <p:sp>
        <p:nvSpPr>
          <p:cNvPr id="3" name="Text Placeholder 2">
            <a:extLst>
              <a:ext uri="{FF2B5EF4-FFF2-40B4-BE49-F238E27FC236}">
                <a16:creationId xmlns:a16="http://schemas.microsoft.com/office/drawing/2014/main" id="{25522821-6E9B-6D04-22E5-829A369E74BE}"/>
              </a:ext>
            </a:extLst>
          </p:cNvPr>
          <p:cNvSpPr>
            <a:spLocks noGrp="1"/>
          </p:cNvSpPr>
          <p:nvPr>
            <p:ph type="body" sz="quarter" idx="11"/>
          </p:nvPr>
        </p:nvSpPr>
        <p:spPr/>
        <p:txBody>
          <a:bodyPr lIns="0" tIns="0" rIns="0" bIns="0"/>
          <a:lstStyle/>
          <a:p>
            <a:r>
              <a:rPr lang="en-GB" sz="1800">
                <a:latin typeface="Georgia" panose="02040502050405020303" pitchFamily="18" charset="0"/>
              </a:rPr>
              <a:t>Subscription streaming added US$1.4 billion in revenue growth, driven by subscription account growth and price increases. Both ad-supported formats also grew and exceeded $5bn in combined revenues for the first time.</a:t>
            </a:r>
          </a:p>
          <a:p>
            <a:endParaRPr lang="en-GB" sz="1800">
              <a:latin typeface="Georgia" panose="02040502050405020303" pitchFamily="18" charset="0"/>
            </a:endParaRPr>
          </a:p>
        </p:txBody>
      </p:sp>
      <p:sp>
        <p:nvSpPr>
          <p:cNvPr id="6" name="Rectangle 5">
            <a:extLst>
              <a:ext uri="{FF2B5EF4-FFF2-40B4-BE49-F238E27FC236}">
                <a16:creationId xmlns:a16="http://schemas.microsoft.com/office/drawing/2014/main" id="{8642200C-AD65-51B9-C422-69E49103917A}"/>
              </a:ext>
            </a:extLst>
          </p:cNvPr>
          <p:cNvSpPr/>
          <p:nvPr/>
        </p:nvSpPr>
        <p:spPr>
          <a:xfrm>
            <a:off x="4891259" y="2268528"/>
            <a:ext cx="2409479" cy="1022476"/>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lumMod val="75000"/>
                  <a:lumOff val="25000"/>
                </a:srgbClr>
              </a:solidFill>
              <a:effectLst/>
              <a:uLnTx/>
              <a:uFillTx/>
              <a:latin typeface="Georgia" panose="02040502050405020303" pitchFamily="18" charset="0"/>
            </a:endParaRPr>
          </a:p>
        </p:txBody>
      </p:sp>
      <p:sp>
        <p:nvSpPr>
          <p:cNvPr id="7" name="Rectangle 6">
            <a:extLst>
              <a:ext uri="{FF2B5EF4-FFF2-40B4-BE49-F238E27FC236}">
                <a16:creationId xmlns:a16="http://schemas.microsoft.com/office/drawing/2014/main" id="{CF0F1D9F-E26B-54B7-0EDA-5A3B65D55773}"/>
              </a:ext>
            </a:extLst>
          </p:cNvPr>
          <p:cNvSpPr/>
          <p:nvPr/>
        </p:nvSpPr>
        <p:spPr>
          <a:xfrm>
            <a:off x="4891259" y="2510058"/>
            <a:ext cx="2409479" cy="78094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8" name="Title 1">
            <a:extLst>
              <a:ext uri="{FF2B5EF4-FFF2-40B4-BE49-F238E27FC236}">
                <a16:creationId xmlns:a16="http://schemas.microsoft.com/office/drawing/2014/main" id="{B5C52C9E-1449-F29A-3B2D-655527518823}"/>
              </a:ext>
            </a:extLst>
          </p:cNvPr>
          <p:cNvSpPr txBox="1">
            <a:spLocks/>
          </p:cNvSpPr>
          <p:nvPr/>
        </p:nvSpPr>
        <p:spPr>
          <a:xfrm>
            <a:off x="4891259" y="2268653"/>
            <a:ext cx="2409479" cy="241404"/>
          </a:xfrm>
          <a:prstGeom prst="rect">
            <a:avLst/>
          </a:prstGeom>
        </p:spPr>
        <p:txBody>
          <a:bodyPr lIns="0" tIns="0" rIns="0" bIns="0" anchor="ctr"/>
          <a:lstStyle>
            <a:lvl1pPr algn="l" defTabSz="914400" rtl="0" eaLnBrk="1" latinLnBrk="0" hangingPunct="1">
              <a:lnSpc>
                <a:spcPct val="80000"/>
              </a:lnSpc>
              <a:spcBef>
                <a:spcPct val="0"/>
              </a:spcBef>
              <a:buNone/>
              <a:defRPr sz="5000" b="1" kern="1200" spc="-320">
                <a:solidFill>
                  <a:schemeClr val="tx1"/>
                </a:solidFill>
                <a:latin typeface="Arial"/>
                <a:ea typeface="+mj-ea"/>
                <a:cs typeface="Arial"/>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050" b="1" i="0" u="none" strike="noStrike" kern="1200" cap="none" spc="-100" normalizeH="0" baseline="0" noProof="0">
                <a:ln>
                  <a:noFill/>
                </a:ln>
                <a:solidFill>
                  <a:srgbClr val="FFFFFF"/>
                </a:solidFill>
                <a:effectLst/>
                <a:uLnTx/>
                <a:uFillTx/>
                <a:latin typeface="Georgia" panose="02040502050405020303" pitchFamily="18" charset="0"/>
                <a:cs typeface="Arial" panose="020B0604020202020204" pitchFamily="34" charset="0"/>
              </a:rPr>
              <a:t>AD-SUPPORTED VIDEO STREAMING</a:t>
            </a:r>
          </a:p>
        </p:txBody>
      </p:sp>
      <p:sp>
        <p:nvSpPr>
          <p:cNvPr id="9" name="Rectangle 8">
            <a:extLst>
              <a:ext uri="{FF2B5EF4-FFF2-40B4-BE49-F238E27FC236}">
                <a16:creationId xmlns:a16="http://schemas.microsoft.com/office/drawing/2014/main" id="{59EA761F-2C1C-055A-3BFF-43F94CB7D557}"/>
              </a:ext>
            </a:extLst>
          </p:cNvPr>
          <p:cNvSpPr/>
          <p:nvPr/>
        </p:nvSpPr>
        <p:spPr>
          <a:xfrm>
            <a:off x="4891259" y="3544378"/>
            <a:ext cx="2409479" cy="1022476"/>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10" name="Title 1">
            <a:extLst>
              <a:ext uri="{FF2B5EF4-FFF2-40B4-BE49-F238E27FC236}">
                <a16:creationId xmlns:a16="http://schemas.microsoft.com/office/drawing/2014/main" id="{96CE2ABC-4E91-CF04-8B76-6E6EA1F3A2DD}"/>
              </a:ext>
            </a:extLst>
          </p:cNvPr>
          <p:cNvSpPr txBox="1">
            <a:spLocks/>
          </p:cNvSpPr>
          <p:nvPr/>
        </p:nvSpPr>
        <p:spPr>
          <a:xfrm>
            <a:off x="4891259" y="3544503"/>
            <a:ext cx="2409479" cy="241404"/>
          </a:xfrm>
          <a:prstGeom prst="rect">
            <a:avLst/>
          </a:prstGeom>
        </p:spPr>
        <p:txBody>
          <a:bodyPr lIns="0" tIns="0" rIns="0" bIns="0" anchor="ctr"/>
          <a:lstStyle>
            <a:defPPr>
              <a:defRPr lang="en-US"/>
            </a:defPPr>
            <a:lvl1pPr marR="0" lvl="0" indent="0" algn="ctr" fontAlgn="auto">
              <a:lnSpc>
                <a:spcPct val="80000"/>
              </a:lnSpc>
              <a:spcBef>
                <a:spcPct val="0"/>
              </a:spcBef>
              <a:spcAft>
                <a:spcPts val="0"/>
              </a:spcAft>
              <a:buClrTx/>
              <a:buSzTx/>
              <a:buFontTx/>
              <a:buNone/>
              <a:tabLst/>
              <a:defRPr kumimoji="0" sz="1400" b="1" i="0" u="none" strike="noStrike" cap="none" spc="-100" normalizeH="0" baseline="0">
                <a:ln>
                  <a:noFill/>
                </a:ln>
                <a:solidFill>
                  <a:schemeClr val="bg1"/>
                </a:solidFill>
                <a:effectLst/>
                <a:uLnTx/>
                <a:uFillTx/>
                <a:ea typeface="+mj-ea"/>
                <a:cs typeface="Arial" panose="020B0604020202020204" pitchFamily="34" charset="0"/>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050" b="1" i="0" u="none" strike="noStrike" kern="1200" cap="none" spc="-100" normalizeH="0" baseline="0" noProof="0">
                <a:ln>
                  <a:noFill/>
                </a:ln>
                <a:solidFill>
                  <a:srgbClr val="FFFFFF"/>
                </a:solidFill>
                <a:effectLst/>
                <a:uLnTx/>
                <a:uFillTx/>
                <a:latin typeface="Georgia" panose="02040502050405020303" pitchFamily="18" charset="0"/>
              </a:rPr>
              <a:t>AD-SUPPORTED AUDIO STREAMING</a:t>
            </a:r>
          </a:p>
        </p:txBody>
      </p:sp>
      <p:sp>
        <p:nvSpPr>
          <p:cNvPr id="11" name="Rectangle 10">
            <a:extLst>
              <a:ext uri="{FF2B5EF4-FFF2-40B4-BE49-F238E27FC236}">
                <a16:creationId xmlns:a16="http://schemas.microsoft.com/office/drawing/2014/main" id="{36CC173E-80A8-6EBC-3349-852DAE8948D9}"/>
              </a:ext>
            </a:extLst>
          </p:cNvPr>
          <p:cNvSpPr/>
          <p:nvPr/>
        </p:nvSpPr>
        <p:spPr>
          <a:xfrm>
            <a:off x="4891259" y="4823890"/>
            <a:ext cx="2409479" cy="10224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12" name="Title 1">
            <a:extLst>
              <a:ext uri="{FF2B5EF4-FFF2-40B4-BE49-F238E27FC236}">
                <a16:creationId xmlns:a16="http://schemas.microsoft.com/office/drawing/2014/main" id="{59253EA1-0ADC-581B-2635-4F528F405A67}"/>
              </a:ext>
            </a:extLst>
          </p:cNvPr>
          <p:cNvSpPr txBox="1">
            <a:spLocks/>
          </p:cNvSpPr>
          <p:nvPr/>
        </p:nvSpPr>
        <p:spPr>
          <a:xfrm>
            <a:off x="4891259" y="4828372"/>
            <a:ext cx="2409479" cy="241404"/>
          </a:xfrm>
          <a:prstGeom prst="rect">
            <a:avLst/>
          </a:prstGeom>
        </p:spPr>
        <p:txBody>
          <a:bodyPr lIns="0" tIns="0" rIns="0" bIns="0" anchor="ctr"/>
          <a:lstStyle>
            <a:lvl1pPr algn="l" defTabSz="914400" rtl="0" eaLnBrk="1" latinLnBrk="0" hangingPunct="1">
              <a:lnSpc>
                <a:spcPct val="80000"/>
              </a:lnSpc>
              <a:spcBef>
                <a:spcPct val="0"/>
              </a:spcBef>
              <a:buNone/>
              <a:defRPr sz="5000" b="1" kern="1200" spc="-320">
                <a:solidFill>
                  <a:schemeClr val="tx1"/>
                </a:solidFill>
                <a:latin typeface="Arial"/>
                <a:ea typeface="+mj-ea"/>
                <a:cs typeface="Arial"/>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050" b="1" i="0" u="none" strike="noStrike" kern="1200" cap="none" spc="-100" normalizeH="0" baseline="0" noProof="0">
                <a:ln>
                  <a:noFill/>
                </a:ln>
                <a:solidFill>
                  <a:srgbClr val="FFFFFF"/>
                </a:solidFill>
                <a:effectLst/>
                <a:uLnTx/>
                <a:uFillTx/>
                <a:latin typeface="Georgia" panose="02040502050405020303" pitchFamily="18" charset="0"/>
                <a:cs typeface="Arial" panose="020B0604020202020204" pitchFamily="34" charset="0"/>
              </a:rPr>
              <a:t>SUBSCRIPTION</a:t>
            </a:r>
            <a:r>
              <a:rPr kumimoji="0" lang="en-US" sz="1050" b="1" i="0" u="none" strike="noStrike" kern="1200" cap="none" spc="-100" normalizeH="0" baseline="0" noProof="0">
                <a:ln>
                  <a:noFill/>
                </a:ln>
                <a:solidFill>
                  <a:srgbClr val="FFFFFF">
                    <a:lumMod val="95000"/>
                  </a:srgbClr>
                </a:solidFill>
                <a:effectLst/>
                <a:uLnTx/>
                <a:uFillTx/>
                <a:latin typeface="Georgia" panose="02040502050405020303" pitchFamily="18" charset="0"/>
              </a:rPr>
              <a:t> STREAMING</a:t>
            </a:r>
          </a:p>
        </p:txBody>
      </p:sp>
      <p:sp>
        <p:nvSpPr>
          <p:cNvPr id="13" name="TextBox 12">
            <a:extLst>
              <a:ext uri="{FF2B5EF4-FFF2-40B4-BE49-F238E27FC236}">
                <a16:creationId xmlns:a16="http://schemas.microsoft.com/office/drawing/2014/main" id="{5F11FF8A-1906-DD1D-21B8-F8960F1701CE}"/>
              </a:ext>
            </a:extLst>
          </p:cNvPr>
          <p:cNvSpPr txBox="1"/>
          <p:nvPr/>
        </p:nvSpPr>
        <p:spPr>
          <a:xfrm>
            <a:off x="4891260" y="1755764"/>
            <a:ext cx="2409479" cy="43088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sng" strike="noStrike" cap="none" spc="0" normalizeH="0" baseline="0">
                <a:ln>
                  <a:noFill/>
                </a:ln>
                <a:solidFill>
                  <a:srgbClr val="000000">
                    <a:lumMod val="75000"/>
                    <a:lumOff val="25000"/>
                  </a:srgb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a:ln>
                  <a:noFill/>
                </a:ln>
                <a:solidFill>
                  <a:schemeClr val="tx1"/>
                </a:solidFill>
                <a:effectLst/>
                <a:uLnTx/>
                <a:uFillTx/>
                <a:latin typeface="Georgia" panose="02040502050405020303" pitchFamily="18" charset="0"/>
              </a:rPr>
              <a:t>STREAMING SUB-FORMAT GROWTH</a:t>
            </a:r>
          </a:p>
        </p:txBody>
      </p:sp>
      <p:cxnSp>
        <p:nvCxnSpPr>
          <p:cNvPr id="14" name="Connector: Elbow 13">
            <a:extLst>
              <a:ext uri="{FF2B5EF4-FFF2-40B4-BE49-F238E27FC236}">
                <a16:creationId xmlns:a16="http://schemas.microsoft.com/office/drawing/2014/main" id="{07825E5F-7971-4902-B7F0-61807266EC3C}"/>
              </a:ext>
            </a:extLst>
          </p:cNvPr>
          <p:cNvCxnSpPr>
            <a:cxnSpLocks/>
            <a:endCxn id="12" idx="1"/>
          </p:cNvCxnSpPr>
          <p:nvPr/>
        </p:nvCxnSpPr>
        <p:spPr>
          <a:xfrm>
            <a:off x="4267203" y="4355918"/>
            <a:ext cx="624056" cy="593156"/>
          </a:xfrm>
          <a:prstGeom prst="bentConnector3">
            <a:avLst>
              <a:gd name="adj1" fmla="val 50000"/>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7483C2C6-4091-2811-BA33-95BAF88C270B}"/>
              </a:ext>
            </a:extLst>
          </p:cNvPr>
          <p:cNvCxnSpPr>
            <a:cxnSpLocks/>
            <a:endCxn id="10" idx="1"/>
          </p:cNvCxnSpPr>
          <p:nvPr/>
        </p:nvCxnSpPr>
        <p:spPr>
          <a:xfrm>
            <a:off x="4184073" y="3168721"/>
            <a:ext cx="707186" cy="496484"/>
          </a:xfrm>
          <a:prstGeom prst="bentConnector3">
            <a:avLst>
              <a:gd name="adj1" fmla="val 50000"/>
            </a:avLst>
          </a:prstGeom>
          <a:ln w="127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31466CF-3058-696B-ACD8-CC01AAC0319C}"/>
              </a:ext>
            </a:extLst>
          </p:cNvPr>
          <p:cNvCxnSpPr>
            <a:cxnSpLocks/>
            <a:endCxn id="8" idx="1"/>
          </p:cNvCxnSpPr>
          <p:nvPr/>
        </p:nvCxnSpPr>
        <p:spPr>
          <a:xfrm flipV="1">
            <a:off x="4326340" y="2389355"/>
            <a:ext cx="564919" cy="325689"/>
          </a:xfrm>
          <a:prstGeom prst="bentConnector3">
            <a:avLst>
              <a:gd name="adj1" fmla="val 50000"/>
            </a:avLst>
          </a:prstGeom>
          <a:ln w="12700">
            <a:solidFill>
              <a:schemeClr val="accent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Table 91">
            <a:extLst>
              <a:ext uri="{FF2B5EF4-FFF2-40B4-BE49-F238E27FC236}">
                <a16:creationId xmlns:a16="http://schemas.microsoft.com/office/drawing/2014/main" id="{2F4EA5FE-BA4B-5DEA-ADFD-979856E67DBB}"/>
              </a:ext>
            </a:extLst>
          </p:cNvPr>
          <p:cNvGraphicFramePr>
            <a:graphicFrameLocks noGrp="1"/>
          </p:cNvGraphicFramePr>
          <p:nvPr>
            <p:extLst>
              <p:ext uri="{D42A27DB-BD31-4B8C-83A1-F6EECF244321}">
                <p14:modId xmlns:p14="http://schemas.microsoft.com/office/powerpoint/2010/main" val="831302452"/>
              </p:ext>
            </p:extLst>
          </p:nvPr>
        </p:nvGraphicFramePr>
        <p:xfrm>
          <a:off x="4933948" y="2616630"/>
          <a:ext cx="2324100" cy="556349"/>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$106m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+5.4%</a:t>
                      </a:r>
                    </a:p>
                    <a:p>
                      <a:pPr algn="ctr"/>
                      <a:r>
                        <a:rPr lang="en-GB" sz="600" b="1">
                          <a:solidFill>
                            <a:schemeClr val="tx1"/>
                          </a:solidFill>
                          <a:latin typeface="Georgia" panose="02040502050405020303" pitchFamily="18" charset="0"/>
                        </a:rPr>
                        <a:t>YoY % Change</a:t>
                      </a:r>
                    </a:p>
                  </a:txBody>
                  <a:tcPr anchor="ctr">
                    <a:noFill/>
                  </a:tcPr>
                </a:tc>
                <a:extLst>
                  <a:ext uri="{0D108BD9-81ED-4DB2-BD59-A6C34878D82A}">
                    <a16:rowId xmlns:a16="http://schemas.microsoft.com/office/drawing/2014/main" val="752718929"/>
                  </a:ext>
                </a:extLst>
              </a:tr>
            </a:tbl>
          </a:graphicData>
        </a:graphic>
      </p:graphicFrame>
      <p:sp>
        <p:nvSpPr>
          <p:cNvPr id="18" name="Rectangle 17">
            <a:extLst>
              <a:ext uri="{FF2B5EF4-FFF2-40B4-BE49-F238E27FC236}">
                <a16:creationId xmlns:a16="http://schemas.microsoft.com/office/drawing/2014/main" id="{CDB06AF9-4A64-79D8-C61E-683F301CC36B}"/>
              </a:ext>
            </a:extLst>
          </p:cNvPr>
          <p:cNvSpPr/>
          <p:nvPr/>
        </p:nvSpPr>
        <p:spPr>
          <a:xfrm>
            <a:off x="4891259" y="3785908"/>
            <a:ext cx="2409479" cy="78094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graphicFrame>
        <p:nvGraphicFramePr>
          <p:cNvPr id="19" name="Table 91">
            <a:extLst>
              <a:ext uri="{FF2B5EF4-FFF2-40B4-BE49-F238E27FC236}">
                <a16:creationId xmlns:a16="http://schemas.microsoft.com/office/drawing/2014/main" id="{399297E3-E9B9-D833-38A1-3FEBDE60B227}"/>
              </a:ext>
            </a:extLst>
          </p:cNvPr>
          <p:cNvGraphicFramePr>
            <a:graphicFrameLocks noGrp="1"/>
          </p:cNvGraphicFramePr>
          <p:nvPr>
            <p:extLst>
              <p:ext uri="{D42A27DB-BD31-4B8C-83A1-F6EECF244321}">
                <p14:modId xmlns:p14="http://schemas.microsoft.com/office/powerpoint/2010/main" val="1309249781"/>
              </p:ext>
            </p:extLst>
          </p:nvPr>
        </p:nvGraphicFramePr>
        <p:xfrm>
          <a:off x="4933948" y="3892479"/>
          <a:ext cx="2324100" cy="556349"/>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$294m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+10.0%</a:t>
                      </a:r>
                    </a:p>
                    <a:p>
                      <a:pPr algn="ctr"/>
                      <a:r>
                        <a:rPr lang="en-GB" sz="600" b="1">
                          <a:solidFill>
                            <a:schemeClr val="tx1"/>
                          </a:solidFill>
                          <a:latin typeface="Georgia" panose="02040502050405020303" pitchFamily="18" charset="0"/>
                        </a:rPr>
                        <a:t>YoY % Change</a:t>
                      </a:r>
                    </a:p>
                  </a:txBody>
                  <a:tcPr anchor="ctr">
                    <a:noFill/>
                  </a:tcPr>
                </a:tc>
                <a:extLst>
                  <a:ext uri="{0D108BD9-81ED-4DB2-BD59-A6C34878D82A}">
                    <a16:rowId xmlns:a16="http://schemas.microsoft.com/office/drawing/2014/main" val="752718929"/>
                  </a:ext>
                </a:extLst>
              </a:tr>
            </a:tbl>
          </a:graphicData>
        </a:graphic>
      </p:graphicFrame>
      <p:sp>
        <p:nvSpPr>
          <p:cNvPr id="20" name="Rectangle 19">
            <a:extLst>
              <a:ext uri="{FF2B5EF4-FFF2-40B4-BE49-F238E27FC236}">
                <a16:creationId xmlns:a16="http://schemas.microsoft.com/office/drawing/2014/main" id="{C8CEC806-5599-E311-8BE7-3C78D5583335}"/>
              </a:ext>
            </a:extLst>
          </p:cNvPr>
          <p:cNvSpPr/>
          <p:nvPr/>
        </p:nvSpPr>
        <p:spPr>
          <a:xfrm>
            <a:off x="4891259" y="5077700"/>
            <a:ext cx="2409479" cy="78094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graphicFrame>
        <p:nvGraphicFramePr>
          <p:cNvPr id="21" name="Table 91">
            <a:extLst>
              <a:ext uri="{FF2B5EF4-FFF2-40B4-BE49-F238E27FC236}">
                <a16:creationId xmlns:a16="http://schemas.microsoft.com/office/drawing/2014/main" id="{7DFD6620-2B76-CFD3-4A25-627FB0882FC7}"/>
              </a:ext>
            </a:extLst>
          </p:cNvPr>
          <p:cNvGraphicFramePr>
            <a:graphicFrameLocks noGrp="1"/>
          </p:cNvGraphicFramePr>
          <p:nvPr>
            <p:extLst>
              <p:ext uri="{D42A27DB-BD31-4B8C-83A1-F6EECF244321}">
                <p14:modId xmlns:p14="http://schemas.microsoft.com/office/powerpoint/2010/main" val="923643483"/>
              </p:ext>
            </p:extLst>
          </p:nvPr>
        </p:nvGraphicFramePr>
        <p:xfrm>
          <a:off x="4933948" y="5186463"/>
          <a:ext cx="2324100" cy="556349"/>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$1.4bn</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+11.2%</a:t>
                      </a:r>
                    </a:p>
                    <a:p>
                      <a:pPr algn="ctr"/>
                      <a:r>
                        <a:rPr lang="en-GB" sz="600" b="1">
                          <a:solidFill>
                            <a:schemeClr val="tx1"/>
                          </a:solidFill>
                          <a:latin typeface="Georgia" panose="02040502050405020303" pitchFamily="18" charset="0"/>
                        </a:rPr>
                        <a:t>YoY % Change</a:t>
                      </a:r>
                    </a:p>
                  </a:txBody>
                  <a:tcPr anchor="ctr">
                    <a:noFill/>
                  </a:tcPr>
                </a:tc>
                <a:extLst>
                  <a:ext uri="{0D108BD9-81ED-4DB2-BD59-A6C34878D82A}">
                    <a16:rowId xmlns:a16="http://schemas.microsoft.com/office/drawing/2014/main" val="752718929"/>
                  </a:ext>
                </a:extLst>
              </a:tr>
            </a:tbl>
          </a:graphicData>
        </a:graphic>
      </p:graphicFrame>
      <p:sp>
        <p:nvSpPr>
          <p:cNvPr id="22" name="Left Brace 21">
            <a:extLst>
              <a:ext uri="{FF2B5EF4-FFF2-40B4-BE49-F238E27FC236}">
                <a16:creationId xmlns:a16="http://schemas.microsoft.com/office/drawing/2014/main" id="{FB5D1EA7-39E3-3807-B97E-B27E6B63F815}"/>
              </a:ext>
            </a:extLst>
          </p:cNvPr>
          <p:cNvSpPr/>
          <p:nvPr/>
        </p:nvSpPr>
        <p:spPr>
          <a:xfrm>
            <a:off x="7300738" y="2254882"/>
            <a:ext cx="420490" cy="3603764"/>
          </a:xfrm>
          <a:prstGeom prst="leftBrace">
            <a:avLst>
              <a:gd name="adj1" fmla="val 8333"/>
              <a:gd name="adj2" fmla="val 7285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Georgia" panose="02040502050405020303" pitchFamily="18" charset="0"/>
            </a:endParaRPr>
          </a:p>
        </p:txBody>
      </p:sp>
      <p:graphicFrame>
        <p:nvGraphicFramePr>
          <p:cNvPr id="23" name="Chart 22">
            <a:extLst>
              <a:ext uri="{FF2B5EF4-FFF2-40B4-BE49-F238E27FC236}">
                <a16:creationId xmlns:a16="http://schemas.microsoft.com/office/drawing/2014/main" id="{0D6E68EE-A9B4-C264-2FB8-6CCA8745C626}"/>
              </a:ext>
            </a:extLst>
          </p:cNvPr>
          <p:cNvGraphicFramePr>
            <a:graphicFrameLocks/>
          </p:cNvGraphicFramePr>
          <p:nvPr>
            <p:extLst>
              <p:ext uri="{D42A27DB-BD31-4B8C-83A1-F6EECF244321}">
                <p14:modId xmlns:p14="http://schemas.microsoft.com/office/powerpoint/2010/main" val="2459621202"/>
              </p:ext>
            </p:extLst>
          </p:nvPr>
        </p:nvGraphicFramePr>
        <p:xfrm>
          <a:off x="7721227" y="1730619"/>
          <a:ext cx="4039633" cy="47196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a:extLst>
              <a:ext uri="{FF2B5EF4-FFF2-40B4-BE49-F238E27FC236}">
                <a16:creationId xmlns:a16="http://schemas.microsoft.com/office/drawing/2014/main" id="{EA963DE7-578F-C945-5AF9-A4A967FE6458}"/>
              </a:ext>
            </a:extLst>
          </p:cNvPr>
          <p:cNvGraphicFramePr>
            <a:graphicFrameLocks/>
          </p:cNvGraphicFramePr>
          <p:nvPr>
            <p:extLst>
              <p:ext uri="{D42A27DB-BD31-4B8C-83A1-F6EECF244321}">
                <p14:modId xmlns:p14="http://schemas.microsoft.com/office/powerpoint/2010/main" val="1552809916"/>
              </p:ext>
            </p:extLst>
          </p:nvPr>
        </p:nvGraphicFramePr>
        <p:xfrm>
          <a:off x="431139" y="1730619"/>
          <a:ext cx="4398940" cy="47196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024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4D1E-EEC3-7ABA-64C1-0C96BA182464}"/>
              </a:ext>
            </a:extLst>
          </p:cNvPr>
          <p:cNvSpPr>
            <a:spLocks noGrp="1"/>
          </p:cNvSpPr>
          <p:nvPr>
            <p:ph type="title"/>
          </p:nvPr>
        </p:nvSpPr>
        <p:spPr/>
        <p:txBody>
          <a:bodyPr lIns="0" tIns="0" rIns="0" bIns="0"/>
          <a:lstStyle/>
          <a:p>
            <a:r>
              <a:rPr lang="en-GB" b="0">
                <a:solidFill>
                  <a:schemeClr val="tx1"/>
                </a:solidFill>
              </a:rPr>
              <a:t>REVENUE GROWTH ACROSS PHYSICAL FORMATS</a:t>
            </a:r>
          </a:p>
        </p:txBody>
      </p:sp>
      <p:sp>
        <p:nvSpPr>
          <p:cNvPr id="3" name="Text Placeholder 2">
            <a:extLst>
              <a:ext uri="{FF2B5EF4-FFF2-40B4-BE49-F238E27FC236}">
                <a16:creationId xmlns:a16="http://schemas.microsoft.com/office/drawing/2014/main" id="{0AE3881A-F371-7D12-04BF-7BA382DE31CC}"/>
              </a:ext>
            </a:extLst>
          </p:cNvPr>
          <p:cNvSpPr>
            <a:spLocks noGrp="1"/>
          </p:cNvSpPr>
          <p:nvPr>
            <p:ph type="body" sz="quarter" idx="11"/>
          </p:nvPr>
        </p:nvSpPr>
        <p:spPr/>
        <p:txBody>
          <a:bodyPr lIns="0" tIns="0" rIns="0" bIns="0"/>
          <a:lstStyle/>
          <a:p>
            <a:r>
              <a:rPr lang="en-GB" sz="1800">
                <a:latin typeface="Georgia" panose="02040502050405020303" pitchFamily="18" charset="0"/>
              </a:rPr>
              <a:t>Physical revenues grew by 13.4%; the first time in the digital age that these revenues have grown ahead of digital revenues (+9.7%). US$353m in CD revenues was added, the highest revenue growth for CD since 1999. </a:t>
            </a:r>
          </a:p>
        </p:txBody>
      </p:sp>
      <p:sp>
        <p:nvSpPr>
          <p:cNvPr id="6" name="Rectangle 5">
            <a:extLst>
              <a:ext uri="{FF2B5EF4-FFF2-40B4-BE49-F238E27FC236}">
                <a16:creationId xmlns:a16="http://schemas.microsoft.com/office/drawing/2014/main" id="{3E44CBA9-EB8A-7952-5E5E-E1A252BCB902}"/>
              </a:ext>
            </a:extLst>
          </p:cNvPr>
          <p:cNvSpPr/>
          <p:nvPr/>
        </p:nvSpPr>
        <p:spPr>
          <a:xfrm>
            <a:off x="4891260" y="2457751"/>
            <a:ext cx="2409479" cy="1022476"/>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7" name="Rectangle 6">
            <a:extLst>
              <a:ext uri="{FF2B5EF4-FFF2-40B4-BE49-F238E27FC236}">
                <a16:creationId xmlns:a16="http://schemas.microsoft.com/office/drawing/2014/main" id="{33CC59D0-6BB3-9A83-1029-B735D6E99A3B}"/>
              </a:ext>
            </a:extLst>
          </p:cNvPr>
          <p:cNvSpPr/>
          <p:nvPr/>
        </p:nvSpPr>
        <p:spPr>
          <a:xfrm>
            <a:off x="4891260" y="2699281"/>
            <a:ext cx="2409479" cy="78094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itle 1">
            <a:extLst>
              <a:ext uri="{FF2B5EF4-FFF2-40B4-BE49-F238E27FC236}">
                <a16:creationId xmlns:a16="http://schemas.microsoft.com/office/drawing/2014/main" id="{DD4E37A1-9A4D-D743-A253-A6FD142F4F62}"/>
              </a:ext>
            </a:extLst>
          </p:cNvPr>
          <p:cNvSpPr txBox="1">
            <a:spLocks/>
          </p:cNvSpPr>
          <p:nvPr/>
        </p:nvSpPr>
        <p:spPr>
          <a:xfrm>
            <a:off x="4891260" y="2457876"/>
            <a:ext cx="2409479" cy="241404"/>
          </a:xfrm>
          <a:prstGeom prst="rect">
            <a:avLst/>
          </a:prstGeom>
        </p:spPr>
        <p:txBody>
          <a:bodyPr lIns="0" tIns="0" rIns="0" bIns="0" anchor="ctr"/>
          <a:lstStyle>
            <a:lvl1pPr algn="l" defTabSz="914400" rtl="0" eaLnBrk="1" latinLnBrk="0" hangingPunct="1">
              <a:lnSpc>
                <a:spcPct val="80000"/>
              </a:lnSpc>
              <a:spcBef>
                <a:spcPct val="0"/>
              </a:spcBef>
              <a:buNone/>
              <a:defRPr sz="5000" b="1" kern="1200" spc="-320">
                <a:solidFill>
                  <a:schemeClr val="tx1"/>
                </a:solidFill>
                <a:latin typeface="Arial"/>
                <a:ea typeface="+mj-ea"/>
                <a:cs typeface="Arial"/>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lumMod val="95000"/>
                  </a:srgbClr>
                </a:solidFill>
                <a:effectLst/>
                <a:uLnTx/>
                <a:uFillTx/>
                <a:latin typeface="Georgia" panose="02040502050405020303" pitchFamily="18" charset="0"/>
              </a:rPr>
              <a:t>MUSIC VIDEO</a:t>
            </a:r>
          </a:p>
        </p:txBody>
      </p:sp>
      <p:sp>
        <p:nvSpPr>
          <p:cNvPr id="9" name="Rectangle 8">
            <a:extLst>
              <a:ext uri="{FF2B5EF4-FFF2-40B4-BE49-F238E27FC236}">
                <a16:creationId xmlns:a16="http://schemas.microsoft.com/office/drawing/2014/main" id="{A4C88298-4777-2F7D-9893-33D2C4D0495D}"/>
              </a:ext>
            </a:extLst>
          </p:cNvPr>
          <p:cNvSpPr/>
          <p:nvPr/>
        </p:nvSpPr>
        <p:spPr>
          <a:xfrm>
            <a:off x="4891260" y="3712944"/>
            <a:ext cx="2409479" cy="1022476"/>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10" name="Title 1">
            <a:extLst>
              <a:ext uri="{FF2B5EF4-FFF2-40B4-BE49-F238E27FC236}">
                <a16:creationId xmlns:a16="http://schemas.microsoft.com/office/drawing/2014/main" id="{0ABF8CD5-1E9B-8497-9DD8-96FB3D866D58}"/>
              </a:ext>
            </a:extLst>
          </p:cNvPr>
          <p:cNvSpPr txBox="1">
            <a:spLocks/>
          </p:cNvSpPr>
          <p:nvPr/>
        </p:nvSpPr>
        <p:spPr>
          <a:xfrm>
            <a:off x="4891260" y="3713069"/>
            <a:ext cx="2409479" cy="241404"/>
          </a:xfrm>
          <a:prstGeom prst="rect">
            <a:avLst/>
          </a:prstGeom>
        </p:spPr>
        <p:txBody>
          <a:bodyPr lIns="0" tIns="0" rIns="0" bIns="0" anchor="ctr"/>
          <a:lstStyle>
            <a:lvl1pPr algn="l" defTabSz="914400" rtl="0" eaLnBrk="1" latinLnBrk="0" hangingPunct="1">
              <a:lnSpc>
                <a:spcPct val="80000"/>
              </a:lnSpc>
              <a:spcBef>
                <a:spcPct val="0"/>
              </a:spcBef>
              <a:buNone/>
              <a:defRPr sz="5000" b="1" kern="1200" spc="-320">
                <a:solidFill>
                  <a:schemeClr val="tx1"/>
                </a:solidFill>
                <a:latin typeface="Arial"/>
                <a:ea typeface="+mj-ea"/>
                <a:cs typeface="Arial"/>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lumMod val="95000"/>
                  </a:srgbClr>
                </a:solidFill>
                <a:effectLst/>
                <a:uLnTx/>
                <a:uFillTx/>
                <a:latin typeface="Georgia" panose="02040502050405020303" pitchFamily="18" charset="0"/>
              </a:rPr>
              <a:t>VINYL</a:t>
            </a:r>
          </a:p>
        </p:txBody>
      </p:sp>
      <p:sp>
        <p:nvSpPr>
          <p:cNvPr id="11" name="Rectangle 10">
            <a:extLst>
              <a:ext uri="{FF2B5EF4-FFF2-40B4-BE49-F238E27FC236}">
                <a16:creationId xmlns:a16="http://schemas.microsoft.com/office/drawing/2014/main" id="{7B325B23-6779-DBB0-4096-E44753FC7489}"/>
              </a:ext>
            </a:extLst>
          </p:cNvPr>
          <p:cNvSpPr/>
          <p:nvPr/>
        </p:nvSpPr>
        <p:spPr>
          <a:xfrm>
            <a:off x="4891260" y="4983221"/>
            <a:ext cx="2409479" cy="10224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12" name="Title 1">
            <a:extLst>
              <a:ext uri="{FF2B5EF4-FFF2-40B4-BE49-F238E27FC236}">
                <a16:creationId xmlns:a16="http://schemas.microsoft.com/office/drawing/2014/main" id="{9C5BD29B-32B3-1C33-6C79-1C6696F1E8E4}"/>
              </a:ext>
            </a:extLst>
          </p:cNvPr>
          <p:cNvSpPr txBox="1">
            <a:spLocks/>
          </p:cNvSpPr>
          <p:nvPr/>
        </p:nvSpPr>
        <p:spPr>
          <a:xfrm>
            <a:off x="4891259" y="4987703"/>
            <a:ext cx="2409479" cy="241404"/>
          </a:xfrm>
          <a:prstGeom prst="rect">
            <a:avLst/>
          </a:prstGeom>
        </p:spPr>
        <p:txBody>
          <a:bodyPr lIns="0" tIns="0" rIns="0" bIns="0" anchor="ctr"/>
          <a:lstStyle>
            <a:lvl1pPr algn="l" defTabSz="914400" rtl="0" eaLnBrk="1" latinLnBrk="0" hangingPunct="1">
              <a:lnSpc>
                <a:spcPct val="80000"/>
              </a:lnSpc>
              <a:spcBef>
                <a:spcPct val="0"/>
              </a:spcBef>
              <a:buNone/>
              <a:defRPr sz="5000" b="1" kern="1200" spc="-320">
                <a:solidFill>
                  <a:schemeClr val="tx1"/>
                </a:solidFill>
                <a:latin typeface="Arial"/>
                <a:ea typeface="+mj-ea"/>
                <a:cs typeface="Arial"/>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1200" b="1" i="0" u="none" strike="noStrike" kern="1200" cap="none" spc="-100" normalizeH="0" baseline="0" noProof="0">
                <a:ln>
                  <a:noFill/>
                </a:ln>
                <a:solidFill>
                  <a:srgbClr val="FFFFFF">
                    <a:lumMod val="95000"/>
                  </a:srgbClr>
                </a:solidFill>
                <a:effectLst/>
                <a:uLnTx/>
                <a:uFillTx/>
                <a:latin typeface="Georgia" panose="02040502050405020303" pitchFamily="18" charset="0"/>
              </a:rPr>
              <a:t>CD</a:t>
            </a:r>
          </a:p>
        </p:txBody>
      </p:sp>
      <p:sp>
        <p:nvSpPr>
          <p:cNvPr id="13" name="TextBox 12">
            <a:extLst>
              <a:ext uri="{FF2B5EF4-FFF2-40B4-BE49-F238E27FC236}">
                <a16:creationId xmlns:a16="http://schemas.microsoft.com/office/drawing/2014/main" id="{A709B4E0-075C-03DF-B330-6C9479DF901E}"/>
              </a:ext>
            </a:extLst>
          </p:cNvPr>
          <p:cNvSpPr txBox="1"/>
          <p:nvPr/>
        </p:nvSpPr>
        <p:spPr>
          <a:xfrm>
            <a:off x="4891259" y="1768009"/>
            <a:ext cx="24094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a:ln>
                  <a:noFill/>
                </a:ln>
                <a:effectLst/>
                <a:uLnTx/>
                <a:uFillTx/>
                <a:latin typeface="Georgia" panose="02040502050405020303" pitchFamily="18" charset="0"/>
              </a:rPr>
              <a:t>PHYSICAL </a:t>
            </a:r>
            <a:r>
              <a:rPr lang="en-GB" sz="1100" b="1" u="sng">
                <a:latin typeface="Georgia" panose="02040502050405020303" pitchFamily="18" charset="0"/>
              </a:rPr>
              <a:t>SUB-FORMAT</a:t>
            </a:r>
            <a:r>
              <a:rPr kumimoji="0" lang="en-GB" sz="1100" b="1" i="0" u="sng" strike="noStrike" kern="1200" cap="none" spc="0" normalizeH="0" baseline="0" noProof="0">
                <a:ln>
                  <a:noFill/>
                </a:ln>
                <a:effectLst/>
                <a:uLnTx/>
                <a:uFillTx/>
                <a:latin typeface="Georgia" panose="02040502050405020303" pitchFamily="18" charset="0"/>
              </a:rPr>
              <a:t> CHANGE</a:t>
            </a:r>
          </a:p>
        </p:txBody>
      </p:sp>
      <p:graphicFrame>
        <p:nvGraphicFramePr>
          <p:cNvPr id="14" name="Table 91">
            <a:extLst>
              <a:ext uri="{FF2B5EF4-FFF2-40B4-BE49-F238E27FC236}">
                <a16:creationId xmlns:a16="http://schemas.microsoft.com/office/drawing/2014/main" id="{7A5A3FE4-5378-9380-6850-EBCF822B6047}"/>
              </a:ext>
            </a:extLst>
          </p:cNvPr>
          <p:cNvGraphicFramePr>
            <a:graphicFrameLocks noGrp="1"/>
          </p:cNvGraphicFramePr>
          <p:nvPr>
            <p:extLst>
              <p:ext uri="{D42A27DB-BD31-4B8C-83A1-F6EECF244321}">
                <p14:modId xmlns:p14="http://schemas.microsoft.com/office/powerpoint/2010/main" val="3269880282"/>
              </p:ext>
            </p:extLst>
          </p:nvPr>
        </p:nvGraphicFramePr>
        <p:xfrm>
          <a:off x="4933949" y="2805853"/>
          <a:ext cx="2324100" cy="556349"/>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r>
                        <a:rPr lang="en-GB" sz="1200" b="1">
                          <a:solidFill>
                            <a:schemeClr val="tx1"/>
                          </a:solidFill>
                          <a:latin typeface="Georgia" panose="02040502050405020303" pitchFamily="18" charset="0"/>
                        </a:rPr>
                        <a:t>+US</a:t>
                      </a:r>
                      <a:r>
                        <a:rPr lang="en-GB" sz="1600" b="1">
                          <a:solidFill>
                            <a:schemeClr val="tx1"/>
                          </a:solidFill>
                          <a:latin typeface="Georgia" panose="02040502050405020303" pitchFamily="18" charset="0"/>
                        </a:rPr>
                        <a:t>$20m</a:t>
                      </a:r>
                    </a:p>
                    <a:p>
                      <a:pPr algn="ctr"/>
                      <a:r>
                        <a:rPr lang="en-GB" sz="700" b="1">
                          <a:solidFill>
                            <a:schemeClr val="tx1"/>
                          </a:solidFill>
                          <a:latin typeface="Georgia" panose="02040502050405020303" pitchFamily="18" charset="0"/>
                        </a:rPr>
                        <a:t>YoY US$ Change</a:t>
                      </a:r>
                    </a:p>
                  </a:txBody>
                  <a:tcPr anchor="ctr">
                    <a:noFill/>
                  </a:tcPr>
                </a:tc>
                <a:tc>
                  <a:txBody>
                    <a:bodyPr/>
                    <a:lstStyle/>
                    <a:p>
                      <a:pPr algn="ctr"/>
                      <a:r>
                        <a:rPr lang="en-GB" sz="1600" b="1">
                          <a:solidFill>
                            <a:schemeClr val="tx1"/>
                          </a:solidFill>
                          <a:latin typeface="Georgia" panose="02040502050405020303" pitchFamily="18" charset="0"/>
                        </a:rPr>
                        <a:t>+5.0%</a:t>
                      </a:r>
                    </a:p>
                    <a:p>
                      <a:pPr algn="ctr"/>
                      <a:r>
                        <a:rPr lang="en-GB" sz="700" b="1">
                          <a:solidFill>
                            <a:schemeClr val="tx1"/>
                          </a:solidFill>
                          <a:latin typeface="Georgia" panose="02040502050405020303" pitchFamily="18" charset="0"/>
                        </a:rPr>
                        <a:t>YoY % Change</a:t>
                      </a:r>
                    </a:p>
                  </a:txBody>
                  <a:tcPr anchor="ctr">
                    <a:noFill/>
                  </a:tcPr>
                </a:tc>
                <a:extLst>
                  <a:ext uri="{0D108BD9-81ED-4DB2-BD59-A6C34878D82A}">
                    <a16:rowId xmlns:a16="http://schemas.microsoft.com/office/drawing/2014/main" val="752718929"/>
                  </a:ext>
                </a:extLst>
              </a:tr>
            </a:tbl>
          </a:graphicData>
        </a:graphic>
      </p:graphicFrame>
      <p:sp>
        <p:nvSpPr>
          <p:cNvPr id="15" name="Rectangle 14">
            <a:extLst>
              <a:ext uri="{FF2B5EF4-FFF2-40B4-BE49-F238E27FC236}">
                <a16:creationId xmlns:a16="http://schemas.microsoft.com/office/drawing/2014/main" id="{4E805995-6593-6DD8-F02F-84FFC4E1D63B}"/>
              </a:ext>
            </a:extLst>
          </p:cNvPr>
          <p:cNvSpPr/>
          <p:nvPr/>
        </p:nvSpPr>
        <p:spPr>
          <a:xfrm>
            <a:off x="4891260" y="3954474"/>
            <a:ext cx="2409479" cy="78094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16" name="Table 91">
            <a:extLst>
              <a:ext uri="{FF2B5EF4-FFF2-40B4-BE49-F238E27FC236}">
                <a16:creationId xmlns:a16="http://schemas.microsoft.com/office/drawing/2014/main" id="{BB7E4057-751A-0918-4B15-3B9B233EE18C}"/>
              </a:ext>
            </a:extLst>
          </p:cNvPr>
          <p:cNvGraphicFramePr>
            <a:graphicFrameLocks noGrp="1"/>
          </p:cNvGraphicFramePr>
          <p:nvPr>
            <p:extLst>
              <p:ext uri="{D42A27DB-BD31-4B8C-83A1-F6EECF244321}">
                <p14:modId xmlns:p14="http://schemas.microsoft.com/office/powerpoint/2010/main" val="3529510408"/>
              </p:ext>
            </p:extLst>
          </p:nvPr>
        </p:nvGraphicFramePr>
        <p:xfrm>
          <a:off x="4933949" y="4061045"/>
          <a:ext cx="2324100" cy="556349"/>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$231m</a:t>
                      </a:r>
                    </a:p>
                    <a:p>
                      <a:pPr algn="ctr"/>
                      <a:r>
                        <a:rPr lang="en-GB" sz="700" b="1">
                          <a:solidFill>
                            <a:schemeClr val="tx1"/>
                          </a:solidFill>
                          <a:latin typeface="Georgia" panose="02040502050405020303" pitchFamily="18" charset="0"/>
                        </a:rPr>
                        <a:t>YoY US$ Change</a:t>
                      </a:r>
                    </a:p>
                  </a:txBody>
                  <a:tcPr anchor="ctr">
                    <a:noFill/>
                  </a:tcPr>
                </a:tc>
                <a:tc>
                  <a:txBody>
                    <a:bodyPr/>
                    <a:lstStyle/>
                    <a:p>
                      <a:pPr algn="ctr"/>
                      <a:r>
                        <a:rPr lang="en-GB" sz="1600" b="1">
                          <a:solidFill>
                            <a:schemeClr val="tx1"/>
                          </a:solidFill>
                          <a:latin typeface="Georgia" panose="02040502050405020303" pitchFamily="18" charset="0"/>
                        </a:rPr>
                        <a:t>+15.4%</a:t>
                      </a:r>
                    </a:p>
                    <a:p>
                      <a:pPr algn="ctr"/>
                      <a:r>
                        <a:rPr lang="en-GB" sz="700" b="1">
                          <a:solidFill>
                            <a:schemeClr val="tx1"/>
                          </a:solidFill>
                          <a:latin typeface="Georgia" panose="02040502050405020303" pitchFamily="18" charset="0"/>
                        </a:rPr>
                        <a:t>YoY % Change</a:t>
                      </a:r>
                    </a:p>
                  </a:txBody>
                  <a:tcPr anchor="ctr">
                    <a:noFill/>
                  </a:tcPr>
                </a:tc>
                <a:extLst>
                  <a:ext uri="{0D108BD9-81ED-4DB2-BD59-A6C34878D82A}">
                    <a16:rowId xmlns:a16="http://schemas.microsoft.com/office/drawing/2014/main" val="752718929"/>
                  </a:ext>
                </a:extLst>
              </a:tr>
            </a:tbl>
          </a:graphicData>
        </a:graphic>
      </p:graphicFrame>
      <p:sp>
        <p:nvSpPr>
          <p:cNvPr id="17" name="Rectangle 16">
            <a:extLst>
              <a:ext uri="{FF2B5EF4-FFF2-40B4-BE49-F238E27FC236}">
                <a16:creationId xmlns:a16="http://schemas.microsoft.com/office/drawing/2014/main" id="{139DE48D-10A8-8989-E426-74D7628BA8E3}"/>
              </a:ext>
            </a:extLst>
          </p:cNvPr>
          <p:cNvSpPr/>
          <p:nvPr/>
        </p:nvSpPr>
        <p:spPr>
          <a:xfrm>
            <a:off x="4891259" y="5237031"/>
            <a:ext cx="2409479" cy="78094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18" name="Table 91">
            <a:extLst>
              <a:ext uri="{FF2B5EF4-FFF2-40B4-BE49-F238E27FC236}">
                <a16:creationId xmlns:a16="http://schemas.microsoft.com/office/drawing/2014/main" id="{F75F23FC-4BF6-9502-9C3C-42A4045F9C7E}"/>
              </a:ext>
            </a:extLst>
          </p:cNvPr>
          <p:cNvGraphicFramePr>
            <a:graphicFrameLocks noGrp="1"/>
          </p:cNvGraphicFramePr>
          <p:nvPr>
            <p:extLst>
              <p:ext uri="{D42A27DB-BD31-4B8C-83A1-F6EECF244321}">
                <p14:modId xmlns:p14="http://schemas.microsoft.com/office/powerpoint/2010/main" val="309224489"/>
              </p:ext>
            </p:extLst>
          </p:nvPr>
        </p:nvGraphicFramePr>
        <p:xfrm>
          <a:off x="4933949" y="5345794"/>
          <a:ext cx="2324100" cy="556349"/>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$353m</a:t>
                      </a:r>
                    </a:p>
                    <a:p>
                      <a:pPr algn="ctr"/>
                      <a:r>
                        <a:rPr lang="en-GB" sz="700" b="1">
                          <a:solidFill>
                            <a:schemeClr val="tx1"/>
                          </a:solidFill>
                          <a:latin typeface="Georgia" panose="02040502050405020303" pitchFamily="18" charset="0"/>
                        </a:rPr>
                        <a:t>YoY US$ Change</a:t>
                      </a:r>
                    </a:p>
                  </a:txBody>
                  <a:tcPr anchor="ctr">
                    <a:noFill/>
                  </a:tcPr>
                </a:tc>
                <a:tc>
                  <a:txBody>
                    <a:bodyPr/>
                    <a:lstStyle/>
                    <a:p>
                      <a:pPr algn="ctr"/>
                      <a:r>
                        <a:rPr lang="en-GB" sz="1600" b="1">
                          <a:solidFill>
                            <a:schemeClr val="tx1"/>
                          </a:solidFill>
                          <a:latin typeface="Georgia" panose="02040502050405020303" pitchFamily="18" charset="0"/>
                        </a:rPr>
                        <a:t>+13.6%</a:t>
                      </a:r>
                    </a:p>
                    <a:p>
                      <a:pPr algn="ctr"/>
                      <a:r>
                        <a:rPr lang="en-GB" sz="700" b="1">
                          <a:solidFill>
                            <a:schemeClr val="tx1"/>
                          </a:solidFill>
                          <a:latin typeface="Georgia" panose="02040502050405020303" pitchFamily="18" charset="0"/>
                        </a:rPr>
                        <a:t>YoY % Change</a:t>
                      </a:r>
                    </a:p>
                  </a:txBody>
                  <a:tcPr anchor="ctr">
                    <a:noFill/>
                  </a:tcPr>
                </a:tc>
                <a:extLst>
                  <a:ext uri="{0D108BD9-81ED-4DB2-BD59-A6C34878D82A}">
                    <a16:rowId xmlns:a16="http://schemas.microsoft.com/office/drawing/2014/main" val="752718929"/>
                  </a:ext>
                </a:extLst>
              </a:tr>
            </a:tbl>
          </a:graphicData>
        </a:graphic>
      </p:graphicFrame>
      <p:cxnSp>
        <p:nvCxnSpPr>
          <p:cNvPr id="19" name="Connector: Elbow 18">
            <a:extLst>
              <a:ext uri="{FF2B5EF4-FFF2-40B4-BE49-F238E27FC236}">
                <a16:creationId xmlns:a16="http://schemas.microsoft.com/office/drawing/2014/main" id="{53FDDE35-CEE4-9D8D-C6B9-2ABA851CECB7}"/>
              </a:ext>
            </a:extLst>
          </p:cNvPr>
          <p:cNvCxnSpPr>
            <a:cxnSpLocks/>
            <a:endCxn id="12" idx="1"/>
          </p:cNvCxnSpPr>
          <p:nvPr/>
        </p:nvCxnSpPr>
        <p:spPr>
          <a:xfrm>
            <a:off x="4260850" y="4682691"/>
            <a:ext cx="630409" cy="425714"/>
          </a:xfrm>
          <a:prstGeom prst="bentConnector3">
            <a:avLst>
              <a:gd name="adj1" fmla="val 50000"/>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029A180-763B-E3A0-CAF5-830C2F263338}"/>
              </a:ext>
            </a:extLst>
          </p:cNvPr>
          <p:cNvCxnSpPr>
            <a:cxnSpLocks/>
            <a:endCxn id="10" idx="1"/>
          </p:cNvCxnSpPr>
          <p:nvPr/>
        </p:nvCxnSpPr>
        <p:spPr>
          <a:xfrm>
            <a:off x="4260850" y="3329716"/>
            <a:ext cx="630410" cy="504055"/>
          </a:xfrm>
          <a:prstGeom prst="bentConnector3">
            <a:avLst>
              <a:gd name="adj1" fmla="val 50000"/>
            </a:avLst>
          </a:prstGeom>
          <a:ln w="1270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C251F717-FEF1-2A3A-A440-219A312F8625}"/>
              </a:ext>
            </a:extLst>
          </p:cNvPr>
          <p:cNvCxnSpPr>
            <a:cxnSpLocks/>
            <a:endCxn id="8" idx="1"/>
          </p:cNvCxnSpPr>
          <p:nvPr/>
        </p:nvCxnSpPr>
        <p:spPr>
          <a:xfrm flipV="1">
            <a:off x="4260850" y="2578578"/>
            <a:ext cx="630410" cy="120702"/>
          </a:xfrm>
          <a:prstGeom prst="bentConnector3">
            <a:avLst>
              <a:gd name="adj1" fmla="val 50000"/>
            </a:avLst>
          </a:prstGeom>
          <a:ln w="12700">
            <a:solidFill>
              <a:schemeClr val="accent3">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C2EB5C04-5A10-0EAD-771C-0E509B2ED31B}"/>
              </a:ext>
            </a:extLst>
          </p:cNvPr>
          <p:cNvGraphicFramePr>
            <a:graphicFrameLocks/>
          </p:cNvGraphicFramePr>
          <p:nvPr>
            <p:extLst>
              <p:ext uri="{D42A27DB-BD31-4B8C-83A1-F6EECF244321}">
                <p14:modId xmlns:p14="http://schemas.microsoft.com/office/powerpoint/2010/main" val="788755449"/>
              </p:ext>
            </p:extLst>
          </p:nvPr>
        </p:nvGraphicFramePr>
        <p:xfrm>
          <a:off x="7361921" y="1749094"/>
          <a:ext cx="4398940" cy="47196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7912C2E7-67BB-F253-BC20-A71D3A3CA494}"/>
              </a:ext>
            </a:extLst>
          </p:cNvPr>
          <p:cNvGraphicFramePr>
            <a:graphicFrameLocks/>
          </p:cNvGraphicFramePr>
          <p:nvPr>
            <p:extLst>
              <p:ext uri="{D42A27DB-BD31-4B8C-83A1-F6EECF244321}">
                <p14:modId xmlns:p14="http://schemas.microsoft.com/office/powerpoint/2010/main" val="3700728492"/>
              </p:ext>
            </p:extLst>
          </p:nvPr>
        </p:nvGraphicFramePr>
        <p:xfrm>
          <a:off x="431139" y="1705219"/>
          <a:ext cx="4398940" cy="47196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313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26AD-23FD-4384-2BBA-A5AC22CC1B58}"/>
              </a:ext>
            </a:extLst>
          </p:cNvPr>
          <p:cNvSpPr>
            <a:spLocks noGrp="1"/>
          </p:cNvSpPr>
          <p:nvPr>
            <p:ph type="title"/>
          </p:nvPr>
        </p:nvSpPr>
        <p:spPr/>
        <p:txBody>
          <a:bodyPr/>
          <a:lstStyle/>
          <a:p>
            <a:r>
              <a:rPr lang="en-GB" sz="8000"/>
              <a:t>REGIONS</a:t>
            </a:r>
          </a:p>
        </p:txBody>
      </p:sp>
      <p:sp>
        <p:nvSpPr>
          <p:cNvPr id="3" name="Text Placeholder 2">
            <a:extLst>
              <a:ext uri="{FF2B5EF4-FFF2-40B4-BE49-F238E27FC236}">
                <a16:creationId xmlns:a16="http://schemas.microsoft.com/office/drawing/2014/main" id="{832CAEB8-2DFA-8377-65C5-3A5D46FE0530}"/>
              </a:ext>
            </a:extLst>
          </p:cNvPr>
          <p:cNvSpPr>
            <a:spLocks noGrp="1"/>
          </p:cNvSpPr>
          <p:nvPr>
            <p:ph type="body" sz="quarter" idx="11"/>
          </p:nvPr>
        </p:nvSpPr>
        <p:spPr/>
        <p:txBody>
          <a:bodyPr/>
          <a:lstStyle/>
          <a:p>
            <a:r>
              <a:rPr lang="en-GB">
                <a:latin typeface="Agency FB" panose="020B0503020202020204" pitchFamily="34" charset="0"/>
              </a:rPr>
              <a:t>03</a:t>
            </a:r>
          </a:p>
        </p:txBody>
      </p:sp>
    </p:spTree>
    <p:extLst>
      <p:ext uri="{BB962C8B-B14F-4D97-AF65-F5344CB8AC3E}">
        <p14:creationId xmlns:p14="http://schemas.microsoft.com/office/powerpoint/2010/main" val="73073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60033CC5-3312-3537-FEF4-F05C8A1AE039}"/>
              </a:ext>
            </a:extLst>
          </p:cNvPr>
          <p:cNvGraphicFramePr/>
          <p:nvPr>
            <p:extLst>
              <p:ext uri="{D42A27DB-BD31-4B8C-83A1-F6EECF244321}">
                <p14:modId xmlns:p14="http://schemas.microsoft.com/office/powerpoint/2010/main" val="3630478208"/>
              </p:ext>
            </p:extLst>
          </p:nvPr>
        </p:nvGraphicFramePr>
        <p:xfrm>
          <a:off x="3348228" y="1544776"/>
          <a:ext cx="5495544" cy="498959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6429857-9F3D-A58F-FF87-C066FDBE4FB4}"/>
              </a:ext>
            </a:extLst>
          </p:cNvPr>
          <p:cNvSpPr>
            <a:spLocks noGrp="1"/>
          </p:cNvSpPr>
          <p:nvPr>
            <p:ph type="title"/>
          </p:nvPr>
        </p:nvSpPr>
        <p:spPr/>
        <p:txBody>
          <a:bodyPr lIns="0" tIns="0" rIns="0" bIns="0"/>
          <a:lstStyle/>
          <a:p>
            <a:r>
              <a:rPr lang="en-GB" b="0">
                <a:solidFill>
                  <a:schemeClr val="tx1"/>
                </a:solidFill>
              </a:rPr>
              <a:t>REGIONAL OVERVIEW – 2023 SNAPSHOT</a:t>
            </a:r>
          </a:p>
        </p:txBody>
      </p:sp>
      <p:sp>
        <p:nvSpPr>
          <p:cNvPr id="4" name="Text Placeholder 3">
            <a:extLst>
              <a:ext uri="{FF2B5EF4-FFF2-40B4-BE49-F238E27FC236}">
                <a16:creationId xmlns:a16="http://schemas.microsoft.com/office/drawing/2014/main" id="{FC333753-8FC8-89B8-B929-C0D591269F88}"/>
              </a:ext>
            </a:extLst>
          </p:cNvPr>
          <p:cNvSpPr>
            <a:spLocks noGrp="1"/>
          </p:cNvSpPr>
          <p:nvPr>
            <p:ph type="body" sz="quarter" idx="11"/>
          </p:nvPr>
        </p:nvSpPr>
        <p:spPr/>
        <p:txBody>
          <a:bodyPr lIns="0" tIns="0" rIns="0" bIns="0"/>
          <a:lstStyle/>
          <a:p>
            <a:r>
              <a:rPr lang="en-GB" sz="1800">
                <a:latin typeface="Georgia" panose="02040502050405020303" pitchFamily="18" charset="0"/>
              </a:rPr>
              <a:t>All regions saw revenue growth for the third consecutive year. Sub-Saharan Africa was the fastest growing region (+24.7%), whilst Asia added the most revenues (+US$847m).</a:t>
            </a:r>
          </a:p>
          <a:p>
            <a:endParaRPr lang="en-GB" sz="1800">
              <a:latin typeface="Georgia" panose="02040502050405020303" pitchFamily="18" charset="0"/>
            </a:endParaRPr>
          </a:p>
        </p:txBody>
      </p:sp>
      <p:sp>
        <p:nvSpPr>
          <p:cNvPr id="24" name="Rectangle 23">
            <a:extLst>
              <a:ext uri="{FF2B5EF4-FFF2-40B4-BE49-F238E27FC236}">
                <a16:creationId xmlns:a16="http://schemas.microsoft.com/office/drawing/2014/main" id="{06EEA75E-10D5-A30A-795A-78B2788F2DA9}"/>
              </a:ext>
            </a:extLst>
          </p:cNvPr>
          <p:cNvSpPr/>
          <p:nvPr/>
        </p:nvSpPr>
        <p:spPr>
          <a:xfrm>
            <a:off x="396544" y="5041087"/>
            <a:ext cx="3632200" cy="1483200"/>
          </a:xfrm>
          <a:prstGeom prst="rect">
            <a:avLst/>
          </a:prstGeom>
          <a:solidFill>
            <a:srgbClr val="EC619F"/>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Georgia" panose="02040502050405020303" pitchFamily="18" charset="0"/>
              </a:rPr>
              <a:t>LATIN AMERICA </a:t>
            </a:r>
          </a:p>
        </p:txBody>
      </p:sp>
      <p:sp>
        <p:nvSpPr>
          <p:cNvPr id="25" name="Rectangle 24">
            <a:extLst>
              <a:ext uri="{FF2B5EF4-FFF2-40B4-BE49-F238E27FC236}">
                <a16:creationId xmlns:a16="http://schemas.microsoft.com/office/drawing/2014/main" id="{872F2F8C-8EF0-F2D7-CF6A-68D86D59AE7E}"/>
              </a:ext>
            </a:extLst>
          </p:cNvPr>
          <p:cNvSpPr/>
          <p:nvPr/>
        </p:nvSpPr>
        <p:spPr>
          <a:xfrm>
            <a:off x="396543" y="3377378"/>
            <a:ext cx="3632200" cy="14832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Georgia" panose="02040502050405020303" pitchFamily="18" charset="0"/>
              </a:rPr>
              <a:t>AUSTRALASIA </a:t>
            </a:r>
          </a:p>
        </p:txBody>
      </p:sp>
      <p:sp>
        <p:nvSpPr>
          <p:cNvPr id="26" name="Rectangle 25">
            <a:extLst>
              <a:ext uri="{FF2B5EF4-FFF2-40B4-BE49-F238E27FC236}">
                <a16:creationId xmlns:a16="http://schemas.microsoft.com/office/drawing/2014/main" id="{D2DDAB21-4F90-F9BD-4E01-6DFAEF5A0CC0}"/>
              </a:ext>
            </a:extLst>
          </p:cNvPr>
          <p:cNvSpPr/>
          <p:nvPr/>
        </p:nvSpPr>
        <p:spPr>
          <a:xfrm>
            <a:off x="396543" y="3662304"/>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27" name="Rectangle 26">
            <a:extLst>
              <a:ext uri="{FF2B5EF4-FFF2-40B4-BE49-F238E27FC236}">
                <a16:creationId xmlns:a16="http://schemas.microsoft.com/office/drawing/2014/main" id="{657F2D6D-1BF2-CF4F-E093-4B1C17E99052}"/>
              </a:ext>
            </a:extLst>
          </p:cNvPr>
          <p:cNvSpPr/>
          <p:nvPr/>
        </p:nvSpPr>
        <p:spPr>
          <a:xfrm>
            <a:off x="396543" y="1712829"/>
            <a:ext cx="3632200" cy="1483200"/>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Georgia" panose="02040502050405020303" pitchFamily="18" charset="0"/>
              </a:rPr>
              <a:t>MENA &amp; SUB-SAHARAN AFRICA </a:t>
            </a:r>
          </a:p>
        </p:txBody>
      </p:sp>
      <p:sp>
        <p:nvSpPr>
          <p:cNvPr id="28" name="Rectangle 27">
            <a:extLst>
              <a:ext uri="{FF2B5EF4-FFF2-40B4-BE49-F238E27FC236}">
                <a16:creationId xmlns:a16="http://schemas.microsoft.com/office/drawing/2014/main" id="{38EBEF8B-24C6-F7CA-6758-89A8748FEE65}"/>
              </a:ext>
            </a:extLst>
          </p:cNvPr>
          <p:cNvSpPr/>
          <p:nvPr/>
        </p:nvSpPr>
        <p:spPr>
          <a:xfrm>
            <a:off x="396544" y="5326013"/>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29" name="Rectangle 28">
            <a:extLst>
              <a:ext uri="{FF2B5EF4-FFF2-40B4-BE49-F238E27FC236}">
                <a16:creationId xmlns:a16="http://schemas.microsoft.com/office/drawing/2014/main" id="{BADB20F6-0B91-7F72-5408-009FB78EBD08}"/>
              </a:ext>
            </a:extLst>
          </p:cNvPr>
          <p:cNvSpPr/>
          <p:nvPr/>
        </p:nvSpPr>
        <p:spPr>
          <a:xfrm>
            <a:off x="396543" y="1997755"/>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37" name="Rectangle 36">
            <a:extLst>
              <a:ext uri="{FF2B5EF4-FFF2-40B4-BE49-F238E27FC236}">
                <a16:creationId xmlns:a16="http://schemas.microsoft.com/office/drawing/2014/main" id="{8B293CCF-A53E-74C1-67EF-BAA75F399F65}"/>
              </a:ext>
            </a:extLst>
          </p:cNvPr>
          <p:cNvSpPr/>
          <p:nvPr/>
        </p:nvSpPr>
        <p:spPr>
          <a:xfrm>
            <a:off x="8382513" y="5041087"/>
            <a:ext cx="3632200" cy="1483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Georgia" panose="02040502050405020303" pitchFamily="18" charset="0"/>
              </a:rPr>
              <a:t>ASIA</a:t>
            </a:r>
          </a:p>
        </p:txBody>
      </p:sp>
      <p:sp>
        <p:nvSpPr>
          <p:cNvPr id="38" name="Rectangle 37">
            <a:extLst>
              <a:ext uri="{FF2B5EF4-FFF2-40B4-BE49-F238E27FC236}">
                <a16:creationId xmlns:a16="http://schemas.microsoft.com/office/drawing/2014/main" id="{F6BCDFC5-C520-865F-42BE-F2A455CAF9F0}"/>
              </a:ext>
            </a:extLst>
          </p:cNvPr>
          <p:cNvSpPr/>
          <p:nvPr/>
        </p:nvSpPr>
        <p:spPr>
          <a:xfrm>
            <a:off x="8382512" y="3377378"/>
            <a:ext cx="3632200" cy="1483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Georgia" panose="02040502050405020303" pitchFamily="18" charset="0"/>
              </a:rPr>
              <a:t>EUROPE </a:t>
            </a:r>
          </a:p>
        </p:txBody>
      </p:sp>
      <p:sp>
        <p:nvSpPr>
          <p:cNvPr id="39" name="Rectangle 38">
            <a:extLst>
              <a:ext uri="{FF2B5EF4-FFF2-40B4-BE49-F238E27FC236}">
                <a16:creationId xmlns:a16="http://schemas.microsoft.com/office/drawing/2014/main" id="{4D876110-EADB-2F51-83DD-68D109329F9C}"/>
              </a:ext>
            </a:extLst>
          </p:cNvPr>
          <p:cNvSpPr/>
          <p:nvPr/>
        </p:nvSpPr>
        <p:spPr>
          <a:xfrm>
            <a:off x="8382512" y="3662304"/>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40" name="Rectangle 39">
            <a:extLst>
              <a:ext uri="{FF2B5EF4-FFF2-40B4-BE49-F238E27FC236}">
                <a16:creationId xmlns:a16="http://schemas.microsoft.com/office/drawing/2014/main" id="{8CD81088-6EF2-70EC-3A2C-BBB72027DDD4}"/>
              </a:ext>
            </a:extLst>
          </p:cNvPr>
          <p:cNvSpPr/>
          <p:nvPr/>
        </p:nvSpPr>
        <p:spPr>
          <a:xfrm>
            <a:off x="8382512" y="1712829"/>
            <a:ext cx="3632200" cy="1483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Georgia" panose="02040502050405020303" pitchFamily="18" charset="0"/>
              </a:rPr>
              <a:t>USA &amp; CANADA</a:t>
            </a:r>
          </a:p>
        </p:txBody>
      </p:sp>
      <p:sp>
        <p:nvSpPr>
          <p:cNvPr id="41" name="Rectangle 40">
            <a:extLst>
              <a:ext uri="{FF2B5EF4-FFF2-40B4-BE49-F238E27FC236}">
                <a16:creationId xmlns:a16="http://schemas.microsoft.com/office/drawing/2014/main" id="{98C54837-722E-5EA0-C7E7-3ED00ECA1292}"/>
              </a:ext>
            </a:extLst>
          </p:cNvPr>
          <p:cNvSpPr/>
          <p:nvPr/>
        </p:nvSpPr>
        <p:spPr>
          <a:xfrm>
            <a:off x="8382513" y="5326013"/>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42" name="Rectangle 41">
            <a:extLst>
              <a:ext uri="{FF2B5EF4-FFF2-40B4-BE49-F238E27FC236}">
                <a16:creationId xmlns:a16="http://schemas.microsoft.com/office/drawing/2014/main" id="{FE342231-C6D4-F9E8-DA8A-3FCA3D8B87E5}"/>
              </a:ext>
            </a:extLst>
          </p:cNvPr>
          <p:cNvSpPr/>
          <p:nvPr/>
        </p:nvSpPr>
        <p:spPr>
          <a:xfrm>
            <a:off x="8382512" y="1997755"/>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pic>
        <p:nvPicPr>
          <p:cNvPr id="46" name="Picture 45">
            <a:extLst>
              <a:ext uri="{FF2B5EF4-FFF2-40B4-BE49-F238E27FC236}">
                <a16:creationId xmlns:a16="http://schemas.microsoft.com/office/drawing/2014/main" id="{28B90813-659D-398D-0890-EC3F0921E239}"/>
              </a:ext>
            </a:extLst>
          </p:cNvPr>
          <p:cNvPicPr>
            <a:picLocks noChangeAspect="1"/>
          </p:cNvPicPr>
          <p:nvPr/>
        </p:nvPicPr>
        <p:blipFill>
          <a:blip r:embed="rId4"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9719" y="5351405"/>
            <a:ext cx="483652" cy="540000"/>
          </a:xfrm>
          <a:prstGeom prst="rect">
            <a:avLst/>
          </a:prstGeom>
        </p:spPr>
      </p:pic>
      <p:pic>
        <p:nvPicPr>
          <p:cNvPr id="47" name="Picture 46">
            <a:extLst>
              <a:ext uri="{FF2B5EF4-FFF2-40B4-BE49-F238E27FC236}">
                <a16:creationId xmlns:a16="http://schemas.microsoft.com/office/drawing/2014/main" id="{D0FFB9B9-11DA-26C4-EB71-7AF15697AA71}"/>
              </a:ext>
            </a:extLst>
          </p:cNvPr>
          <p:cNvPicPr>
            <a:picLocks noChangeAspect="1"/>
          </p:cNvPicPr>
          <p:nvPr/>
        </p:nvPicPr>
        <p:blipFill>
          <a:blip r:embed="rId5"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736212" y="5351405"/>
            <a:ext cx="542759" cy="540000"/>
          </a:xfrm>
          <a:prstGeom prst="rect">
            <a:avLst/>
          </a:prstGeom>
        </p:spPr>
      </p:pic>
      <p:pic>
        <p:nvPicPr>
          <p:cNvPr id="48" name="Picture 47">
            <a:extLst>
              <a:ext uri="{FF2B5EF4-FFF2-40B4-BE49-F238E27FC236}">
                <a16:creationId xmlns:a16="http://schemas.microsoft.com/office/drawing/2014/main" id="{CFB5D68E-6ADB-776B-B6C3-AEE7E82CD3D1}"/>
              </a:ext>
            </a:extLst>
          </p:cNvPr>
          <p:cNvPicPr>
            <a:picLocks noChangeAspect="1"/>
          </p:cNvPicPr>
          <p:nvPr/>
        </p:nvPicPr>
        <p:blipFill>
          <a:blip r:embed="rId6"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44655" y="3691605"/>
            <a:ext cx="731739" cy="540000"/>
          </a:xfrm>
          <a:prstGeom prst="rect">
            <a:avLst/>
          </a:prstGeom>
        </p:spPr>
      </p:pic>
      <p:pic>
        <p:nvPicPr>
          <p:cNvPr id="49" name="Picture 48">
            <a:extLst>
              <a:ext uri="{FF2B5EF4-FFF2-40B4-BE49-F238E27FC236}">
                <a16:creationId xmlns:a16="http://schemas.microsoft.com/office/drawing/2014/main" id="{15592BBF-AB46-98C3-E682-9B54F3767BC8}"/>
              </a:ext>
            </a:extLst>
          </p:cNvPr>
          <p:cNvPicPr>
            <a:picLocks noChangeAspect="1"/>
          </p:cNvPicPr>
          <p:nvPr/>
        </p:nvPicPr>
        <p:blipFill>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614380" y="2025413"/>
            <a:ext cx="696490" cy="540000"/>
          </a:xfrm>
          <a:prstGeom prst="rect">
            <a:avLst/>
          </a:prstGeom>
        </p:spPr>
      </p:pic>
      <p:pic>
        <p:nvPicPr>
          <p:cNvPr id="50" name="Picture 49">
            <a:extLst>
              <a:ext uri="{FF2B5EF4-FFF2-40B4-BE49-F238E27FC236}">
                <a16:creationId xmlns:a16="http://schemas.microsoft.com/office/drawing/2014/main" id="{F2F48F20-5199-39E0-28A9-88AC3F3AD03C}"/>
              </a:ext>
            </a:extLst>
          </p:cNvPr>
          <p:cNvPicPr>
            <a:picLocks noChangeAspect="1"/>
          </p:cNvPicPr>
          <p:nvPr/>
        </p:nvPicPr>
        <p:blipFill>
          <a:blip r:embed="rId8"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575744" y="3697515"/>
            <a:ext cx="735126" cy="540000"/>
          </a:xfrm>
          <a:prstGeom prst="rect">
            <a:avLst/>
          </a:prstGeom>
        </p:spPr>
      </p:pic>
      <p:graphicFrame>
        <p:nvGraphicFramePr>
          <p:cNvPr id="3" name="Table 91">
            <a:extLst>
              <a:ext uri="{FF2B5EF4-FFF2-40B4-BE49-F238E27FC236}">
                <a16:creationId xmlns:a16="http://schemas.microsoft.com/office/drawing/2014/main" id="{CE6672F6-8D89-4F90-7CD9-4F83F924355D}"/>
              </a:ext>
            </a:extLst>
          </p:cNvPr>
          <p:cNvGraphicFramePr>
            <a:graphicFrameLocks noGrp="1"/>
          </p:cNvGraphicFramePr>
          <p:nvPr>
            <p:extLst>
              <p:ext uri="{D42A27DB-BD31-4B8C-83A1-F6EECF244321}">
                <p14:modId xmlns:p14="http://schemas.microsoft.com/office/powerpoint/2010/main" val="2742116621"/>
              </p:ext>
            </p:extLst>
          </p:nvPr>
        </p:nvGraphicFramePr>
        <p:xfrm>
          <a:off x="8455537" y="2040799"/>
          <a:ext cx="3486150" cy="1112698"/>
        </p:xfrm>
        <a:graphic>
          <a:graphicData uri="http://schemas.openxmlformats.org/drawingml/2006/table">
            <a:tbl>
              <a:tblPr bandRow="1">
                <a:tableStyleId>{073A0DAA-6AF3-43AB-8588-CEC1D06C72B9}</a:tableStyleId>
              </a:tblPr>
              <a:tblGrid>
                <a:gridCol w="1118231">
                  <a:extLst>
                    <a:ext uri="{9D8B030D-6E8A-4147-A177-3AD203B41FA5}">
                      <a16:colId xmlns:a16="http://schemas.microsoft.com/office/drawing/2014/main" val="3735159004"/>
                    </a:ext>
                  </a:extLst>
                </a:gridCol>
                <a:gridCol w="1205869">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endParaRPr lang="en-GB" sz="600" b="1">
                        <a:solidFill>
                          <a:schemeClr val="tx1"/>
                        </a:solidFill>
                        <a:latin typeface="Georgia" panose="02040502050405020303" pitchFamily="18" charset="0"/>
                      </a:endParaRP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$809m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40.9%</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556349">
                <a:tc>
                  <a:txBody>
                    <a:bodyPr/>
                    <a:lstStyle/>
                    <a:p>
                      <a:pPr algn="ct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$11.7bn</a:t>
                      </a:r>
                    </a:p>
                    <a:p>
                      <a:pPr algn="ctr"/>
                      <a:r>
                        <a:rPr lang="en-GB" sz="6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+7.4%</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-1.1pts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5" name="Table 91">
            <a:extLst>
              <a:ext uri="{FF2B5EF4-FFF2-40B4-BE49-F238E27FC236}">
                <a16:creationId xmlns:a16="http://schemas.microsoft.com/office/drawing/2014/main" id="{D8ED8E0B-04E3-0492-B8BA-7DDB558EF20D}"/>
              </a:ext>
            </a:extLst>
          </p:cNvPr>
          <p:cNvGraphicFramePr>
            <a:graphicFrameLocks noGrp="1"/>
          </p:cNvGraphicFramePr>
          <p:nvPr>
            <p:extLst>
              <p:ext uri="{D42A27DB-BD31-4B8C-83A1-F6EECF244321}">
                <p14:modId xmlns:p14="http://schemas.microsoft.com/office/powerpoint/2010/main" val="42076308"/>
              </p:ext>
            </p:extLst>
          </p:nvPr>
        </p:nvGraphicFramePr>
        <p:xfrm>
          <a:off x="8456451" y="3703825"/>
          <a:ext cx="3486150" cy="1112698"/>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735159004"/>
                    </a:ext>
                  </a:extLst>
                </a:gridCol>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endParaRPr lang="en-GB" sz="600" b="1">
                        <a:solidFill>
                          <a:schemeClr val="tx1"/>
                        </a:solidFill>
                        <a:latin typeface="Georgia" panose="02040502050405020303" pitchFamily="18" charset="0"/>
                      </a:endParaRP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$658m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28.1%</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556349">
                <a:tc>
                  <a:txBody>
                    <a:bodyPr/>
                    <a:lstStyle/>
                    <a:p>
                      <a:pPr algn="ct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$8.0bn</a:t>
                      </a:r>
                    </a:p>
                    <a:p>
                      <a:pPr algn="ctr"/>
                      <a:r>
                        <a:rPr lang="en-GB" sz="6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+8.9%</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-0.3pts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6" name="Table 91">
            <a:extLst>
              <a:ext uri="{FF2B5EF4-FFF2-40B4-BE49-F238E27FC236}">
                <a16:creationId xmlns:a16="http://schemas.microsoft.com/office/drawing/2014/main" id="{E7B3528F-60D2-8DD9-DC3D-77D564DBFFC5}"/>
              </a:ext>
            </a:extLst>
          </p:cNvPr>
          <p:cNvGraphicFramePr>
            <a:graphicFrameLocks noGrp="1"/>
          </p:cNvGraphicFramePr>
          <p:nvPr>
            <p:extLst>
              <p:ext uri="{D42A27DB-BD31-4B8C-83A1-F6EECF244321}">
                <p14:modId xmlns:p14="http://schemas.microsoft.com/office/powerpoint/2010/main" val="96169057"/>
              </p:ext>
            </p:extLst>
          </p:nvPr>
        </p:nvGraphicFramePr>
        <p:xfrm>
          <a:off x="468855" y="5375324"/>
          <a:ext cx="3486150" cy="1112698"/>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735159004"/>
                    </a:ext>
                  </a:extLst>
                </a:gridCol>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endParaRPr lang="en-GB" sz="600" b="1">
                        <a:solidFill>
                          <a:schemeClr val="tx1"/>
                        </a:solidFill>
                        <a:latin typeface="Georgia" panose="02040502050405020303" pitchFamily="18" charset="0"/>
                      </a:endParaRP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$250m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5.4%</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556349">
                <a:tc>
                  <a:txBody>
                    <a:bodyPr/>
                    <a:lstStyle/>
                    <a:p>
                      <a:pPr algn="ct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$1.5bn</a:t>
                      </a:r>
                    </a:p>
                    <a:p>
                      <a:pPr algn="ctr"/>
                      <a:r>
                        <a:rPr lang="en-GB" sz="6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+19.4%</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+0.4pts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7" name="Table 91">
            <a:extLst>
              <a:ext uri="{FF2B5EF4-FFF2-40B4-BE49-F238E27FC236}">
                <a16:creationId xmlns:a16="http://schemas.microsoft.com/office/drawing/2014/main" id="{8BD67CDC-5D74-49F7-C4A3-284520416079}"/>
              </a:ext>
            </a:extLst>
          </p:cNvPr>
          <p:cNvGraphicFramePr>
            <a:graphicFrameLocks noGrp="1"/>
          </p:cNvGraphicFramePr>
          <p:nvPr>
            <p:extLst>
              <p:ext uri="{D42A27DB-BD31-4B8C-83A1-F6EECF244321}">
                <p14:modId xmlns:p14="http://schemas.microsoft.com/office/powerpoint/2010/main" val="5376670"/>
              </p:ext>
            </p:extLst>
          </p:nvPr>
        </p:nvGraphicFramePr>
        <p:xfrm>
          <a:off x="468855" y="3696522"/>
          <a:ext cx="3486150" cy="1112698"/>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735159004"/>
                    </a:ext>
                  </a:extLst>
                </a:gridCol>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endParaRPr lang="en-GB" sz="600" b="1">
                        <a:solidFill>
                          <a:schemeClr val="tx1"/>
                        </a:solidFill>
                        <a:latin typeface="Georgia" panose="02040502050405020303" pitchFamily="18" charset="0"/>
                      </a:endParaRP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$58m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2.1%</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556349">
                <a:tc>
                  <a:txBody>
                    <a:bodyPr/>
                    <a:lstStyle/>
                    <a:p>
                      <a:pPr algn="ct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$597m</a:t>
                      </a:r>
                    </a:p>
                    <a:p>
                      <a:pPr algn="ctr"/>
                      <a:r>
                        <a:rPr lang="en-GB" sz="6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+10.8%</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+0.0pts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8" name="Table 91">
            <a:extLst>
              <a:ext uri="{FF2B5EF4-FFF2-40B4-BE49-F238E27FC236}">
                <a16:creationId xmlns:a16="http://schemas.microsoft.com/office/drawing/2014/main" id="{1E70C445-582B-BA03-82E6-23048173F0D7}"/>
              </a:ext>
            </a:extLst>
          </p:cNvPr>
          <p:cNvGraphicFramePr>
            <a:graphicFrameLocks noGrp="1"/>
          </p:cNvGraphicFramePr>
          <p:nvPr>
            <p:extLst>
              <p:ext uri="{D42A27DB-BD31-4B8C-83A1-F6EECF244321}">
                <p14:modId xmlns:p14="http://schemas.microsoft.com/office/powerpoint/2010/main" val="3014847708"/>
              </p:ext>
            </p:extLst>
          </p:nvPr>
        </p:nvGraphicFramePr>
        <p:xfrm>
          <a:off x="468855" y="2040799"/>
          <a:ext cx="3486153" cy="1112698"/>
        </p:xfrm>
        <a:graphic>
          <a:graphicData uri="http://schemas.openxmlformats.org/drawingml/2006/table">
            <a:tbl>
              <a:tblPr bandRow="1">
                <a:tableStyleId>{073A0DAA-6AF3-43AB-8588-CEC1D06C72B9}</a:tableStyleId>
              </a:tblPr>
              <a:tblGrid>
                <a:gridCol w="655476">
                  <a:extLst>
                    <a:ext uri="{9D8B030D-6E8A-4147-A177-3AD203B41FA5}">
                      <a16:colId xmlns:a16="http://schemas.microsoft.com/office/drawing/2014/main" val="3735159004"/>
                    </a:ext>
                  </a:extLst>
                </a:gridCol>
                <a:gridCol w="943559">
                  <a:extLst>
                    <a:ext uri="{9D8B030D-6E8A-4147-A177-3AD203B41FA5}">
                      <a16:colId xmlns:a16="http://schemas.microsoft.com/office/drawing/2014/main" val="334204631"/>
                    </a:ext>
                  </a:extLst>
                </a:gridCol>
                <a:gridCol w="943559">
                  <a:extLst>
                    <a:ext uri="{9D8B030D-6E8A-4147-A177-3AD203B41FA5}">
                      <a16:colId xmlns:a16="http://schemas.microsoft.com/office/drawing/2014/main" val="3017747342"/>
                    </a:ext>
                  </a:extLst>
                </a:gridCol>
                <a:gridCol w="943559">
                  <a:extLst>
                    <a:ext uri="{9D8B030D-6E8A-4147-A177-3AD203B41FA5}">
                      <a16:colId xmlns:a16="http://schemas.microsoft.com/office/drawing/2014/main" val="2270136793"/>
                    </a:ext>
                  </a:extLst>
                </a:gridCol>
              </a:tblGrid>
              <a:tr h="5563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a:solidFill>
                            <a:schemeClr val="tx1"/>
                          </a:solidFill>
                          <a:latin typeface="Georgia" panose="02040502050405020303" pitchFamily="18" charset="0"/>
                        </a:rPr>
                        <a:t>Middle East &amp; North Africa</a:t>
                      </a:r>
                    </a:p>
                  </a:txBody>
                  <a:tcPr marL="0" marR="0" marT="0" marB="0" anchor="ctr">
                    <a:solidFill>
                      <a:schemeClr val="accent6">
                        <a:lumMod val="20000"/>
                        <a:lumOff val="80000"/>
                      </a:schemeClr>
                    </a:solidFill>
                  </a:tcPr>
                </a:tc>
                <a:tc>
                  <a:txBody>
                    <a:bodyPr/>
                    <a:lstStyle/>
                    <a:p>
                      <a:pPr algn="ctr"/>
                      <a:r>
                        <a:rPr lang="en-GB" sz="1400" b="1">
                          <a:solidFill>
                            <a:schemeClr val="tx1"/>
                          </a:solidFill>
                          <a:latin typeface="Georgia" panose="02040502050405020303" pitchFamily="18" charset="0"/>
                        </a:rPr>
                        <a:t>US$111m</a:t>
                      </a:r>
                    </a:p>
                    <a:p>
                      <a:pPr algn="ctr"/>
                      <a:r>
                        <a:rPr lang="en-GB" sz="600" b="1">
                          <a:solidFill>
                            <a:schemeClr val="tx1"/>
                          </a:solidFill>
                          <a:latin typeface="Georgia" panose="02040502050405020303" pitchFamily="18" charset="0"/>
                        </a:rPr>
                        <a:t>2023 Revenue</a:t>
                      </a:r>
                    </a:p>
                  </a:txBody>
                  <a:tcPr marL="0" marR="0" marT="0" marB="0" anchor="ctr">
                    <a:solidFill>
                      <a:schemeClr val="accent6">
                        <a:lumMod val="20000"/>
                        <a:lumOff val="80000"/>
                      </a:schemeClr>
                    </a:solid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$14m</a:t>
                      </a:r>
                    </a:p>
                    <a:p>
                      <a:pPr algn="ctr"/>
                      <a:r>
                        <a:rPr lang="en-GB" sz="600" b="1">
                          <a:solidFill>
                            <a:schemeClr val="tx1"/>
                          </a:solidFill>
                          <a:latin typeface="Georgia" panose="02040502050405020303" pitchFamily="18" charset="0"/>
                        </a:rPr>
                        <a:t>YoY US$ Change</a:t>
                      </a:r>
                    </a:p>
                  </a:txBody>
                  <a:tcPr marL="0" marR="0" marT="0" marB="0" anchor="ctr">
                    <a:solidFill>
                      <a:schemeClr val="accent6">
                        <a:lumMod val="20000"/>
                        <a:lumOff val="80000"/>
                      </a:schemeClr>
                    </a:solidFill>
                  </a:tcPr>
                </a:tc>
                <a:tc>
                  <a:txBody>
                    <a:bodyPr/>
                    <a:lstStyle/>
                    <a:p>
                      <a:pPr algn="ctr"/>
                      <a:r>
                        <a:rPr lang="en-GB" sz="1400" b="1">
                          <a:solidFill>
                            <a:schemeClr val="tx1"/>
                          </a:solidFill>
                          <a:latin typeface="Georgia" panose="02040502050405020303" pitchFamily="18" charset="0"/>
                        </a:rPr>
                        <a:t>+14.4%</a:t>
                      </a:r>
                    </a:p>
                    <a:p>
                      <a:pPr algn="ctr"/>
                      <a:r>
                        <a:rPr lang="en-GB" sz="600" b="1">
                          <a:solidFill>
                            <a:schemeClr val="tx1"/>
                          </a:solidFill>
                          <a:latin typeface="Georgia" panose="02040502050405020303" pitchFamily="18" charset="0"/>
                        </a:rPr>
                        <a:t>YoY % Change</a:t>
                      </a:r>
                    </a:p>
                  </a:txBody>
                  <a:tcPr marL="0" marR="0" marT="0" marB="0" anchor="ctr">
                    <a:solidFill>
                      <a:schemeClr val="accent6">
                        <a:lumMod val="20000"/>
                        <a:lumOff val="80000"/>
                      </a:schemeClr>
                    </a:solidFill>
                  </a:tcPr>
                </a:tc>
                <a:extLst>
                  <a:ext uri="{0D108BD9-81ED-4DB2-BD59-A6C34878D82A}">
                    <a16:rowId xmlns:a16="http://schemas.microsoft.com/office/drawing/2014/main" val="752718929"/>
                  </a:ext>
                </a:extLst>
              </a:tr>
              <a:tr h="556349">
                <a:tc>
                  <a:txBody>
                    <a:bodyPr/>
                    <a:lstStyle/>
                    <a:p>
                      <a:pPr algn="ctr"/>
                      <a:r>
                        <a:rPr lang="en-GB" sz="800" b="1">
                          <a:solidFill>
                            <a:schemeClr val="tx1"/>
                          </a:solidFill>
                          <a:latin typeface="Georgia" panose="02040502050405020303" pitchFamily="18" charset="0"/>
                        </a:rPr>
                        <a:t>Sub-Saharan Africa </a:t>
                      </a:r>
                    </a:p>
                  </a:txBody>
                  <a:tcPr marL="0" marR="0" marT="0" marB="0" anchor="ctr">
                    <a:solidFill>
                      <a:srgbClr val="E6ECB2"/>
                    </a:solidFill>
                  </a:tcPr>
                </a:tc>
                <a:tc>
                  <a:txBody>
                    <a:bodyPr/>
                    <a:lstStyle/>
                    <a:p>
                      <a:pPr algn="ctr"/>
                      <a:r>
                        <a:rPr lang="en-GB" sz="1400" b="1">
                          <a:solidFill>
                            <a:schemeClr val="tx1"/>
                          </a:solidFill>
                          <a:latin typeface="Georgia" panose="02040502050405020303" pitchFamily="18" charset="0"/>
                        </a:rPr>
                        <a:t>US$92m</a:t>
                      </a:r>
                    </a:p>
                    <a:p>
                      <a:pPr algn="ctr"/>
                      <a:r>
                        <a:rPr lang="en-GB" sz="600" b="1">
                          <a:solidFill>
                            <a:schemeClr val="tx1"/>
                          </a:solidFill>
                          <a:latin typeface="Georgia" panose="02040502050405020303" pitchFamily="18" charset="0"/>
                        </a:rPr>
                        <a:t>2023 Revenue</a:t>
                      </a:r>
                    </a:p>
                  </a:txBody>
                  <a:tcPr marL="0" marR="0" marT="0" marB="0" anchor="ctr">
                    <a:solidFill>
                      <a:srgbClr val="E6ECB2"/>
                    </a:solid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$18m</a:t>
                      </a:r>
                    </a:p>
                    <a:p>
                      <a:pPr algn="ctr"/>
                      <a:r>
                        <a:rPr lang="en-GB" sz="600" b="1">
                          <a:solidFill>
                            <a:schemeClr val="tx1"/>
                          </a:solidFill>
                          <a:latin typeface="Georgia" panose="02040502050405020303" pitchFamily="18" charset="0"/>
                        </a:rPr>
                        <a:t>YoY US$ Change</a:t>
                      </a:r>
                    </a:p>
                  </a:txBody>
                  <a:tcPr marL="0" marR="0" marT="0" marB="0" anchor="ctr">
                    <a:solidFill>
                      <a:srgbClr val="E6ECB2"/>
                    </a:solidFill>
                  </a:tcPr>
                </a:tc>
                <a:tc>
                  <a:txBody>
                    <a:bodyPr/>
                    <a:lstStyle/>
                    <a:p>
                      <a:pPr algn="ctr"/>
                      <a:r>
                        <a:rPr lang="en-GB" sz="1400" b="1">
                          <a:solidFill>
                            <a:schemeClr val="tx1"/>
                          </a:solidFill>
                          <a:latin typeface="Georgia" panose="02040502050405020303" pitchFamily="18" charset="0"/>
                        </a:rPr>
                        <a:t>+24.7%</a:t>
                      </a:r>
                    </a:p>
                    <a:p>
                      <a:pPr algn="ctr"/>
                      <a:r>
                        <a:rPr lang="en-GB" sz="600" b="1">
                          <a:solidFill>
                            <a:schemeClr val="tx1"/>
                          </a:solidFill>
                          <a:latin typeface="Georgia" panose="02040502050405020303" pitchFamily="18" charset="0"/>
                        </a:rPr>
                        <a:t>YoY % Change</a:t>
                      </a:r>
                    </a:p>
                  </a:txBody>
                  <a:tcPr marL="0" marR="0" marT="0" marB="0" anchor="ctr">
                    <a:solidFill>
                      <a:srgbClr val="E6ECB2"/>
                    </a:solidFill>
                  </a:tcPr>
                </a:tc>
                <a:extLst>
                  <a:ext uri="{0D108BD9-81ED-4DB2-BD59-A6C34878D82A}">
                    <a16:rowId xmlns:a16="http://schemas.microsoft.com/office/drawing/2014/main" val="2032583637"/>
                  </a:ext>
                </a:extLst>
              </a:tr>
            </a:tbl>
          </a:graphicData>
        </a:graphic>
      </p:graphicFrame>
      <p:graphicFrame>
        <p:nvGraphicFramePr>
          <p:cNvPr id="9" name="Table 91">
            <a:extLst>
              <a:ext uri="{FF2B5EF4-FFF2-40B4-BE49-F238E27FC236}">
                <a16:creationId xmlns:a16="http://schemas.microsoft.com/office/drawing/2014/main" id="{BB9AE2B4-CB2A-F853-C5C2-124872CFFC87}"/>
              </a:ext>
            </a:extLst>
          </p:cNvPr>
          <p:cNvGraphicFramePr>
            <a:graphicFrameLocks noGrp="1"/>
          </p:cNvGraphicFramePr>
          <p:nvPr>
            <p:extLst>
              <p:ext uri="{D42A27DB-BD31-4B8C-83A1-F6EECF244321}">
                <p14:modId xmlns:p14="http://schemas.microsoft.com/office/powerpoint/2010/main" val="3840040435"/>
              </p:ext>
            </p:extLst>
          </p:nvPr>
        </p:nvGraphicFramePr>
        <p:xfrm>
          <a:off x="8455537" y="5370864"/>
          <a:ext cx="3486150" cy="1112698"/>
        </p:xfrm>
        <a:graphic>
          <a:graphicData uri="http://schemas.openxmlformats.org/drawingml/2006/table">
            <a:tbl>
              <a:tblPr bandRow="1">
                <a:tableStyleId>{073A0DAA-6AF3-43AB-8588-CEC1D06C72B9}</a:tableStyleId>
              </a:tblPr>
              <a:tblGrid>
                <a:gridCol w="1162050">
                  <a:extLst>
                    <a:ext uri="{9D8B030D-6E8A-4147-A177-3AD203B41FA5}">
                      <a16:colId xmlns:a16="http://schemas.microsoft.com/office/drawing/2014/main" val="3735159004"/>
                    </a:ext>
                  </a:extLst>
                </a:gridCol>
                <a:gridCol w="1162050">
                  <a:extLst>
                    <a:ext uri="{9D8B030D-6E8A-4147-A177-3AD203B41FA5}">
                      <a16:colId xmlns:a16="http://schemas.microsoft.com/office/drawing/2014/main" val="3017747342"/>
                    </a:ext>
                  </a:extLst>
                </a:gridCol>
                <a:gridCol w="1162050">
                  <a:extLst>
                    <a:ext uri="{9D8B030D-6E8A-4147-A177-3AD203B41FA5}">
                      <a16:colId xmlns:a16="http://schemas.microsoft.com/office/drawing/2014/main" val="2270136793"/>
                    </a:ext>
                  </a:extLst>
                </a:gridCol>
              </a:tblGrid>
              <a:tr h="556349">
                <a:tc>
                  <a:txBody>
                    <a:bodyPr/>
                    <a:lstStyle/>
                    <a:p>
                      <a:pPr algn="ctr"/>
                      <a:endParaRPr lang="en-GB" sz="600" b="1">
                        <a:solidFill>
                          <a:schemeClr val="tx1"/>
                        </a:solidFill>
                        <a:latin typeface="Georgia" panose="02040502050405020303" pitchFamily="18" charset="0"/>
                      </a:endParaRP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$847m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22.9%</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556349">
                <a:tc>
                  <a:txBody>
                    <a:bodyPr/>
                    <a:lstStyle/>
                    <a:p>
                      <a:pPr algn="ct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$6.5bn</a:t>
                      </a:r>
                    </a:p>
                    <a:p>
                      <a:pPr algn="ctr"/>
                      <a:r>
                        <a:rPr lang="en-GB" sz="6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+14.9%</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+0.9pts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spTree>
    <p:extLst>
      <p:ext uri="{BB962C8B-B14F-4D97-AF65-F5344CB8AC3E}">
        <p14:creationId xmlns:p14="http://schemas.microsoft.com/office/powerpoint/2010/main" val="217041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7BE0F-3949-8B67-B12A-CD392E551E05}"/>
              </a:ext>
            </a:extLst>
          </p:cNvPr>
          <p:cNvSpPr>
            <a:spLocks noGrp="1"/>
          </p:cNvSpPr>
          <p:nvPr>
            <p:ph type="title"/>
          </p:nvPr>
        </p:nvSpPr>
        <p:spPr>
          <a:xfrm>
            <a:off x="365198" y="296824"/>
            <a:ext cx="11436277" cy="637305"/>
          </a:xfrm>
        </p:spPr>
        <p:txBody>
          <a:bodyPr lIns="0" tIns="0" rIns="0" bIns="0"/>
          <a:lstStyle/>
          <a:p>
            <a:r>
              <a:rPr lang="en-GB" b="0">
                <a:solidFill>
                  <a:schemeClr val="tx1"/>
                </a:solidFill>
              </a:rPr>
              <a:t>REGIONAL OVERVIEW – EVOLUTION OF REVENUES</a:t>
            </a:r>
            <a:br>
              <a:rPr lang="en-GB" b="0">
                <a:solidFill>
                  <a:schemeClr val="tx1"/>
                </a:solidFill>
              </a:rPr>
            </a:br>
            <a:endParaRPr lang="en-GB" b="0">
              <a:solidFill>
                <a:schemeClr val="tx1"/>
              </a:solidFill>
            </a:endParaRPr>
          </a:p>
        </p:txBody>
      </p:sp>
      <p:sp>
        <p:nvSpPr>
          <p:cNvPr id="16" name="Text Placeholder 3">
            <a:extLst>
              <a:ext uri="{FF2B5EF4-FFF2-40B4-BE49-F238E27FC236}">
                <a16:creationId xmlns:a16="http://schemas.microsoft.com/office/drawing/2014/main" id="{2E992EB1-BBE4-7C4E-C99B-DD7F8E3FB6E2}"/>
              </a:ext>
            </a:extLst>
          </p:cNvPr>
          <p:cNvSpPr>
            <a:spLocks noGrp="1"/>
          </p:cNvSpPr>
          <p:nvPr>
            <p:ph type="body" sz="quarter" idx="11"/>
          </p:nvPr>
        </p:nvSpPr>
        <p:spPr/>
        <p:txBody>
          <a:bodyPr lIns="0" tIns="0" rIns="0" bIns="0"/>
          <a:lstStyle/>
          <a:p>
            <a:r>
              <a:rPr lang="en-GB" sz="1800">
                <a:latin typeface="Georgia" panose="02040502050405020303" pitchFamily="18" charset="0"/>
              </a:rPr>
              <a:t>Five of the seven regions have recorded double-digit percentage compound average growth rates (CAGR) since 2019.</a:t>
            </a:r>
          </a:p>
          <a:p>
            <a:endParaRPr lang="en-GB" sz="1800">
              <a:latin typeface="Georgia" panose="02040502050405020303" pitchFamily="18" charset="0"/>
            </a:endParaRPr>
          </a:p>
        </p:txBody>
      </p:sp>
      <p:sp>
        <p:nvSpPr>
          <p:cNvPr id="6" name="Rectangle 5">
            <a:extLst>
              <a:ext uri="{FF2B5EF4-FFF2-40B4-BE49-F238E27FC236}">
                <a16:creationId xmlns:a16="http://schemas.microsoft.com/office/drawing/2014/main" id="{60D1429B-F465-34A4-3A74-24A755ECF344}"/>
              </a:ext>
            </a:extLst>
          </p:cNvPr>
          <p:cNvSpPr/>
          <p:nvPr/>
        </p:nvSpPr>
        <p:spPr>
          <a:xfrm>
            <a:off x="11256971" y="1545341"/>
            <a:ext cx="859809" cy="467294"/>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u="sng">
                <a:solidFill>
                  <a:schemeClr val="tx1"/>
                </a:solidFill>
                <a:latin typeface="Georgia" panose="02040502050405020303" pitchFamily="18" charset="0"/>
              </a:rPr>
              <a:t>CAGR</a:t>
            </a:r>
          </a:p>
        </p:txBody>
      </p:sp>
      <p:sp>
        <p:nvSpPr>
          <p:cNvPr id="7" name="Rectangle 6">
            <a:extLst>
              <a:ext uri="{FF2B5EF4-FFF2-40B4-BE49-F238E27FC236}">
                <a16:creationId xmlns:a16="http://schemas.microsoft.com/office/drawing/2014/main" id="{F6344658-6CBE-437D-7ECB-DEA811A09248}"/>
              </a:ext>
            </a:extLst>
          </p:cNvPr>
          <p:cNvSpPr/>
          <p:nvPr/>
        </p:nvSpPr>
        <p:spPr>
          <a:xfrm>
            <a:off x="11256969" y="2004791"/>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rgbClr val="D4181C"/>
                </a:solidFill>
                <a:latin typeface="Georgia" panose="02040502050405020303" pitchFamily="18" charset="0"/>
              </a:rPr>
              <a:t>+10.3%</a:t>
            </a:r>
          </a:p>
        </p:txBody>
      </p:sp>
      <p:sp>
        <p:nvSpPr>
          <p:cNvPr id="8" name="Rectangle 7">
            <a:extLst>
              <a:ext uri="{FF2B5EF4-FFF2-40B4-BE49-F238E27FC236}">
                <a16:creationId xmlns:a16="http://schemas.microsoft.com/office/drawing/2014/main" id="{93061F52-F918-EEBB-2E5E-2D6A7666E24D}"/>
              </a:ext>
            </a:extLst>
          </p:cNvPr>
          <p:cNvSpPr/>
          <p:nvPr/>
        </p:nvSpPr>
        <p:spPr>
          <a:xfrm>
            <a:off x="11256971" y="2992365"/>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chemeClr val="accent1"/>
                </a:solidFill>
                <a:latin typeface="Georgia" panose="02040502050405020303" pitchFamily="18" charset="0"/>
              </a:rPr>
              <a:t>+8.4%</a:t>
            </a:r>
          </a:p>
        </p:txBody>
      </p:sp>
      <p:sp>
        <p:nvSpPr>
          <p:cNvPr id="9" name="Rectangle 8">
            <a:extLst>
              <a:ext uri="{FF2B5EF4-FFF2-40B4-BE49-F238E27FC236}">
                <a16:creationId xmlns:a16="http://schemas.microsoft.com/office/drawing/2014/main" id="{4BF23E27-ACF3-EB08-0116-55D48F703ACF}"/>
              </a:ext>
            </a:extLst>
          </p:cNvPr>
          <p:cNvSpPr/>
          <p:nvPr/>
        </p:nvSpPr>
        <p:spPr>
          <a:xfrm>
            <a:off x="11256971" y="3498399"/>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rgbClr val="E9551E"/>
                </a:solidFill>
                <a:latin typeface="Georgia" panose="02040502050405020303" pitchFamily="18" charset="0"/>
              </a:rPr>
              <a:t>+14.4%</a:t>
            </a:r>
          </a:p>
        </p:txBody>
      </p:sp>
      <p:sp>
        <p:nvSpPr>
          <p:cNvPr id="10" name="Rectangle 9">
            <a:extLst>
              <a:ext uri="{FF2B5EF4-FFF2-40B4-BE49-F238E27FC236}">
                <a16:creationId xmlns:a16="http://schemas.microsoft.com/office/drawing/2014/main" id="{61112CC5-D79C-B52D-5399-0886C6F71E0C}"/>
              </a:ext>
            </a:extLst>
          </p:cNvPr>
          <p:cNvSpPr/>
          <p:nvPr/>
        </p:nvSpPr>
        <p:spPr>
          <a:xfrm>
            <a:off x="11256971" y="4874952"/>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rgbClr val="EC619E"/>
                </a:solidFill>
                <a:latin typeface="Georgia" panose="02040502050405020303" pitchFamily="18" charset="0"/>
              </a:rPr>
              <a:t>+23.5%</a:t>
            </a:r>
          </a:p>
        </p:txBody>
      </p:sp>
      <p:sp>
        <p:nvSpPr>
          <p:cNvPr id="11" name="Rectangle 10">
            <a:extLst>
              <a:ext uri="{FF2B5EF4-FFF2-40B4-BE49-F238E27FC236}">
                <a16:creationId xmlns:a16="http://schemas.microsoft.com/office/drawing/2014/main" id="{61F8BCC1-97BF-296F-37FE-28D65D7D4F6D}"/>
              </a:ext>
            </a:extLst>
          </p:cNvPr>
          <p:cNvSpPr/>
          <p:nvPr/>
        </p:nvSpPr>
        <p:spPr>
          <a:xfrm>
            <a:off x="11256971" y="5181857"/>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rgbClr val="FFD00A"/>
                </a:solidFill>
                <a:latin typeface="Georgia" panose="02040502050405020303" pitchFamily="18" charset="0"/>
              </a:rPr>
              <a:t>+7.1%</a:t>
            </a:r>
          </a:p>
        </p:txBody>
      </p:sp>
      <p:sp>
        <p:nvSpPr>
          <p:cNvPr id="12" name="Rectangle 11">
            <a:extLst>
              <a:ext uri="{FF2B5EF4-FFF2-40B4-BE49-F238E27FC236}">
                <a16:creationId xmlns:a16="http://schemas.microsoft.com/office/drawing/2014/main" id="{79FC2F75-3A4D-17D2-B269-7CE29F0F9403}"/>
              </a:ext>
            </a:extLst>
          </p:cNvPr>
          <p:cNvSpPr/>
          <p:nvPr/>
        </p:nvSpPr>
        <p:spPr>
          <a:xfrm>
            <a:off x="11256971" y="5404332"/>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rgbClr val="A07CA7"/>
                </a:solidFill>
                <a:latin typeface="Georgia" panose="02040502050405020303" pitchFamily="18" charset="0"/>
              </a:rPr>
              <a:t>+29.0%</a:t>
            </a:r>
          </a:p>
        </p:txBody>
      </p:sp>
      <p:sp>
        <p:nvSpPr>
          <p:cNvPr id="13" name="Rectangle 12">
            <a:extLst>
              <a:ext uri="{FF2B5EF4-FFF2-40B4-BE49-F238E27FC236}">
                <a16:creationId xmlns:a16="http://schemas.microsoft.com/office/drawing/2014/main" id="{5E06AADA-0949-314E-88CE-F52A16B2486F}"/>
              </a:ext>
            </a:extLst>
          </p:cNvPr>
          <p:cNvSpPr/>
          <p:nvPr/>
        </p:nvSpPr>
        <p:spPr>
          <a:xfrm>
            <a:off x="11256970" y="5535953"/>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a:solidFill>
                  <a:srgbClr val="B8C822"/>
                </a:solidFill>
                <a:latin typeface="Georgia" panose="02040502050405020303" pitchFamily="18" charset="0"/>
              </a:rPr>
              <a:t>+15.1%</a:t>
            </a:r>
          </a:p>
        </p:txBody>
      </p:sp>
      <p:graphicFrame>
        <p:nvGraphicFramePr>
          <p:cNvPr id="14" name="Chart 13">
            <a:extLst>
              <a:ext uri="{FF2B5EF4-FFF2-40B4-BE49-F238E27FC236}">
                <a16:creationId xmlns:a16="http://schemas.microsoft.com/office/drawing/2014/main" id="{5A5A488A-C977-D923-9B6E-FE72E7C2F521}"/>
              </a:ext>
            </a:extLst>
          </p:cNvPr>
          <p:cNvGraphicFramePr/>
          <p:nvPr>
            <p:extLst>
              <p:ext uri="{D42A27DB-BD31-4B8C-83A1-F6EECF244321}">
                <p14:modId xmlns:p14="http://schemas.microsoft.com/office/powerpoint/2010/main" val="2886308282"/>
              </p:ext>
            </p:extLst>
          </p:nvPr>
        </p:nvGraphicFramePr>
        <p:xfrm>
          <a:off x="482600" y="1651325"/>
          <a:ext cx="10774368" cy="47660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6871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982-E432-3C7E-0E13-0771759FA1CD}"/>
              </a:ext>
            </a:extLst>
          </p:cNvPr>
          <p:cNvSpPr>
            <a:spLocks noGrp="1"/>
          </p:cNvSpPr>
          <p:nvPr>
            <p:ph type="title"/>
          </p:nvPr>
        </p:nvSpPr>
        <p:spPr/>
        <p:txBody>
          <a:bodyPr lIns="0" tIns="0" rIns="0" bIns="0"/>
          <a:lstStyle/>
          <a:p>
            <a:r>
              <a:rPr lang="en-GB" b="0">
                <a:solidFill>
                  <a:schemeClr val="tx1"/>
                </a:solidFill>
              </a:rPr>
              <a:t>REGIONAL FORMAT SPLIT</a:t>
            </a:r>
            <a:br>
              <a:rPr lang="en-GB" b="0">
                <a:solidFill>
                  <a:schemeClr val="tx1"/>
                </a:solidFill>
              </a:rPr>
            </a:br>
            <a:endParaRPr lang="en-GB" b="0">
              <a:solidFill>
                <a:schemeClr val="tx1"/>
              </a:solidFill>
            </a:endParaRPr>
          </a:p>
        </p:txBody>
      </p:sp>
      <p:sp>
        <p:nvSpPr>
          <p:cNvPr id="4" name="Text Placeholder 3">
            <a:extLst>
              <a:ext uri="{FF2B5EF4-FFF2-40B4-BE49-F238E27FC236}">
                <a16:creationId xmlns:a16="http://schemas.microsoft.com/office/drawing/2014/main" id="{792C575B-579B-FB6B-A45D-CCAE20BEFD3D}"/>
              </a:ext>
            </a:extLst>
          </p:cNvPr>
          <p:cNvSpPr>
            <a:spLocks noGrp="1"/>
          </p:cNvSpPr>
          <p:nvPr>
            <p:ph type="body" sz="quarter" idx="11"/>
          </p:nvPr>
        </p:nvSpPr>
        <p:spPr/>
        <p:txBody>
          <a:bodyPr lIns="0" tIns="0" rIns="0" bIns="0"/>
          <a:lstStyle/>
          <a:p>
            <a:r>
              <a:rPr lang="en-GB" sz="1800">
                <a:latin typeface="Georgia" panose="02040502050405020303" pitchFamily="18" charset="0"/>
              </a:rPr>
              <a:t>Streaming accounted for over 60% of revenues in every region, except for Asia, where physical accounted for a significant portion of the region’s revenues.</a:t>
            </a:r>
          </a:p>
          <a:p>
            <a:endParaRPr lang="en-GB" sz="1800">
              <a:latin typeface="Georgia" panose="02040502050405020303" pitchFamily="18" charset="0"/>
            </a:endParaRPr>
          </a:p>
        </p:txBody>
      </p:sp>
      <p:pic>
        <p:nvPicPr>
          <p:cNvPr id="6" name="Picture 5">
            <a:extLst>
              <a:ext uri="{FF2B5EF4-FFF2-40B4-BE49-F238E27FC236}">
                <a16:creationId xmlns:a16="http://schemas.microsoft.com/office/drawing/2014/main" id="{18DA5C23-25CE-9A5F-BE2C-6B1BC28A2F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186" y="4723228"/>
            <a:ext cx="609186" cy="426430"/>
          </a:xfrm>
          <a:prstGeom prst="rect">
            <a:avLst/>
          </a:prstGeom>
        </p:spPr>
      </p:pic>
      <p:pic>
        <p:nvPicPr>
          <p:cNvPr id="7" name="Picture 6" descr="A picture containing computer&#10;&#10;Description automatically generated">
            <a:extLst>
              <a:ext uri="{FF2B5EF4-FFF2-40B4-BE49-F238E27FC236}">
                <a16:creationId xmlns:a16="http://schemas.microsoft.com/office/drawing/2014/main" id="{3F9EF3A0-5F26-C21F-B7BF-D17BDE6FEB48}"/>
              </a:ext>
            </a:extLst>
          </p:cNvPr>
          <p:cNvPicPr>
            <a:picLocks noChangeAspect="1"/>
          </p:cNvPicPr>
          <p:nvPr/>
        </p:nvPicPr>
        <p:blipFill rotWithShape="1">
          <a:blip r:embed="rId3" cstate="hqprint">
            <a:duotone>
              <a:prstClr val="black"/>
              <a:srgbClr val="C1CF3D">
                <a:tint val="45000"/>
                <a:satMod val="400000"/>
              </a:srgbClr>
            </a:duotone>
            <a:extLst>
              <a:ext uri="{28A0092B-C50C-407E-A947-70E740481C1C}">
                <a14:useLocalDpi xmlns:a14="http://schemas.microsoft.com/office/drawing/2010/main"/>
              </a:ext>
            </a:extLst>
          </a:blip>
          <a:srcRect/>
          <a:stretch/>
        </p:blipFill>
        <p:spPr>
          <a:xfrm>
            <a:off x="132391" y="5247487"/>
            <a:ext cx="526777" cy="686273"/>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9F0F21B3-9E3B-A579-B2D3-777FEA6505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652" y="2920081"/>
            <a:ext cx="652255" cy="370754"/>
          </a:xfrm>
          <a:prstGeom prst="rect">
            <a:avLst/>
          </a:prstGeom>
        </p:spPr>
      </p:pic>
      <p:pic>
        <p:nvPicPr>
          <p:cNvPr id="9" name="Picture 8">
            <a:extLst>
              <a:ext uri="{FF2B5EF4-FFF2-40B4-BE49-F238E27FC236}">
                <a16:creationId xmlns:a16="http://schemas.microsoft.com/office/drawing/2014/main" id="{FDF66EB8-D2C8-1C54-7C8C-22EE40FF3B15}"/>
              </a:ext>
            </a:extLst>
          </p:cNvPr>
          <p:cNvPicPr>
            <a:picLocks noChangeAspect="1"/>
          </p:cNvPicPr>
          <p:nvPr/>
        </p:nvPicPr>
        <p:blipFill rotWithShape="1">
          <a:blip r:embed="rId5" cstate="hqprint">
            <a:duotone>
              <a:prstClr val="black"/>
              <a:srgbClr val="EC619F">
                <a:tint val="45000"/>
                <a:satMod val="400000"/>
              </a:srgbClr>
            </a:duotone>
            <a:extLst>
              <a:ext uri="{28A0092B-C50C-407E-A947-70E740481C1C}">
                <a14:useLocalDpi xmlns:a14="http://schemas.microsoft.com/office/drawing/2010/main"/>
              </a:ext>
            </a:extLst>
          </a:blip>
          <a:srcRect/>
          <a:stretch/>
        </p:blipFill>
        <p:spPr>
          <a:xfrm>
            <a:off x="195133" y="3746737"/>
            <a:ext cx="401292" cy="555562"/>
          </a:xfrm>
          <a:prstGeom prst="rect">
            <a:avLst/>
          </a:prstGeom>
        </p:spPr>
      </p:pic>
      <p:pic>
        <p:nvPicPr>
          <p:cNvPr id="10" name="Picture 9">
            <a:extLst>
              <a:ext uri="{FF2B5EF4-FFF2-40B4-BE49-F238E27FC236}">
                <a16:creationId xmlns:a16="http://schemas.microsoft.com/office/drawing/2014/main" id="{789A3599-2934-37AE-33FA-9E0708F25137}"/>
              </a:ext>
            </a:extLst>
          </p:cNvPr>
          <p:cNvPicPr>
            <a:picLocks noChangeAspect="1"/>
          </p:cNvPicPr>
          <p:nvPr/>
        </p:nvPicPr>
        <p:blipFill rotWithShape="1">
          <a:blip r:embed="rId6"/>
          <a:srcRect/>
          <a:stretch/>
        </p:blipFill>
        <p:spPr>
          <a:xfrm>
            <a:off x="230269" y="2455952"/>
            <a:ext cx="331021" cy="299877"/>
          </a:xfrm>
          <a:prstGeom prst="rect">
            <a:avLst/>
          </a:prstGeom>
        </p:spPr>
      </p:pic>
      <p:pic>
        <p:nvPicPr>
          <p:cNvPr id="11" name="Picture 10" descr="A picture containing light&#10;&#10;Description automatically generated">
            <a:extLst>
              <a:ext uri="{FF2B5EF4-FFF2-40B4-BE49-F238E27FC236}">
                <a16:creationId xmlns:a16="http://schemas.microsoft.com/office/drawing/2014/main" id="{9DCFE2C5-4288-E848-91E5-86EDDC2B014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745" y="4161682"/>
            <a:ext cx="626069" cy="827717"/>
          </a:xfrm>
          <a:prstGeom prst="rect">
            <a:avLst/>
          </a:prstGeom>
        </p:spPr>
      </p:pic>
      <p:pic>
        <p:nvPicPr>
          <p:cNvPr id="12" name="Picture 11" descr="A picture containing silhouette, night sky&#10;&#10;Description automatically generated">
            <a:extLst>
              <a:ext uri="{FF2B5EF4-FFF2-40B4-BE49-F238E27FC236}">
                <a16:creationId xmlns:a16="http://schemas.microsoft.com/office/drawing/2014/main" id="{2F9FE604-5721-83DF-8B06-893ECE09AF1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91384" y="3386730"/>
            <a:ext cx="408791" cy="348826"/>
          </a:xfrm>
          <a:prstGeom prst="rect">
            <a:avLst/>
          </a:prstGeom>
        </p:spPr>
      </p:pic>
      <p:graphicFrame>
        <p:nvGraphicFramePr>
          <p:cNvPr id="13" name="Chart 12">
            <a:extLst>
              <a:ext uri="{FF2B5EF4-FFF2-40B4-BE49-F238E27FC236}">
                <a16:creationId xmlns:a16="http://schemas.microsoft.com/office/drawing/2014/main" id="{86C955D1-1221-0490-1CC3-49BC05978092}"/>
              </a:ext>
            </a:extLst>
          </p:cNvPr>
          <p:cNvGraphicFramePr/>
          <p:nvPr>
            <p:extLst>
              <p:ext uri="{D42A27DB-BD31-4B8C-83A1-F6EECF244321}">
                <p14:modId xmlns:p14="http://schemas.microsoft.com/office/powerpoint/2010/main" val="2650185167"/>
              </p:ext>
            </p:extLst>
          </p:nvPr>
        </p:nvGraphicFramePr>
        <p:xfrm>
          <a:off x="684941" y="1708343"/>
          <a:ext cx="11106156" cy="448925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355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D5F9-2790-A2A2-4B54-32951E1BA0FD}"/>
              </a:ext>
            </a:extLst>
          </p:cNvPr>
          <p:cNvSpPr>
            <a:spLocks noGrp="1"/>
          </p:cNvSpPr>
          <p:nvPr>
            <p:ph type="title"/>
          </p:nvPr>
        </p:nvSpPr>
        <p:spPr/>
        <p:txBody>
          <a:bodyPr lIns="0" tIns="0" rIns="0" bIns="0"/>
          <a:lstStyle/>
          <a:p>
            <a:r>
              <a:rPr lang="en-GB" b="0">
                <a:solidFill>
                  <a:schemeClr val="tx1"/>
                </a:solidFill>
              </a:rPr>
              <a:t>ACCELERATED GROWTH IN ASIA</a:t>
            </a:r>
          </a:p>
        </p:txBody>
      </p:sp>
      <p:sp>
        <p:nvSpPr>
          <p:cNvPr id="3" name="Text Placeholder 2">
            <a:extLst>
              <a:ext uri="{FF2B5EF4-FFF2-40B4-BE49-F238E27FC236}">
                <a16:creationId xmlns:a16="http://schemas.microsoft.com/office/drawing/2014/main" id="{D95AEA2E-40C6-99BD-EB1D-7393374909D4}"/>
              </a:ext>
            </a:extLst>
          </p:cNvPr>
          <p:cNvSpPr>
            <a:spLocks noGrp="1"/>
          </p:cNvSpPr>
          <p:nvPr>
            <p:ph type="body" sz="quarter" idx="11"/>
          </p:nvPr>
        </p:nvSpPr>
        <p:spPr/>
        <p:txBody>
          <a:bodyPr lIns="0" tIns="0" rIns="0" bIns="0"/>
          <a:lstStyle/>
          <a:p>
            <a:r>
              <a:rPr lang="en-GB" sz="1800">
                <a:latin typeface="Georgia" panose="02040502050405020303" pitchFamily="18" charset="0"/>
              </a:rPr>
              <a:t>Asia added the most revenue growth (+US$847m) of all regions in 2023, for the second year running.  Asia (excluding Japan) revenues continued to pull ahead of Japan’s, having overtaken in 2022.</a:t>
            </a:r>
          </a:p>
          <a:p>
            <a:endParaRPr lang="en-GB" sz="1800">
              <a:latin typeface="Georgia" panose="02040502050405020303" pitchFamily="18" charset="0"/>
            </a:endParaRPr>
          </a:p>
        </p:txBody>
      </p:sp>
      <p:pic>
        <p:nvPicPr>
          <p:cNvPr id="5" name="Picture 2" descr="Flag of Taiwan - Flag of the Republic of China - Button Square">
            <a:extLst>
              <a:ext uri="{FF2B5EF4-FFF2-40B4-BE49-F238E27FC236}">
                <a16:creationId xmlns:a16="http://schemas.microsoft.com/office/drawing/2014/main" id="{2F30F195-923A-1688-C45B-F03E2176DEA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995875" y="5809517"/>
            <a:ext cx="270000" cy="27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69EB24-5A99-83E9-E64B-7FBE41FCBAA1}"/>
              </a:ext>
            </a:extLst>
          </p:cNvPr>
          <p:cNvSpPr txBox="1"/>
          <p:nvPr/>
        </p:nvSpPr>
        <p:spPr>
          <a:xfrm>
            <a:off x="8952222" y="1835343"/>
            <a:ext cx="30884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200" b="1" i="0" u="sng" strike="noStrike" kern="1200" cap="none" spc="0" normalizeH="0" baseline="0" noProof="0">
                <a:ln>
                  <a:noFill/>
                </a:ln>
                <a:effectLst/>
                <a:uLnTx/>
                <a:uFillTx/>
                <a:latin typeface="Georgia" panose="02040502050405020303" pitchFamily="18" charset="0"/>
              </a:rPr>
              <a:t>Largest Asian markets by revenue: 2023</a:t>
            </a:r>
          </a:p>
        </p:txBody>
      </p:sp>
      <p:graphicFrame>
        <p:nvGraphicFramePr>
          <p:cNvPr id="7" name="Table 18">
            <a:extLst>
              <a:ext uri="{FF2B5EF4-FFF2-40B4-BE49-F238E27FC236}">
                <a16:creationId xmlns:a16="http://schemas.microsoft.com/office/drawing/2014/main" id="{2E1F0DC5-8960-7CDC-FB54-8774608E419E}"/>
              </a:ext>
            </a:extLst>
          </p:cNvPr>
          <p:cNvGraphicFramePr>
            <a:graphicFrameLocks noGrp="1"/>
          </p:cNvGraphicFramePr>
          <p:nvPr>
            <p:extLst>
              <p:ext uri="{D42A27DB-BD31-4B8C-83A1-F6EECF244321}">
                <p14:modId xmlns:p14="http://schemas.microsoft.com/office/powerpoint/2010/main" val="612971332"/>
              </p:ext>
            </p:extLst>
          </p:nvPr>
        </p:nvGraphicFramePr>
        <p:xfrm>
          <a:off x="8930418" y="2412095"/>
          <a:ext cx="3096000" cy="3857288"/>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3099573468"/>
                    </a:ext>
                  </a:extLst>
                </a:gridCol>
                <a:gridCol w="936000">
                  <a:extLst>
                    <a:ext uri="{9D8B030D-6E8A-4147-A177-3AD203B41FA5}">
                      <a16:colId xmlns:a16="http://schemas.microsoft.com/office/drawing/2014/main" val="2325702794"/>
                    </a:ext>
                  </a:extLst>
                </a:gridCol>
                <a:gridCol w="936000">
                  <a:extLst>
                    <a:ext uri="{9D8B030D-6E8A-4147-A177-3AD203B41FA5}">
                      <a16:colId xmlns:a16="http://schemas.microsoft.com/office/drawing/2014/main" val="1716334835"/>
                    </a:ext>
                  </a:extLst>
                </a:gridCol>
              </a:tblGrid>
              <a:tr h="490994">
                <a:tc>
                  <a:txBody>
                    <a:bodyPr/>
                    <a:lstStyle/>
                    <a:p>
                      <a:r>
                        <a:rPr lang="en-GB" sz="1050">
                          <a:solidFill>
                            <a:schemeClr val="tx1"/>
                          </a:solidFill>
                          <a:latin typeface="Georgia" panose="02040502050405020303" pitchFamily="18" charset="0"/>
                        </a:rPr>
                        <a:t>Market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en-GB" sz="1050">
                          <a:solidFill>
                            <a:schemeClr val="tx1"/>
                          </a:solidFill>
                          <a:latin typeface="Georgia" panose="02040502050405020303" pitchFamily="18" charset="0"/>
                        </a:rPr>
                        <a:t>2023 Revenue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en-GB" sz="1050">
                          <a:solidFill>
                            <a:schemeClr val="tx1"/>
                          </a:solidFill>
                          <a:latin typeface="Georgia" panose="02040502050405020303" pitchFamily="18" charset="0"/>
                        </a:rPr>
                        <a:t>2023 % Change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971777296"/>
                  </a:ext>
                </a:extLst>
              </a:tr>
              <a:tr h="552368">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Japan</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US$2,734m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+7.6%</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834817742"/>
                  </a:ext>
                </a:extLst>
              </a:tr>
              <a:tr h="552368">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China</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US$1,454m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+25.9%</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98463967"/>
                  </a:ext>
                </a:extLst>
              </a:tr>
              <a:tr h="552368">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            South Korea</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US$834m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+13.1%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772619163"/>
                  </a:ext>
                </a:extLst>
              </a:tr>
              <a:tr h="552368">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India</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US$357m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+15.3%</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137236329"/>
                  </a:ext>
                </a:extLst>
              </a:tr>
              <a:tr h="552368">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      Thailand</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US$108m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+6.3%</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84866400"/>
                  </a:ext>
                </a:extLst>
              </a:tr>
              <a:tr h="604454">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   Taiwan</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US$94m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b="0" kern="1200">
                          <a:solidFill>
                            <a:schemeClr val="tx1"/>
                          </a:solidFill>
                          <a:latin typeface="Georgia" panose="02040502050405020303" pitchFamily="18" charset="0"/>
                          <a:ea typeface="+mn-ea"/>
                          <a:cs typeface="+mn-cs"/>
                        </a:rPr>
                        <a:t>+5.2%</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982339625"/>
                  </a:ext>
                </a:extLst>
              </a:tr>
            </a:tbl>
          </a:graphicData>
        </a:graphic>
      </p:graphicFrame>
      <p:pic>
        <p:nvPicPr>
          <p:cNvPr id="8" name="Picture 7" descr="A picture containing drawing, clock&#10;&#10;Description automatically generated">
            <a:extLst>
              <a:ext uri="{FF2B5EF4-FFF2-40B4-BE49-F238E27FC236}">
                <a16:creationId xmlns:a16="http://schemas.microsoft.com/office/drawing/2014/main" id="{4A291A13-45CE-F381-94C0-645BB326BC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95875" y="3606815"/>
            <a:ext cx="270000" cy="270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52D511C-23EE-CC5A-DC1E-800B6BFD99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5875" y="5265986"/>
            <a:ext cx="270000" cy="27000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72D26A5B-F984-5AAD-C399-B7687EC24D4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95875" y="4159872"/>
            <a:ext cx="270000" cy="270000"/>
          </a:xfrm>
          <a:prstGeom prst="rect">
            <a:avLst/>
          </a:prstGeom>
        </p:spPr>
      </p:pic>
      <p:pic>
        <p:nvPicPr>
          <p:cNvPr id="11" name="Picture 4" descr="Flag of India - Button Square">
            <a:extLst>
              <a:ext uri="{FF2B5EF4-FFF2-40B4-BE49-F238E27FC236}">
                <a16:creationId xmlns:a16="http://schemas.microsoft.com/office/drawing/2014/main" id="{5C305E10-354D-52F2-FBCD-AA4A524B467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995875" y="4712929"/>
            <a:ext cx="270000" cy="27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lag of Japan - Button Square">
            <a:extLst>
              <a:ext uri="{FF2B5EF4-FFF2-40B4-BE49-F238E27FC236}">
                <a16:creationId xmlns:a16="http://schemas.microsoft.com/office/drawing/2014/main" id="{5A8C8E11-D49A-37CB-9EAA-E8A0219EC23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995875" y="3053758"/>
            <a:ext cx="270000" cy="270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C7054D3-9730-CE7E-A54B-947A62A075E3}"/>
              </a:ext>
            </a:extLst>
          </p:cNvPr>
          <p:cNvGrpSpPr/>
          <p:nvPr/>
        </p:nvGrpSpPr>
        <p:grpSpPr>
          <a:xfrm>
            <a:off x="165582" y="1803273"/>
            <a:ext cx="8645353" cy="4677545"/>
            <a:chOff x="306869" y="1689890"/>
            <a:chExt cx="8645353" cy="4677545"/>
          </a:xfrm>
        </p:grpSpPr>
        <p:graphicFrame>
          <p:nvGraphicFramePr>
            <p:cNvPr id="23" name="Chart 22">
              <a:extLst>
                <a:ext uri="{FF2B5EF4-FFF2-40B4-BE49-F238E27FC236}">
                  <a16:creationId xmlns:a16="http://schemas.microsoft.com/office/drawing/2014/main" id="{71097225-599F-D187-B072-E11DB740D59D}"/>
                </a:ext>
              </a:extLst>
            </p:cNvPr>
            <p:cNvGraphicFramePr/>
            <p:nvPr>
              <p:extLst>
                <p:ext uri="{D42A27DB-BD31-4B8C-83A1-F6EECF244321}">
                  <p14:modId xmlns:p14="http://schemas.microsoft.com/office/powerpoint/2010/main" val="1621693856"/>
                </p:ext>
              </p:extLst>
            </p:nvPr>
          </p:nvGraphicFramePr>
          <p:xfrm>
            <a:off x="306869" y="1691035"/>
            <a:ext cx="3514030" cy="4676400"/>
          </p:xfrm>
          <a:graphic>
            <a:graphicData uri="http://schemas.openxmlformats.org/drawingml/2006/chart">
              <c:chart xmlns:c="http://schemas.openxmlformats.org/drawingml/2006/chart" xmlns:r="http://schemas.openxmlformats.org/officeDocument/2006/relationships" r:id="rId9"/>
            </a:graphicData>
          </a:graphic>
        </p:graphicFrame>
        <p:sp>
          <p:nvSpPr>
            <p:cNvPr id="24" name="TextBox 23">
              <a:extLst>
                <a:ext uri="{FF2B5EF4-FFF2-40B4-BE49-F238E27FC236}">
                  <a16:creationId xmlns:a16="http://schemas.microsoft.com/office/drawing/2014/main" id="{B2365FDB-ECA3-75F8-C9D6-3E17BE9DD9C9}"/>
                </a:ext>
              </a:extLst>
            </p:cNvPr>
            <p:cNvSpPr txBox="1"/>
            <p:nvPr/>
          </p:nvSpPr>
          <p:spPr>
            <a:xfrm>
              <a:off x="1814486" y="4734494"/>
              <a:ext cx="66396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Georgia" panose="02040502050405020303" pitchFamily="18" charset="0"/>
                </a:rPr>
                <a:t>+7</a:t>
              </a:r>
              <a:r>
                <a:rPr lang="en-GB" sz="1200" b="1">
                  <a:latin typeface="Georgia" panose="02040502050405020303" pitchFamily="18" charset="0"/>
                </a:rPr>
                <a:t>.6</a:t>
              </a:r>
              <a:r>
                <a:rPr kumimoji="0" lang="en-GB" sz="1200" b="1" i="0" u="none" strike="noStrike" kern="1200" cap="none" spc="0" normalizeH="0" baseline="0" noProof="0">
                  <a:ln>
                    <a:noFill/>
                  </a:ln>
                  <a:effectLst/>
                  <a:uLnTx/>
                  <a:uFillTx/>
                  <a:latin typeface="Georgia" panose="02040502050405020303" pitchFamily="18" charset="0"/>
                </a:rPr>
                <a:t>%</a:t>
              </a:r>
            </a:p>
          </p:txBody>
        </p:sp>
        <p:sp>
          <p:nvSpPr>
            <p:cNvPr id="25" name="TextBox 24">
              <a:extLst>
                <a:ext uri="{FF2B5EF4-FFF2-40B4-BE49-F238E27FC236}">
                  <a16:creationId xmlns:a16="http://schemas.microsoft.com/office/drawing/2014/main" id="{288847A2-3692-A674-9BBD-B32AB6F066B2}"/>
                </a:ext>
              </a:extLst>
            </p:cNvPr>
            <p:cNvSpPr txBox="1"/>
            <p:nvPr/>
          </p:nvSpPr>
          <p:spPr>
            <a:xfrm>
              <a:off x="1762386" y="3202534"/>
              <a:ext cx="7681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Georgia" panose="02040502050405020303" pitchFamily="18" charset="0"/>
                </a:rPr>
                <a:t>+20.7%</a:t>
              </a:r>
            </a:p>
          </p:txBody>
        </p:sp>
        <p:graphicFrame>
          <p:nvGraphicFramePr>
            <p:cNvPr id="26" name="Chart 25">
              <a:extLst>
                <a:ext uri="{FF2B5EF4-FFF2-40B4-BE49-F238E27FC236}">
                  <a16:creationId xmlns:a16="http://schemas.microsoft.com/office/drawing/2014/main" id="{0C8702D1-0B0B-801F-49F8-B9507F2284A7}"/>
                </a:ext>
              </a:extLst>
            </p:cNvPr>
            <p:cNvGraphicFramePr>
              <a:graphicFrameLocks/>
            </p:cNvGraphicFramePr>
            <p:nvPr>
              <p:extLst>
                <p:ext uri="{D42A27DB-BD31-4B8C-83A1-F6EECF244321}">
                  <p14:modId xmlns:p14="http://schemas.microsoft.com/office/powerpoint/2010/main" val="1247516075"/>
                </p:ext>
              </p:extLst>
            </p:nvPr>
          </p:nvGraphicFramePr>
          <p:xfrm>
            <a:off x="3872512" y="1689890"/>
            <a:ext cx="5079710" cy="4677545"/>
          </p:xfrm>
          <a:graphic>
            <a:graphicData uri="http://schemas.openxmlformats.org/drawingml/2006/chart">
              <c:chart xmlns:c="http://schemas.openxmlformats.org/drawingml/2006/chart" xmlns:r="http://schemas.openxmlformats.org/officeDocument/2006/relationships" r:id="rId10"/>
            </a:graphicData>
          </a:graphic>
        </p:graphicFrame>
        <p:sp>
          <p:nvSpPr>
            <p:cNvPr id="27" name="Arrow: Right 26">
              <a:extLst>
                <a:ext uri="{FF2B5EF4-FFF2-40B4-BE49-F238E27FC236}">
                  <a16:creationId xmlns:a16="http://schemas.microsoft.com/office/drawing/2014/main" id="{541EDC41-902D-3AAA-465D-6D81C6859B32}"/>
                </a:ext>
              </a:extLst>
            </p:cNvPr>
            <p:cNvSpPr/>
            <p:nvPr/>
          </p:nvSpPr>
          <p:spPr>
            <a:xfrm>
              <a:off x="1892838" y="3510762"/>
              <a:ext cx="507258" cy="164857"/>
            </a:xfrm>
            <a:prstGeom prst="rightArrow">
              <a:avLst>
                <a:gd name="adj1" fmla="val 33806"/>
                <a:gd name="adj2" fmla="val 50000"/>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28" name="Arrow: Right 27">
              <a:extLst>
                <a:ext uri="{FF2B5EF4-FFF2-40B4-BE49-F238E27FC236}">
                  <a16:creationId xmlns:a16="http://schemas.microsoft.com/office/drawing/2014/main" id="{1AFE8B73-6116-F087-E00C-909E5BFC3986}"/>
                </a:ext>
              </a:extLst>
            </p:cNvPr>
            <p:cNvSpPr/>
            <p:nvPr/>
          </p:nvSpPr>
          <p:spPr>
            <a:xfrm>
              <a:off x="1894468" y="5023590"/>
              <a:ext cx="504000" cy="164857"/>
            </a:xfrm>
            <a:prstGeom prst="rightArrow">
              <a:avLst>
                <a:gd name="adj1" fmla="val 33806"/>
                <a:gd name="adj2" fmla="val 500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29" name="Rectangle 28">
              <a:extLst>
                <a:ext uri="{FF2B5EF4-FFF2-40B4-BE49-F238E27FC236}">
                  <a16:creationId xmlns:a16="http://schemas.microsoft.com/office/drawing/2014/main" id="{B82B1A79-BC8D-F73C-9B0D-4E7D3D5CAE47}"/>
                </a:ext>
              </a:extLst>
            </p:cNvPr>
            <p:cNvSpPr/>
            <p:nvPr/>
          </p:nvSpPr>
          <p:spPr>
            <a:xfrm>
              <a:off x="710425" y="5774101"/>
              <a:ext cx="1251285" cy="256181"/>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lumMod val="75000"/>
                      <a:lumOff val="25000"/>
                    </a:srgbClr>
                  </a:solidFill>
                  <a:effectLst/>
                  <a:uLnTx/>
                  <a:uFillTx/>
                  <a:latin typeface="Georgia" panose="02040502050405020303" pitchFamily="18" charset="0"/>
                </a:rPr>
                <a:t>2022</a:t>
              </a:r>
            </a:p>
          </p:txBody>
        </p:sp>
        <p:sp>
          <p:nvSpPr>
            <p:cNvPr id="30" name="Rectangle 29">
              <a:extLst>
                <a:ext uri="{FF2B5EF4-FFF2-40B4-BE49-F238E27FC236}">
                  <a16:creationId xmlns:a16="http://schemas.microsoft.com/office/drawing/2014/main" id="{71218EAD-A56C-AD3F-9CA7-D1E5B01EAE4B}"/>
                </a:ext>
              </a:extLst>
            </p:cNvPr>
            <p:cNvSpPr/>
            <p:nvPr/>
          </p:nvSpPr>
          <p:spPr>
            <a:xfrm>
              <a:off x="2265662" y="5774101"/>
              <a:ext cx="1251285" cy="256181"/>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lumMod val="75000"/>
                      <a:lumOff val="25000"/>
                    </a:srgbClr>
                  </a:solidFill>
                  <a:effectLst/>
                  <a:uLnTx/>
                  <a:uFillTx/>
                  <a:latin typeface="Georgia" panose="02040502050405020303" pitchFamily="18" charset="0"/>
                </a:rPr>
                <a:t>2023</a:t>
              </a:r>
            </a:p>
          </p:txBody>
        </p:sp>
      </p:grpSp>
    </p:spTree>
    <p:extLst>
      <p:ext uri="{BB962C8B-B14F-4D97-AF65-F5344CB8AC3E}">
        <p14:creationId xmlns:p14="http://schemas.microsoft.com/office/powerpoint/2010/main" val="202425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0F43-7EFF-1FB9-A84B-C6C8BF8EE200}"/>
              </a:ext>
            </a:extLst>
          </p:cNvPr>
          <p:cNvSpPr>
            <a:spLocks noGrp="1"/>
          </p:cNvSpPr>
          <p:nvPr>
            <p:ph type="title"/>
          </p:nvPr>
        </p:nvSpPr>
        <p:spPr/>
        <p:txBody>
          <a:bodyPr lIns="0" tIns="0" rIns="0" bIns="0"/>
          <a:lstStyle/>
          <a:p>
            <a:r>
              <a:rPr lang="en-GB" b="0">
                <a:solidFill>
                  <a:schemeClr val="tx1"/>
                </a:solidFill>
              </a:rPr>
              <a:t>USA &amp; CANADA GROWTH</a:t>
            </a:r>
          </a:p>
        </p:txBody>
      </p:sp>
      <p:sp>
        <p:nvSpPr>
          <p:cNvPr id="4" name="Text Placeholder 3">
            <a:extLst>
              <a:ext uri="{FF2B5EF4-FFF2-40B4-BE49-F238E27FC236}">
                <a16:creationId xmlns:a16="http://schemas.microsoft.com/office/drawing/2014/main" id="{2F06812F-A4E3-A882-6FCB-488D0F4DC771}"/>
              </a:ext>
            </a:extLst>
          </p:cNvPr>
          <p:cNvSpPr>
            <a:spLocks noGrp="1"/>
          </p:cNvSpPr>
          <p:nvPr>
            <p:ph type="body" sz="quarter" idx="11"/>
          </p:nvPr>
        </p:nvSpPr>
        <p:spPr/>
        <p:txBody>
          <a:bodyPr lIns="0" tIns="0" rIns="0" bIns="0"/>
          <a:lstStyle/>
          <a:p>
            <a:r>
              <a:rPr lang="en-GB" sz="1800">
                <a:latin typeface="Georgia" panose="02040502050405020303" pitchFamily="18" charset="0"/>
              </a:rPr>
              <a:t>The USA &amp; Canada region remained the largest region globally, with broad-based growth across all formats, but driven most by streaming.</a:t>
            </a:r>
          </a:p>
        </p:txBody>
      </p:sp>
      <p:graphicFrame>
        <p:nvGraphicFramePr>
          <p:cNvPr id="6" name="Chart 5">
            <a:extLst>
              <a:ext uri="{FF2B5EF4-FFF2-40B4-BE49-F238E27FC236}">
                <a16:creationId xmlns:a16="http://schemas.microsoft.com/office/drawing/2014/main" id="{4E0AB7F3-D2B9-0C89-A389-EC3403637F32}"/>
              </a:ext>
            </a:extLst>
          </p:cNvPr>
          <p:cNvGraphicFramePr/>
          <p:nvPr>
            <p:extLst>
              <p:ext uri="{D42A27DB-BD31-4B8C-83A1-F6EECF244321}">
                <p14:modId xmlns:p14="http://schemas.microsoft.com/office/powerpoint/2010/main" val="3422204598"/>
              </p:ext>
            </p:extLst>
          </p:nvPr>
        </p:nvGraphicFramePr>
        <p:xfrm>
          <a:off x="398060" y="1696084"/>
          <a:ext cx="11395880" cy="46205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7801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615C-6BCA-AEF5-017B-C967198AFF58}"/>
              </a:ext>
            </a:extLst>
          </p:cNvPr>
          <p:cNvSpPr>
            <a:spLocks noGrp="1"/>
          </p:cNvSpPr>
          <p:nvPr>
            <p:ph type="title"/>
          </p:nvPr>
        </p:nvSpPr>
        <p:spPr/>
        <p:txBody>
          <a:bodyPr lIns="0" tIns="0" rIns="0" bIns="0"/>
          <a:lstStyle/>
          <a:p>
            <a:r>
              <a:rPr lang="en-GB" b="0">
                <a:solidFill>
                  <a:schemeClr val="tx1"/>
                </a:solidFill>
              </a:rPr>
              <a:t>EUROPE’S GROWTH DRIVEN BY STREAMING</a:t>
            </a:r>
          </a:p>
        </p:txBody>
      </p:sp>
      <p:sp>
        <p:nvSpPr>
          <p:cNvPr id="4" name="Text Placeholder 3">
            <a:extLst>
              <a:ext uri="{FF2B5EF4-FFF2-40B4-BE49-F238E27FC236}">
                <a16:creationId xmlns:a16="http://schemas.microsoft.com/office/drawing/2014/main" id="{4B932CDF-853A-A7FD-77CB-9D52595E98A3}"/>
              </a:ext>
            </a:extLst>
          </p:cNvPr>
          <p:cNvSpPr>
            <a:spLocks noGrp="1"/>
          </p:cNvSpPr>
          <p:nvPr>
            <p:ph type="body" sz="quarter" idx="11"/>
          </p:nvPr>
        </p:nvSpPr>
        <p:spPr/>
        <p:txBody>
          <a:bodyPr lIns="0" tIns="0" rIns="0" bIns="0"/>
          <a:lstStyle/>
          <a:p>
            <a:r>
              <a:rPr lang="en-GB" sz="1800">
                <a:latin typeface="Georgia" panose="02040502050405020303" pitchFamily="18" charset="0"/>
              </a:rPr>
              <a:t>Europe recorded its fifth consecutive year of growth, bringing the size of region to US$8.0 billion in 2023. Streaming added the most revenues (+US$511m) and physical added US$72m, following a decline in 2022. </a:t>
            </a:r>
          </a:p>
        </p:txBody>
      </p:sp>
      <p:sp>
        <p:nvSpPr>
          <p:cNvPr id="6" name="TextBox 5">
            <a:extLst>
              <a:ext uri="{FF2B5EF4-FFF2-40B4-BE49-F238E27FC236}">
                <a16:creationId xmlns:a16="http://schemas.microsoft.com/office/drawing/2014/main" id="{B972DEAE-99A4-0234-2381-CA797577426F}"/>
              </a:ext>
            </a:extLst>
          </p:cNvPr>
          <p:cNvSpPr txBox="1"/>
          <p:nvPr/>
        </p:nvSpPr>
        <p:spPr>
          <a:xfrm>
            <a:off x="8877022" y="1708343"/>
            <a:ext cx="316369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mn-lt"/>
                <a:ea typeface="+mn-ea"/>
                <a:cs typeface="+mn-cs"/>
              </a:defRPr>
            </a:pPr>
            <a:r>
              <a:rPr kumimoji="0" lang="en-GB" sz="1200" b="1" i="0" u="sng" strike="noStrike" kern="1200" cap="none" spc="0" normalizeH="0" baseline="0" noProof="0">
                <a:ln>
                  <a:noFill/>
                </a:ln>
                <a:effectLst/>
                <a:uLnTx/>
                <a:uFillTx/>
                <a:latin typeface="Georgia" panose="02040502050405020303" pitchFamily="18" charset="0"/>
              </a:rPr>
              <a:t>Largest markets by revenue: 2023</a:t>
            </a:r>
          </a:p>
        </p:txBody>
      </p:sp>
      <p:graphicFrame>
        <p:nvGraphicFramePr>
          <p:cNvPr id="7" name="Table 18">
            <a:extLst>
              <a:ext uri="{FF2B5EF4-FFF2-40B4-BE49-F238E27FC236}">
                <a16:creationId xmlns:a16="http://schemas.microsoft.com/office/drawing/2014/main" id="{BB576DB9-9F01-6731-5F2E-2C679F6ADF52}"/>
              </a:ext>
            </a:extLst>
          </p:cNvPr>
          <p:cNvGraphicFramePr>
            <a:graphicFrameLocks noGrp="1"/>
          </p:cNvGraphicFramePr>
          <p:nvPr>
            <p:extLst>
              <p:ext uri="{D42A27DB-BD31-4B8C-83A1-F6EECF244321}">
                <p14:modId xmlns:p14="http://schemas.microsoft.com/office/powerpoint/2010/main" val="2209322897"/>
              </p:ext>
            </p:extLst>
          </p:nvPr>
        </p:nvGraphicFramePr>
        <p:xfrm>
          <a:off x="8930418" y="2283821"/>
          <a:ext cx="3096000" cy="3802652"/>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3099573468"/>
                    </a:ext>
                  </a:extLst>
                </a:gridCol>
                <a:gridCol w="936000">
                  <a:extLst>
                    <a:ext uri="{9D8B030D-6E8A-4147-A177-3AD203B41FA5}">
                      <a16:colId xmlns:a16="http://schemas.microsoft.com/office/drawing/2014/main" val="2325702794"/>
                    </a:ext>
                  </a:extLst>
                </a:gridCol>
                <a:gridCol w="936000">
                  <a:extLst>
                    <a:ext uri="{9D8B030D-6E8A-4147-A177-3AD203B41FA5}">
                      <a16:colId xmlns:a16="http://schemas.microsoft.com/office/drawing/2014/main" val="1716334835"/>
                    </a:ext>
                  </a:extLst>
                </a:gridCol>
              </a:tblGrid>
              <a:tr h="454820">
                <a:tc>
                  <a:txBody>
                    <a:bodyPr/>
                    <a:lstStyle/>
                    <a:p>
                      <a:r>
                        <a:rPr lang="en-GB" sz="1100">
                          <a:solidFill>
                            <a:schemeClr val="tx1"/>
                          </a:solidFill>
                          <a:latin typeface="Georgia" panose="02040502050405020303" pitchFamily="18" charset="0"/>
                        </a:rPr>
                        <a:t>Market</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en-GB" sz="1100">
                          <a:solidFill>
                            <a:schemeClr val="tx1"/>
                          </a:solidFill>
                          <a:latin typeface="Georgia" panose="02040502050405020303" pitchFamily="18" charset="0"/>
                        </a:rPr>
                        <a:t>2023 Revenue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r>
                        <a:rPr lang="en-GB" sz="1100">
                          <a:solidFill>
                            <a:schemeClr val="tx1"/>
                          </a:solidFill>
                          <a:latin typeface="Georgia" panose="02040502050405020303" pitchFamily="18" charset="0"/>
                        </a:rPr>
                        <a:t>2023 % Change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971777296"/>
                  </a:ext>
                </a:extLst>
              </a:tr>
              <a:tr h="557972">
                <a:tc>
                  <a:txBody>
                    <a:bodyPr/>
                    <a:lstStyle/>
                    <a:p>
                      <a:pPr algn="l"/>
                      <a:r>
                        <a:rPr lang="en-GB" sz="1100">
                          <a:solidFill>
                            <a:schemeClr val="tx1"/>
                          </a:solidFill>
                          <a:latin typeface="Georgia" panose="02040502050405020303" pitchFamily="18" charset="0"/>
                        </a:rPr>
                        <a:t>         UK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US$1.9bn</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+8.1%</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834817742"/>
                  </a:ext>
                </a:extLst>
              </a:tr>
              <a:tr h="557972">
                <a:tc>
                  <a:txBody>
                    <a:bodyPr/>
                    <a:lstStyle/>
                    <a:p>
                      <a:pPr algn="l"/>
                      <a:r>
                        <a:rPr lang="en-GB" sz="1100">
                          <a:solidFill>
                            <a:schemeClr val="tx1"/>
                          </a:solidFill>
                          <a:latin typeface="Georgia" panose="02040502050405020303" pitchFamily="18" charset="0"/>
                        </a:rPr>
                        <a:t>         Germany</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US$1.6bn</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+7.0%</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98463967"/>
                  </a:ext>
                </a:extLst>
              </a:tr>
              <a:tr h="557972">
                <a:tc>
                  <a:txBody>
                    <a:bodyPr/>
                    <a:lstStyle/>
                    <a:p>
                      <a:pPr algn="ctr"/>
                      <a:r>
                        <a:rPr lang="en-GB" sz="1100">
                          <a:solidFill>
                            <a:schemeClr val="tx1"/>
                          </a:solidFill>
                          <a:latin typeface="Georgia" panose="02040502050405020303" pitchFamily="18" charset="0"/>
                        </a:rPr>
                        <a:t>France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US$1.2bn</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+4.4%</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772619163"/>
                  </a:ext>
                </a:extLst>
              </a:tr>
              <a:tr h="557972">
                <a:tc>
                  <a:txBody>
                    <a:bodyPr/>
                    <a:lstStyle/>
                    <a:p>
                      <a:pPr algn="l"/>
                      <a:r>
                        <a:rPr lang="en-GB" sz="1100">
                          <a:solidFill>
                            <a:schemeClr val="tx1"/>
                          </a:solidFill>
                          <a:latin typeface="Georgia" panose="02040502050405020303" pitchFamily="18" charset="0"/>
                        </a:rPr>
                        <a:t>         Italy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US$477m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+18.8%</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137236329"/>
                  </a:ext>
                </a:extLst>
              </a:tr>
              <a:tr h="557972">
                <a:tc>
                  <a:txBody>
                    <a:bodyPr/>
                    <a:lstStyle/>
                    <a:p>
                      <a:pPr algn="ctr"/>
                      <a:r>
                        <a:rPr lang="en-GB" sz="1100">
                          <a:solidFill>
                            <a:schemeClr val="tx1"/>
                          </a:solidFill>
                          <a:latin typeface="Georgia" panose="02040502050405020303" pitchFamily="18" charset="0"/>
                        </a:rPr>
                        <a:t>        Netherlands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US$431m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+10.7%</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84866400"/>
                  </a:ext>
                </a:extLst>
              </a:tr>
              <a:tr h="557972">
                <a:tc>
                  <a:txBody>
                    <a:bodyPr/>
                    <a:lstStyle/>
                    <a:p>
                      <a:pPr algn="l"/>
                      <a:r>
                        <a:rPr lang="en-GB" sz="1100">
                          <a:solidFill>
                            <a:schemeClr val="tx1"/>
                          </a:solidFill>
                          <a:latin typeface="Georgia" panose="02040502050405020303" pitchFamily="18" charset="0"/>
                        </a:rPr>
                        <a:t>         Spain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US$355m</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0" algn="ctr" defTabSz="914400" rtl="0" eaLnBrk="1" fontAlgn="b" latinLnBrk="0" hangingPunct="1"/>
                      <a:r>
                        <a:rPr lang="en-GB" sz="1100" kern="1200">
                          <a:solidFill>
                            <a:schemeClr val="tx1"/>
                          </a:solidFill>
                          <a:latin typeface="Georgia" panose="02040502050405020303" pitchFamily="18" charset="0"/>
                          <a:ea typeface="+mn-ea"/>
                          <a:cs typeface="+mn-cs"/>
                        </a:rPr>
                        <a:t>+10.6%</a:t>
                      </a:r>
                    </a:p>
                  </a:txBody>
                  <a:tcPr marL="9525" marR="9525" marT="9525"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982339625"/>
                  </a:ext>
                </a:extLst>
              </a:tr>
            </a:tbl>
          </a:graphicData>
        </a:graphic>
      </p:graphicFrame>
      <p:pic>
        <p:nvPicPr>
          <p:cNvPr id="8" name="Picture 7" descr="A close up of a sign&#10;&#10;Description automatically generated">
            <a:extLst>
              <a:ext uri="{FF2B5EF4-FFF2-40B4-BE49-F238E27FC236}">
                <a16:creationId xmlns:a16="http://schemas.microsoft.com/office/drawing/2014/main" id="{8FFD75C1-F687-18BA-879B-EFBAF4D1CD7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86933" y="2906666"/>
            <a:ext cx="269445" cy="269445"/>
          </a:xfrm>
          <a:prstGeom prst="rect">
            <a:avLst/>
          </a:prstGeom>
        </p:spPr>
      </p:pic>
      <p:pic>
        <p:nvPicPr>
          <p:cNvPr id="9" name="Picture 8" descr="A picture containing microwave&#10;&#10;Description automatically generated">
            <a:extLst>
              <a:ext uri="{FF2B5EF4-FFF2-40B4-BE49-F238E27FC236}">
                <a16:creationId xmlns:a16="http://schemas.microsoft.com/office/drawing/2014/main" id="{8B72AA1C-5484-6C11-F7F0-CC77DFC447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86933" y="3462618"/>
            <a:ext cx="269445" cy="26944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566755A1-2762-AD52-42D0-B82A224B280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86933" y="5130474"/>
            <a:ext cx="269445" cy="26944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5F75206-B8B9-541C-2852-4B4771E0DBD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86933" y="4574522"/>
            <a:ext cx="269445" cy="269445"/>
          </a:xfrm>
          <a:prstGeom prst="rect">
            <a:avLst/>
          </a:prstGeom>
        </p:spPr>
      </p:pic>
      <p:pic>
        <p:nvPicPr>
          <p:cNvPr id="12" name="Picture 11" descr="Icon&#10;&#10;Description automatically generated">
            <a:extLst>
              <a:ext uri="{FF2B5EF4-FFF2-40B4-BE49-F238E27FC236}">
                <a16:creationId xmlns:a16="http://schemas.microsoft.com/office/drawing/2014/main" id="{E5DFF51A-C1AB-BDD2-94AD-9CE82BC8AFB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86933" y="4018570"/>
            <a:ext cx="269445" cy="269445"/>
          </a:xfrm>
          <a:prstGeom prst="rect">
            <a:avLst/>
          </a:prstGeom>
        </p:spPr>
      </p:pic>
      <p:pic>
        <p:nvPicPr>
          <p:cNvPr id="14" name="Picture 13" descr="Graphical user interface, icon&#10;&#10;Description automatically generated">
            <a:extLst>
              <a:ext uri="{FF2B5EF4-FFF2-40B4-BE49-F238E27FC236}">
                <a16:creationId xmlns:a16="http://schemas.microsoft.com/office/drawing/2014/main" id="{17B66556-44E5-F3A0-2758-08379DFCAB17}"/>
              </a:ext>
            </a:extLst>
          </p:cNvPr>
          <p:cNvPicPr>
            <a:picLocks noChangeAspect="1"/>
          </p:cNvPicPr>
          <p:nvPr/>
        </p:nvPicPr>
        <p:blipFill>
          <a:blip r:embed="rId8"/>
          <a:stretch>
            <a:fillRect/>
          </a:stretch>
        </p:blipFill>
        <p:spPr>
          <a:xfrm>
            <a:off x="8986378" y="5667620"/>
            <a:ext cx="270000" cy="270000"/>
          </a:xfrm>
          <a:prstGeom prst="rect">
            <a:avLst/>
          </a:prstGeom>
        </p:spPr>
      </p:pic>
      <p:graphicFrame>
        <p:nvGraphicFramePr>
          <p:cNvPr id="13" name="Chart 12">
            <a:extLst>
              <a:ext uri="{FF2B5EF4-FFF2-40B4-BE49-F238E27FC236}">
                <a16:creationId xmlns:a16="http://schemas.microsoft.com/office/drawing/2014/main" id="{6F8B6B9F-6A97-1A37-DE00-FBE42006FF1E}"/>
              </a:ext>
            </a:extLst>
          </p:cNvPr>
          <p:cNvGraphicFramePr/>
          <p:nvPr>
            <p:extLst>
              <p:ext uri="{D42A27DB-BD31-4B8C-83A1-F6EECF244321}">
                <p14:modId xmlns:p14="http://schemas.microsoft.com/office/powerpoint/2010/main" val="503571559"/>
              </p:ext>
            </p:extLst>
          </p:nvPr>
        </p:nvGraphicFramePr>
        <p:xfrm>
          <a:off x="257208" y="1689668"/>
          <a:ext cx="8521920" cy="468603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31933686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26AD-23FD-4384-2BBA-A5AC22CC1B58}"/>
              </a:ext>
            </a:extLst>
          </p:cNvPr>
          <p:cNvSpPr>
            <a:spLocks noGrp="1"/>
          </p:cNvSpPr>
          <p:nvPr>
            <p:ph type="title"/>
          </p:nvPr>
        </p:nvSpPr>
        <p:spPr/>
        <p:txBody>
          <a:bodyPr/>
          <a:lstStyle/>
          <a:p>
            <a:r>
              <a:rPr lang="en-GB" sz="8000"/>
              <a:t>YEAR IN REVIEW</a:t>
            </a:r>
          </a:p>
        </p:txBody>
      </p:sp>
      <p:sp>
        <p:nvSpPr>
          <p:cNvPr id="3" name="Text Placeholder 2">
            <a:extLst>
              <a:ext uri="{FF2B5EF4-FFF2-40B4-BE49-F238E27FC236}">
                <a16:creationId xmlns:a16="http://schemas.microsoft.com/office/drawing/2014/main" id="{832CAEB8-2DFA-8377-65C5-3A5D46FE0530}"/>
              </a:ext>
            </a:extLst>
          </p:cNvPr>
          <p:cNvSpPr>
            <a:spLocks noGrp="1"/>
          </p:cNvSpPr>
          <p:nvPr>
            <p:ph type="body" sz="quarter" idx="11"/>
          </p:nvPr>
        </p:nvSpPr>
        <p:spPr/>
        <p:txBody>
          <a:bodyPr/>
          <a:lstStyle/>
          <a:p>
            <a:r>
              <a:rPr lang="en-GB">
                <a:latin typeface="Agency FB" panose="020B0503020202020204" pitchFamily="34" charset="0"/>
              </a:rPr>
              <a:t>01</a:t>
            </a:r>
          </a:p>
        </p:txBody>
      </p:sp>
    </p:spTree>
    <p:extLst>
      <p:ext uri="{BB962C8B-B14F-4D97-AF65-F5344CB8AC3E}">
        <p14:creationId xmlns:p14="http://schemas.microsoft.com/office/powerpoint/2010/main" val="1677078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26AD-23FD-4384-2BBA-A5AC22CC1B58}"/>
              </a:ext>
            </a:extLst>
          </p:cNvPr>
          <p:cNvSpPr>
            <a:spLocks noGrp="1"/>
          </p:cNvSpPr>
          <p:nvPr>
            <p:ph type="title"/>
          </p:nvPr>
        </p:nvSpPr>
        <p:spPr/>
        <p:txBody>
          <a:bodyPr/>
          <a:lstStyle/>
          <a:p>
            <a:r>
              <a:rPr lang="en-GB" sz="8000"/>
              <a:t>TOP 10 MARKETS</a:t>
            </a:r>
          </a:p>
        </p:txBody>
      </p:sp>
      <p:sp>
        <p:nvSpPr>
          <p:cNvPr id="3" name="Text Placeholder 2">
            <a:extLst>
              <a:ext uri="{FF2B5EF4-FFF2-40B4-BE49-F238E27FC236}">
                <a16:creationId xmlns:a16="http://schemas.microsoft.com/office/drawing/2014/main" id="{832CAEB8-2DFA-8377-65C5-3A5D46FE0530}"/>
              </a:ext>
            </a:extLst>
          </p:cNvPr>
          <p:cNvSpPr>
            <a:spLocks noGrp="1"/>
          </p:cNvSpPr>
          <p:nvPr>
            <p:ph type="body" sz="quarter" idx="11"/>
          </p:nvPr>
        </p:nvSpPr>
        <p:spPr/>
        <p:txBody>
          <a:bodyPr/>
          <a:lstStyle/>
          <a:p>
            <a:r>
              <a:rPr lang="en-GB">
                <a:latin typeface="Agency FB" panose="020B0503020202020204" pitchFamily="34" charset="0"/>
              </a:rPr>
              <a:t>04</a:t>
            </a:r>
          </a:p>
        </p:txBody>
      </p:sp>
    </p:spTree>
    <p:extLst>
      <p:ext uri="{BB962C8B-B14F-4D97-AF65-F5344CB8AC3E}">
        <p14:creationId xmlns:p14="http://schemas.microsoft.com/office/powerpoint/2010/main" val="4282133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80B8-93CA-0A45-BC10-3BE98BDFCA13}"/>
              </a:ext>
            </a:extLst>
          </p:cNvPr>
          <p:cNvSpPr>
            <a:spLocks noGrp="1"/>
          </p:cNvSpPr>
          <p:nvPr>
            <p:ph type="title"/>
          </p:nvPr>
        </p:nvSpPr>
        <p:spPr/>
        <p:txBody>
          <a:bodyPr/>
          <a:lstStyle/>
          <a:p>
            <a:r>
              <a:rPr lang="en-GB" b="0">
                <a:solidFill>
                  <a:schemeClr val="tx1"/>
                </a:solidFill>
              </a:rPr>
              <a:t>TOP 10 MARKETS</a:t>
            </a:r>
          </a:p>
        </p:txBody>
      </p:sp>
      <p:sp>
        <p:nvSpPr>
          <p:cNvPr id="4" name="Text Placeholder 3">
            <a:extLst>
              <a:ext uri="{FF2B5EF4-FFF2-40B4-BE49-F238E27FC236}">
                <a16:creationId xmlns:a16="http://schemas.microsoft.com/office/drawing/2014/main" id="{C20A38F0-0EE0-BC42-809E-920C771A4FD8}"/>
              </a:ext>
            </a:extLst>
          </p:cNvPr>
          <p:cNvSpPr>
            <a:spLocks noGrp="1"/>
          </p:cNvSpPr>
          <p:nvPr>
            <p:ph type="body" sz="quarter" idx="11"/>
          </p:nvPr>
        </p:nvSpPr>
        <p:spPr>
          <a:xfrm>
            <a:off x="369570" y="1086532"/>
            <a:ext cx="11289030" cy="489830"/>
          </a:xfrm>
        </p:spPr>
        <p:txBody>
          <a:bodyPr lIns="0" tIns="0" rIns="0" bIns="0"/>
          <a:lstStyle/>
          <a:p>
            <a:r>
              <a:rPr lang="en-GB" sz="1800">
                <a:latin typeface="Georgia" panose="02040502050405020303" pitchFamily="18" charset="0"/>
              </a:rPr>
              <a:t>The top 10 market rankings have remained the same in 2023, following China overtaking France to reach #5 in 2022.</a:t>
            </a:r>
          </a:p>
        </p:txBody>
      </p:sp>
      <p:grpSp>
        <p:nvGrpSpPr>
          <p:cNvPr id="310" name="Group 309">
            <a:extLst>
              <a:ext uri="{FF2B5EF4-FFF2-40B4-BE49-F238E27FC236}">
                <a16:creationId xmlns:a16="http://schemas.microsoft.com/office/drawing/2014/main" id="{C037EB8E-2C76-9173-662D-51F60D83E975}"/>
              </a:ext>
            </a:extLst>
          </p:cNvPr>
          <p:cNvGrpSpPr/>
          <p:nvPr/>
        </p:nvGrpSpPr>
        <p:grpSpPr>
          <a:xfrm>
            <a:off x="1288006" y="1680863"/>
            <a:ext cx="9770055" cy="4815364"/>
            <a:chOff x="1288006" y="1593402"/>
            <a:chExt cx="9770055" cy="4815364"/>
          </a:xfrm>
        </p:grpSpPr>
        <p:grpSp>
          <p:nvGrpSpPr>
            <p:cNvPr id="5" name="Group 4">
              <a:extLst>
                <a:ext uri="{FF2B5EF4-FFF2-40B4-BE49-F238E27FC236}">
                  <a16:creationId xmlns:a16="http://schemas.microsoft.com/office/drawing/2014/main" id="{05ADCD75-48A6-B812-0CA6-F1A6E606FAA2}"/>
                </a:ext>
              </a:extLst>
            </p:cNvPr>
            <p:cNvGrpSpPr/>
            <p:nvPr/>
          </p:nvGrpSpPr>
          <p:grpSpPr>
            <a:xfrm>
              <a:off x="2497422" y="2240937"/>
              <a:ext cx="7042775" cy="4167829"/>
              <a:chOff x="806250" y="1980431"/>
              <a:chExt cx="8860930" cy="5243748"/>
            </a:xfrm>
            <a:solidFill>
              <a:schemeClr val="bg2">
                <a:lumMod val="90000"/>
              </a:schemeClr>
            </a:solidFill>
          </p:grpSpPr>
          <p:sp>
            <p:nvSpPr>
              <p:cNvPr id="6" name="Freeform 5">
                <a:extLst>
                  <a:ext uri="{FF2B5EF4-FFF2-40B4-BE49-F238E27FC236}">
                    <a16:creationId xmlns:a16="http://schemas.microsoft.com/office/drawing/2014/main" id="{161B3A98-5384-FF30-D67A-05AD4AF1053B}"/>
                  </a:ext>
                </a:extLst>
              </p:cNvPr>
              <p:cNvSpPr>
                <a:spLocks/>
              </p:cNvSpPr>
              <p:nvPr/>
            </p:nvSpPr>
            <p:spPr bwMode="auto">
              <a:xfrm>
                <a:off x="3118925" y="3808215"/>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6FC2151-5A03-9622-4CB2-5693D3611885}"/>
                  </a:ext>
                </a:extLst>
              </p:cNvPr>
              <p:cNvSpPr>
                <a:spLocks/>
              </p:cNvSpPr>
              <p:nvPr/>
            </p:nvSpPr>
            <p:spPr bwMode="auto">
              <a:xfrm>
                <a:off x="4328730" y="2819042"/>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Freeform 12">
                <a:extLst>
                  <a:ext uri="{FF2B5EF4-FFF2-40B4-BE49-F238E27FC236}">
                    <a16:creationId xmlns:a16="http://schemas.microsoft.com/office/drawing/2014/main" id="{9CBB2F44-A3A8-1CA0-D55F-23D771B66724}"/>
                  </a:ext>
                </a:extLst>
              </p:cNvPr>
              <p:cNvSpPr>
                <a:spLocks/>
              </p:cNvSpPr>
              <p:nvPr/>
            </p:nvSpPr>
            <p:spPr bwMode="auto">
              <a:xfrm>
                <a:off x="3142865" y="1980431"/>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Freeform 14">
                <a:extLst>
                  <a:ext uri="{FF2B5EF4-FFF2-40B4-BE49-F238E27FC236}">
                    <a16:creationId xmlns:a16="http://schemas.microsoft.com/office/drawing/2014/main" id="{C0011DC3-1F0A-AC69-9453-9F96972DCDCB}"/>
                  </a:ext>
                </a:extLst>
              </p:cNvPr>
              <p:cNvSpPr>
                <a:spLocks/>
              </p:cNvSpPr>
              <p:nvPr/>
            </p:nvSpPr>
            <p:spPr bwMode="auto">
              <a:xfrm>
                <a:off x="2062340" y="4096386"/>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 name="Freeform 15">
                <a:extLst>
                  <a:ext uri="{FF2B5EF4-FFF2-40B4-BE49-F238E27FC236}">
                    <a16:creationId xmlns:a16="http://schemas.microsoft.com/office/drawing/2014/main" id="{F6CBFF5A-2D42-4307-4732-394E39526EB0}"/>
                  </a:ext>
                </a:extLst>
              </p:cNvPr>
              <p:cNvSpPr>
                <a:spLocks/>
              </p:cNvSpPr>
              <p:nvPr/>
            </p:nvSpPr>
            <p:spPr bwMode="auto">
              <a:xfrm>
                <a:off x="2750238" y="4557784"/>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 name="Freeform 16">
                <a:extLst>
                  <a:ext uri="{FF2B5EF4-FFF2-40B4-BE49-F238E27FC236}">
                    <a16:creationId xmlns:a16="http://schemas.microsoft.com/office/drawing/2014/main" id="{B7167097-5B9F-5976-C411-444D03A23CE5}"/>
                  </a:ext>
                </a:extLst>
              </p:cNvPr>
              <p:cNvSpPr>
                <a:spLocks/>
              </p:cNvSpPr>
              <p:nvPr/>
            </p:nvSpPr>
            <p:spPr bwMode="auto">
              <a:xfrm>
                <a:off x="3224264" y="5422298"/>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Freeform 17">
                <a:extLst>
                  <a:ext uri="{FF2B5EF4-FFF2-40B4-BE49-F238E27FC236}">
                    <a16:creationId xmlns:a16="http://schemas.microsoft.com/office/drawing/2014/main" id="{D3455E00-8E8E-3AB1-5D11-060C9AA333D8}"/>
                  </a:ext>
                </a:extLst>
              </p:cNvPr>
              <p:cNvSpPr>
                <a:spLocks/>
              </p:cNvSpPr>
              <p:nvPr/>
            </p:nvSpPr>
            <p:spPr bwMode="auto">
              <a:xfrm>
                <a:off x="3403022" y="5723421"/>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 name="Freeform 18">
                <a:extLst>
                  <a:ext uri="{FF2B5EF4-FFF2-40B4-BE49-F238E27FC236}">
                    <a16:creationId xmlns:a16="http://schemas.microsoft.com/office/drawing/2014/main" id="{83F43A40-7B60-1256-C92D-EA46D47EEB6A}"/>
                  </a:ext>
                </a:extLst>
              </p:cNvPr>
              <p:cNvSpPr>
                <a:spLocks/>
              </p:cNvSpPr>
              <p:nvPr/>
            </p:nvSpPr>
            <p:spPr bwMode="auto">
              <a:xfrm>
                <a:off x="3498784" y="6071493"/>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Freeform 19">
                <a:extLst>
                  <a:ext uri="{FF2B5EF4-FFF2-40B4-BE49-F238E27FC236}">
                    <a16:creationId xmlns:a16="http://schemas.microsoft.com/office/drawing/2014/main" id="{0078B3A6-0A53-C56C-2036-0ACB65E71ED7}"/>
                  </a:ext>
                </a:extLst>
              </p:cNvPr>
              <p:cNvSpPr>
                <a:spLocks/>
              </p:cNvSpPr>
              <p:nvPr/>
            </p:nvSpPr>
            <p:spPr bwMode="auto">
              <a:xfrm>
                <a:off x="2935379" y="5129270"/>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Freeform 20">
                <a:extLst>
                  <a:ext uri="{FF2B5EF4-FFF2-40B4-BE49-F238E27FC236}">
                    <a16:creationId xmlns:a16="http://schemas.microsoft.com/office/drawing/2014/main" id="{B3ED5C07-EE4D-2EE4-0BF6-97CFFE1A07A3}"/>
                  </a:ext>
                </a:extLst>
              </p:cNvPr>
              <p:cNvSpPr>
                <a:spLocks/>
              </p:cNvSpPr>
              <p:nvPr/>
            </p:nvSpPr>
            <p:spPr bwMode="auto">
              <a:xfrm>
                <a:off x="2991240" y="4747201"/>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D9BFD6C3-D0B8-CD60-6B5D-89D488D70C33}"/>
                  </a:ext>
                </a:extLst>
              </p:cNvPr>
              <p:cNvSpPr>
                <a:spLocks/>
              </p:cNvSpPr>
              <p:nvPr/>
            </p:nvSpPr>
            <p:spPr bwMode="auto">
              <a:xfrm>
                <a:off x="3134885" y="4743962"/>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22">
                <a:extLst>
                  <a:ext uri="{FF2B5EF4-FFF2-40B4-BE49-F238E27FC236}">
                    <a16:creationId xmlns:a16="http://schemas.microsoft.com/office/drawing/2014/main" id="{620D284B-1F14-32FE-15D8-C4E55B67E179}"/>
                  </a:ext>
                </a:extLst>
              </p:cNvPr>
              <p:cNvSpPr>
                <a:spLocks/>
              </p:cNvSpPr>
              <p:nvPr/>
            </p:nvSpPr>
            <p:spPr bwMode="auto">
              <a:xfrm>
                <a:off x="3415791" y="4868620"/>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 name="Freeform 23">
                <a:extLst>
                  <a:ext uri="{FF2B5EF4-FFF2-40B4-BE49-F238E27FC236}">
                    <a16:creationId xmlns:a16="http://schemas.microsoft.com/office/drawing/2014/main" id="{6C7D8882-2769-5775-1DAC-095782CA501C}"/>
                  </a:ext>
                </a:extLst>
              </p:cNvPr>
              <p:cNvSpPr>
                <a:spLocks/>
              </p:cNvSpPr>
              <p:nvPr/>
            </p:nvSpPr>
            <p:spPr bwMode="auto">
              <a:xfrm>
                <a:off x="3511553" y="4944711"/>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Freeform 24">
                <a:extLst>
                  <a:ext uri="{FF2B5EF4-FFF2-40B4-BE49-F238E27FC236}">
                    <a16:creationId xmlns:a16="http://schemas.microsoft.com/office/drawing/2014/main" id="{0C5B6080-F621-D843-35C2-1FEA10F89DCB}"/>
                  </a:ext>
                </a:extLst>
              </p:cNvPr>
              <p:cNvSpPr>
                <a:spLocks/>
              </p:cNvSpPr>
              <p:nvPr/>
            </p:nvSpPr>
            <p:spPr bwMode="auto">
              <a:xfrm>
                <a:off x="3600932" y="4957662"/>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 name="Freeform 25">
                <a:extLst>
                  <a:ext uri="{FF2B5EF4-FFF2-40B4-BE49-F238E27FC236}">
                    <a16:creationId xmlns:a16="http://schemas.microsoft.com/office/drawing/2014/main" id="{704BFF64-C8EC-4390-BD3E-50CA8583F130}"/>
                  </a:ext>
                </a:extLst>
              </p:cNvPr>
              <p:cNvSpPr>
                <a:spLocks/>
              </p:cNvSpPr>
              <p:nvPr/>
            </p:nvSpPr>
            <p:spPr bwMode="auto">
              <a:xfrm>
                <a:off x="2828444" y="4784436"/>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 name="Freeform 26">
                <a:extLst>
                  <a:ext uri="{FF2B5EF4-FFF2-40B4-BE49-F238E27FC236}">
                    <a16:creationId xmlns:a16="http://schemas.microsoft.com/office/drawing/2014/main" id="{3B7F1393-ECA3-DDC1-9A93-D014F337A926}"/>
                  </a:ext>
                </a:extLst>
              </p:cNvPr>
              <p:cNvSpPr>
                <a:spLocks/>
              </p:cNvSpPr>
              <p:nvPr/>
            </p:nvSpPr>
            <p:spPr bwMode="auto">
              <a:xfrm>
                <a:off x="2783754" y="4667872"/>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 name="Freeform 27">
                <a:extLst>
                  <a:ext uri="{FF2B5EF4-FFF2-40B4-BE49-F238E27FC236}">
                    <a16:creationId xmlns:a16="http://schemas.microsoft.com/office/drawing/2014/main" id="{9557C692-A029-9D99-2BCD-F2820C958885}"/>
                  </a:ext>
                </a:extLst>
              </p:cNvPr>
              <p:cNvSpPr>
                <a:spLocks/>
              </p:cNvSpPr>
              <p:nvPr/>
            </p:nvSpPr>
            <p:spPr bwMode="auto">
              <a:xfrm>
                <a:off x="2740661" y="4637112"/>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Freeform 28">
                <a:extLst>
                  <a:ext uri="{FF2B5EF4-FFF2-40B4-BE49-F238E27FC236}">
                    <a16:creationId xmlns:a16="http://schemas.microsoft.com/office/drawing/2014/main" id="{EB21924A-2789-8286-39F6-7BD9EE3CD80E}"/>
                  </a:ext>
                </a:extLst>
              </p:cNvPr>
              <p:cNvSpPr>
                <a:spLocks/>
              </p:cNvSpPr>
              <p:nvPr/>
            </p:nvSpPr>
            <p:spPr bwMode="auto">
              <a:xfrm>
                <a:off x="2726296" y="4690537"/>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Freeform 29">
                <a:extLst>
                  <a:ext uri="{FF2B5EF4-FFF2-40B4-BE49-F238E27FC236}">
                    <a16:creationId xmlns:a16="http://schemas.microsoft.com/office/drawing/2014/main" id="{1599A334-A85B-7A59-DF16-41541153A3F0}"/>
                  </a:ext>
                </a:extLst>
              </p:cNvPr>
              <p:cNvSpPr>
                <a:spLocks/>
              </p:cNvSpPr>
              <p:nvPr/>
            </p:nvSpPr>
            <p:spPr bwMode="auto">
              <a:xfrm>
                <a:off x="2675223" y="4583687"/>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Freeform 30">
                <a:extLst>
                  <a:ext uri="{FF2B5EF4-FFF2-40B4-BE49-F238E27FC236}">
                    <a16:creationId xmlns:a16="http://schemas.microsoft.com/office/drawing/2014/main" id="{2BC2A808-3771-43FF-1515-3821FB626995}"/>
                  </a:ext>
                </a:extLst>
              </p:cNvPr>
              <p:cNvSpPr>
                <a:spLocks/>
              </p:cNvSpPr>
              <p:nvPr/>
            </p:nvSpPr>
            <p:spPr bwMode="auto">
              <a:xfrm>
                <a:off x="2944956" y="5088796"/>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 name="Freeform 31">
                <a:extLst>
                  <a:ext uri="{FF2B5EF4-FFF2-40B4-BE49-F238E27FC236}">
                    <a16:creationId xmlns:a16="http://schemas.microsoft.com/office/drawing/2014/main" id="{5DEA7798-745B-20A9-9C52-14396F050DF2}"/>
                  </a:ext>
                </a:extLst>
              </p:cNvPr>
              <p:cNvSpPr>
                <a:spLocks/>
              </p:cNvSpPr>
              <p:nvPr/>
            </p:nvSpPr>
            <p:spPr bwMode="auto">
              <a:xfrm>
                <a:off x="2691184" y="5124413"/>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 name="Freeform 32">
                <a:extLst>
                  <a:ext uri="{FF2B5EF4-FFF2-40B4-BE49-F238E27FC236}">
                    <a16:creationId xmlns:a16="http://schemas.microsoft.com/office/drawing/2014/main" id="{D4E55DC0-B445-8C97-3582-3F61283B874F}"/>
                  </a:ext>
                </a:extLst>
              </p:cNvPr>
              <p:cNvSpPr>
                <a:spLocks/>
              </p:cNvSpPr>
              <p:nvPr/>
            </p:nvSpPr>
            <p:spPr bwMode="auto">
              <a:xfrm>
                <a:off x="2713529" y="5142222"/>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 name="Freeform 33">
                <a:extLst>
                  <a:ext uri="{FF2B5EF4-FFF2-40B4-BE49-F238E27FC236}">
                    <a16:creationId xmlns:a16="http://schemas.microsoft.com/office/drawing/2014/main" id="{3AFAF739-EF22-8B51-9122-5B1BC6BAB4AD}"/>
                  </a:ext>
                </a:extLst>
              </p:cNvPr>
              <p:cNvSpPr>
                <a:spLocks/>
              </p:cNvSpPr>
              <p:nvPr/>
            </p:nvSpPr>
            <p:spPr bwMode="auto">
              <a:xfrm>
                <a:off x="2734277" y="5151935"/>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 name="Freeform 34">
                <a:extLst>
                  <a:ext uri="{FF2B5EF4-FFF2-40B4-BE49-F238E27FC236}">
                    <a16:creationId xmlns:a16="http://schemas.microsoft.com/office/drawing/2014/main" id="{EDE3867B-A06F-193C-6E32-1667A7C3B9E1}"/>
                  </a:ext>
                </a:extLst>
              </p:cNvPr>
              <p:cNvSpPr>
                <a:spLocks/>
              </p:cNvSpPr>
              <p:nvPr/>
            </p:nvSpPr>
            <p:spPr bwMode="auto">
              <a:xfrm>
                <a:off x="2710336" y="5132508"/>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0" name="Freeform 35">
                <a:extLst>
                  <a:ext uri="{FF2B5EF4-FFF2-40B4-BE49-F238E27FC236}">
                    <a16:creationId xmlns:a16="http://schemas.microsoft.com/office/drawing/2014/main" id="{326F9C86-BA13-8B59-153D-DADD15E96A7A}"/>
                  </a:ext>
                </a:extLst>
              </p:cNvPr>
              <p:cNvSpPr>
                <a:spLocks/>
              </p:cNvSpPr>
              <p:nvPr/>
            </p:nvSpPr>
            <p:spPr bwMode="auto">
              <a:xfrm>
                <a:off x="2684800" y="5138983"/>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1" name="Freeform 36">
                <a:extLst>
                  <a:ext uri="{FF2B5EF4-FFF2-40B4-BE49-F238E27FC236}">
                    <a16:creationId xmlns:a16="http://schemas.microsoft.com/office/drawing/2014/main" id="{3654B8B7-3048-CD2C-22E1-1BAE590A2606}"/>
                  </a:ext>
                </a:extLst>
              </p:cNvPr>
              <p:cNvSpPr>
                <a:spLocks/>
              </p:cNvSpPr>
              <p:nvPr/>
            </p:nvSpPr>
            <p:spPr bwMode="auto">
              <a:xfrm>
                <a:off x="2713529" y="5168125"/>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2" name="Freeform 37">
                <a:extLst>
                  <a:ext uri="{FF2B5EF4-FFF2-40B4-BE49-F238E27FC236}">
                    <a16:creationId xmlns:a16="http://schemas.microsoft.com/office/drawing/2014/main" id="{D31F6D17-60D1-A7AA-AE12-B2F5424F507A}"/>
                  </a:ext>
                </a:extLst>
              </p:cNvPr>
              <p:cNvSpPr>
                <a:spLocks/>
              </p:cNvSpPr>
              <p:nvPr/>
            </p:nvSpPr>
            <p:spPr bwMode="auto">
              <a:xfrm>
                <a:off x="2713529" y="5121175"/>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Freeform 38">
                <a:extLst>
                  <a:ext uri="{FF2B5EF4-FFF2-40B4-BE49-F238E27FC236}">
                    <a16:creationId xmlns:a16="http://schemas.microsoft.com/office/drawing/2014/main" id="{6297030F-27E2-D94A-B8A7-1D22B70338BD}"/>
                  </a:ext>
                </a:extLst>
              </p:cNvPr>
              <p:cNvSpPr>
                <a:spLocks/>
              </p:cNvSpPr>
              <p:nvPr/>
            </p:nvSpPr>
            <p:spPr bwMode="auto">
              <a:xfrm>
                <a:off x="3016778" y="4557784"/>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4" name="Freeform 39">
                <a:extLst>
                  <a:ext uri="{FF2B5EF4-FFF2-40B4-BE49-F238E27FC236}">
                    <a16:creationId xmlns:a16="http://schemas.microsoft.com/office/drawing/2014/main" id="{BFE61B45-046B-E6E8-E489-778216E57882}"/>
                  </a:ext>
                </a:extLst>
              </p:cNvPr>
              <p:cNvSpPr>
                <a:spLocks/>
              </p:cNvSpPr>
              <p:nvPr/>
            </p:nvSpPr>
            <p:spPr bwMode="auto">
              <a:xfrm>
                <a:off x="3109349" y="4514073"/>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5" name="Freeform 40">
                <a:extLst>
                  <a:ext uri="{FF2B5EF4-FFF2-40B4-BE49-F238E27FC236}">
                    <a16:creationId xmlns:a16="http://schemas.microsoft.com/office/drawing/2014/main" id="{E71C3842-3085-9541-669E-EDC1F8EB7B7B}"/>
                  </a:ext>
                </a:extLst>
              </p:cNvPr>
              <p:cNvSpPr>
                <a:spLocks/>
              </p:cNvSpPr>
              <p:nvPr/>
            </p:nvSpPr>
            <p:spPr bwMode="auto">
              <a:xfrm>
                <a:off x="3171594" y="4507597"/>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6" name="Freeform 153">
                <a:extLst>
                  <a:ext uri="{FF2B5EF4-FFF2-40B4-BE49-F238E27FC236}">
                    <a16:creationId xmlns:a16="http://schemas.microsoft.com/office/drawing/2014/main" id="{7207E458-1B02-085B-1410-22E6F95DAFD7}"/>
                  </a:ext>
                </a:extLst>
              </p:cNvPr>
              <p:cNvSpPr>
                <a:spLocks/>
              </p:cNvSpPr>
              <p:nvPr/>
            </p:nvSpPr>
            <p:spPr bwMode="auto">
              <a:xfrm>
                <a:off x="4317558" y="4603115"/>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7" name="Freeform 154">
                <a:extLst>
                  <a:ext uri="{FF2B5EF4-FFF2-40B4-BE49-F238E27FC236}">
                    <a16:creationId xmlns:a16="http://schemas.microsoft.com/office/drawing/2014/main" id="{69B2A464-08CA-497D-224C-E4D6B4FFF4D2}"/>
                  </a:ext>
                </a:extLst>
              </p:cNvPr>
              <p:cNvSpPr>
                <a:spLocks/>
              </p:cNvSpPr>
              <p:nvPr/>
            </p:nvSpPr>
            <p:spPr bwMode="auto">
              <a:xfrm>
                <a:off x="4338307" y="4617685"/>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8" name="Freeform 155">
                <a:extLst>
                  <a:ext uri="{FF2B5EF4-FFF2-40B4-BE49-F238E27FC236}">
                    <a16:creationId xmlns:a16="http://schemas.microsoft.com/office/drawing/2014/main" id="{0AEB380E-417B-3339-DA08-EBDCF0C9607A}"/>
                  </a:ext>
                </a:extLst>
              </p:cNvPr>
              <p:cNvSpPr>
                <a:spLocks/>
              </p:cNvSpPr>
              <p:nvPr/>
            </p:nvSpPr>
            <p:spPr bwMode="auto">
              <a:xfrm>
                <a:off x="4335114" y="4667872"/>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9" name="Freeform 157">
                <a:extLst>
                  <a:ext uri="{FF2B5EF4-FFF2-40B4-BE49-F238E27FC236}">
                    <a16:creationId xmlns:a16="http://schemas.microsoft.com/office/drawing/2014/main" id="{4BF0A11B-3D07-5412-EB16-8DF538D49001}"/>
                  </a:ext>
                </a:extLst>
              </p:cNvPr>
              <p:cNvSpPr>
                <a:spLocks/>
              </p:cNvSpPr>
              <p:nvPr/>
            </p:nvSpPr>
            <p:spPr bwMode="auto">
              <a:xfrm>
                <a:off x="3471652" y="6819443"/>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Freeform 158">
                <a:extLst>
                  <a:ext uri="{FF2B5EF4-FFF2-40B4-BE49-F238E27FC236}">
                    <a16:creationId xmlns:a16="http://schemas.microsoft.com/office/drawing/2014/main" id="{0F597716-5040-A214-4A55-A87890DFA854}"/>
                  </a:ext>
                </a:extLst>
              </p:cNvPr>
              <p:cNvSpPr>
                <a:spLocks/>
              </p:cNvSpPr>
              <p:nvPr/>
            </p:nvSpPr>
            <p:spPr bwMode="auto">
              <a:xfrm>
                <a:off x="3441327" y="6822681"/>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1" name="Freeform 232">
                <a:extLst>
                  <a:ext uri="{FF2B5EF4-FFF2-40B4-BE49-F238E27FC236}">
                    <a16:creationId xmlns:a16="http://schemas.microsoft.com/office/drawing/2014/main" id="{87B1005F-501C-B473-A354-DA44C401F283}"/>
                  </a:ext>
                </a:extLst>
              </p:cNvPr>
              <p:cNvSpPr>
                <a:spLocks noEditPoints="1"/>
              </p:cNvSpPr>
              <p:nvPr/>
            </p:nvSpPr>
            <p:spPr bwMode="auto">
              <a:xfrm>
                <a:off x="3075832" y="5669997"/>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Freeform 233">
                <a:extLst>
                  <a:ext uri="{FF2B5EF4-FFF2-40B4-BE49-F238E27FC236}">
                    <a16:creationId xmlns:a16="http://schemas.microsoft.com/office/drawing/2014/main" id="{7893B064-7E1C-7D76-7A70-3E7ADF44A401}"/>
                  </a:ext>
                </a:extLst>
              </p:cNvPr>
              <p:cNvSpPr>
                <a:spLocks noEditPoints="1"/>
              </p:cNvSpPr>
              <p:nvPr/>
            </p:nvSpPr>
            <p:spPr bwMode="auto">
              <a:xfrm>
                <a:off x="3128501" y="5807606"/>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3" name="Freeform 234">
                <a:extLst>
                  <a:ext uri="{FF2B5EF4-FFF2-40B4-BE49-F238E27FC236}">
                    <a16:creationId xmlns:a16="http://schemas.microsoft.com/office/drawing/2014/main" id="{BCD315EB-A1A1-40E9-56D6-E98CDA34C062}"/>
                  </a:ext>
                </a:extLst>
              </p:cNvPr>
              <p:cNvSpPr>
                <a:spLocks/>
              </p:cNvSpPr>
              <p:nvPr/>
            </p:nvSpPr>
            <p:spPr bwMode="auto">
              <a:xfrm>
                <a:off x="3576991" y="7203132"/>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4" name="Freeform 239">
                <a:extLst>
                  <a:ext uri="{FF2B5EF4-FFF2-40B4-BE49-F238E27FC236}">
                    <a16:creationId xmlns:a16="http://schemas.microsoft.com/office/drawing/2014/main" id="{F5D4514E-6F3C-CBB4-E8E0-7EE61604C3CF}"/>
                  </a:ext>
                </a:extLst>
              </p:cNvPr>
              <p:cNvSpPr>
                <a:spLocks noEditPoints="1"/>
              </p:cNvSpPr>
              <p:nvPr/>
            </p:nvSpPr>
            <p:spPr bwMode="auto">
              <a:xfrm>
                <a:off x="2997625" y="4289040"/>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5" name="Freeform 240">
                <a:extLst>
                  <a:ext uri="{FF2B5EF4-FFF2-40B4-BE49-F238E27FC236}">
                    <a16:creationId xmlns:a16="http://schemas.microsoft.com/office/drawing/2014/main" id="{B520E5DD-D277-DFF0-52DB-834EE52E8BB7}"/>
                  </a:ext>
                </a:extLst>
              </p:cNvPr>
              <p:cNvSpPr>
                <a:spLocks noEditPoints="1"/>
              </p:cNvSpPr>
              <p:nvPr/>
            </p:nvSpPr>
            <p:spPr bwMode="auto">
              <a:xfrm>
                <a:off x="2855577" y="4407222"/>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6" name="Freeform 241">
                <a:extLst>
                  <a:ext uri="{FF2B5EF4-FFF2-40B4-BE49-F238E27FC236}">
                    <a16:creationId xmlns:a16="http://schemas.microsoft.com/office/drawing/2014/main" id="{576056FF-037F-AA1C-7AD3-041C91917274}"/>
                  </a:ext>
                </a:extLst>
              </p:cNvPr>
              <p:cNvSpPr>
                <a:spLocks/>
              </p:cNvSpPr>
              <p:nvPr/>
            </p:nvSpPr>
            <p:spPr bwMode="auto">
              <a:xfrm>
                <a:off x="3138078" y="4543213"/>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7" name="Freeform 242">
                <a:extLst>
                  <a:ext uri="{FF2B5EF4-FFF2-40B4-BE49-F238E27FC236}">
                    <a16:creationId xmlns:a16="http://schemas.microsoft.com/office/drawing/2014/main" id="{85E5EDC0-F092-5E7E-C627-8CEB9D9076E2}"/>
                  </a:ext>
                </a:extLst>
              </p:cNvPr>
              <p:cNvSpPr>
                <a:spLocks/>
              </p:cNvSpPr>
              <p:nvPr/>
            </p:nvSpPr>
            <p:spPr bwMode="auto">
              <a:xfrm>
                <a:off x="3237033" y="4747201"/>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8" name="Freeform 243">
                <a:extLst>
                  <a:ext uri="{FF2B5EF4-FFF2-40B4-BE49-F238E27FC236}">
                    <a16:creationId xmlns:a16="http://schemas.microsoft.com/office/drawing/2014/main" id="{E0E3544A-179D-FFC8-C7DC-BDD4FD363DB5}"/>
                  </a:ext>
                </a:extLst>
              </p:cNvPr>
              <p:cNvSpPr>
                <a:spLocks/>
              </p:cNvSpPr>
              <p:nvPr/>
            </p:nvSpPr>
            <p:spPr bwMode="auto">
              <a:xfrm>
                <a:off x="3254589" y="4753676"/>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Freeform 244">
                <a:extLst>
                  <a:ext uri="{FF2B5EF4-FFF2-40B4-BE49-F238E27FC236}">
                    <a16:creationId xmlns:a16="http://schemas.microsoft.com/office/drawing/2014/main" id="{E63CAE8F-EA9F-67D9-8703-EBAC14BAC75C}"/>
                  </a:ext>
                </a:extLst>
              </p:cNvPr>
              <p:cNvSpPr>
                <a:spLocks/>
              </p:cNvSpPr>
              <p:nvPr/>
            </p:nvSpPr>
            <p:spPr bwMode="auto">
              <a:xfrm>
                <a:off x="3359929" y="4787673"/>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Freeform 245">
                <a:extLst>
                  <a:ext uri="{FF2B5EF4-FFF2-40B4-BE49-F238E27FC236}">
                    <a16:creationId xmlns:a16="http://schemas.microsoft.com/office/drawing/2014/main" id="{DDD18E74-4AD5-51A1-0C2C-0EA9E800DCD9}"/>
                  </a:ext>
                </a:extLst>
              </p:cNvPr>
              <p:cNvSpPr>
                <a:spLocks/>
              </p:cNvSpPr>
              <p:nvPr/>
            </p:nvSpPr>
            <p:spPr bwMode="auto">
              <a:xfrm>
                <a:off x="3441328" y="4857288"/>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246">
                <a:extLst>
                  <a:ext uri="{FF2B5EF4-FFF2-40B4-BE49-F238E27FC236}">
                    <a16:creationId xmlns:a16="http://schemas.microsoft.com/office/drawing/2014/main" id="{D99B9CAA-668F-381F-77A8-6C4E4C59373C}"/>
                  </a:ext>
                </a:extLst>
              </p:cNvPr>
              <p:cNvSpPr>
                <a:spLocks/>
              </p:cNvSpPr>
              <p:nvPr/>
            </p:nvSpPr>
            <p:spPr bwMode="auto">
              <a:xfrm>
                <a:off x="3434943" y="4860526"/>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247">
                <a:extLst>
                  <a:ext uri="{FF2B5EF4-FFF2-40B4-BE49-F238E27FC236}">
                    <a16:creationId xmlns:a16="http://schemas.microsoft.com/office/drawing/2014/main" id="{4D56E5A1-C4B6-3674-A983-E5E24ED5AF2F}"/>
                  </a:ext>
                </a:extLst>
              </p:cNvPr>
              <p:cNvSpPr>
                <a:spLocks/>
              </p:cNvSpPr>
              <p:nvPr/>
            </p:nvSpPr>
            <p:spPr bwMode="auto">
              <a:xfrm>
                <a:off x="3444520" y="4865383"/>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3" name="Freeform 248">
                <a:extLst>
                  <a:ext uri="{FF2B5EF4-FFF2-40B4-BE49-F238E27FC236}">
                    <a16:creationId xmlns:a16="http://schemas.microsoft.com/office/drawing/2014/main" id="{1E48BA9C-D1E7-154B-22A1-18527E3488CB}"/>
                  </a:ext>
                </a:extLst>
              </p:cNvPr>
              <p:cNvSpPr>
                <a:spLocks/>
              </p:cNvSpPr>
              <p:nvPr/>
            </p:nvSpPr>
            <p:spPr bwMode="auto">
              <a:xfrm>
                <a:off x="3441328" y="4857288"/>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Freeform 249">
                <a:extLst>
                  <a:ext uri="{FF2B5EF4-FFF2-40B4-BE49-F238E27FC236}">
                    <a16:creationId xmlns:a16="http://schemas.microsoft.com/office/drawing/2014/main" id="{153139CA-7E02-606A-7285-2F821AF106A4}"/>
                  </a:ext>
                </a:extLst>
              </p:cNvPr>
              <p:cNvSpPr>
                <a:spLocks/>
              </p:cNvSpPr>
              <p:nvPr/>
            </p:nvSpPr>
            <p:spPr bwMode="auto">
              <a:xfrm>
                <a:off x="3444520" y="4777960"/>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250">
                <a:extLst>
                  <a:ext uri="{FF2B5EF4-FFF2-40B4-BE49-F238E27FC236}">
                    <a16:creationId xmlns:a16="http://schemas.microsoft.com/office/drawing/2014/main" id="{7BAC37A6-3500-C239-18B3-2444324488FA}"/>
                  </a:ext>
                </a:extLst>
              </p:cNvPr>
              <p:cNvSpPr>
                <a:spLocks/>
              </p:cNvSpPr>
              <p:nvPr/>
            </p:nvSpPr>
            <p:spPr bwMode="auto">
              <a:xfrm>
                <a:off x="3415791" y="4797388"/>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251">
                <a:extLst>
                  <a:ext uri="{FF2B5EF4-FFF2-40B4-BE49-F238E27FC236}">
                    <a16:creationId xmlns:a16="http://schemas.microsoft.com/office/drawing/2014/main" id="{EED5CADA-2E21-930C-78C9-7CAF1276BDD0}"/>
                  </a:ext>
                </a:extLst>
              </p:cNvPr>
              <p:cNvSpPr>
                <a:spLocks/>
              </p:cNvSpPr>
              <p:nvPr/>
            </p:nvSpPr>
            <p:spPr bwMode="auto">
              <a:xfrm>
                <a:off x="3418983" y="4753676"/>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7" name="Freeform 252">
                <a:extLst>
                  <a:ext uri="{FF2B5EF4-FFF2-40B4-BE49-F238E27FC236}">
                    <a16:creationId xmlns:a16="http://schemas.microsoft.com/office/drawing/2014/main" id="{3191AB10-2D3F-2626-4470-C889DA3A6ED0}"/>
                  </a:ext>
                </a:extLst>
              </p:cNvPr>
              <p:cNvSpPr>
                <a:spLocks/>
              </p:cNvSpPr>
              <p:nvPr/>
            </p:nvSpPr>
            <p:spPr bwMode="auto">
              <a:xfrm>
                <a:off x="3434943" y="4718059"/>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253">
                <a:extLst>
                  <a:ext uri="{FF2B5EF4-FFF2-40B4-BE49-F238E27FC236}">
                    <a16:creationId xmlns:a16="http://schemas.microsoft.com/office/drawing/2014/main" id="{42B35F86-21F3-9B4B-35D8-E940ADD20698}"/>
                  </a:ext>
                </a:extLst>
              </p:cNvPr>
              <p:cNvSpPr>
                <a:spLocks/>
              </p:cNvSpPr>
              <p:nvPr/>
            </p:nvSpPr>
            <p:spPr bwMode="auto">
              <a:xfrm>
                <a:off x="3441328" y="4697013"/>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Freeform 254">
                <a:extLst>
                  <a:ext uri="{FF2B5EF4-FFF2-40B4-BE49-F238E27FC236}">
                    <a16:creationId xmlns:a16="http://schemas.microsoft.com/office/drawing/2014/main" id="{A8BDF521-72AC-9E00-6461-B87A5B342917}"/>
                  </a:ext>
                </a:extLst>
              </p:cNvPr>
              <p:cNvSpPr>
                <a:spLocks/>
              </p:cNvSpPr>
              <p:nvPr/>
            </p:nvSpPr>
            <p:spPr bwMode="auto">
              <a:xfrm>
                <a:off x="3431751" y="4650064"/>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255">
                <a:extLst>
                  <a:ext uri="{FF2B5EF4-FFF2-40B4-BE49-F238E27FC236}">
                    <a16:creationId xmlns:a16="http://schemas.microsoft.com/office/drawing/2014/main" id="{A1CF13E6-DBEC-4960-8000-2C5C365D3F8D}"/>
                  </a:ext>
                </a:extLst>
              </p:cNvPr>
              <p:cNvSpPr>
                <a:spLocks/>
              </p:cNvSpPr>
              <p:nvPr/>
            </p:nvSpPr>
            <p:spPr bwMode="auto">
              <a:xfrm>
                <a:off x="3471652" y="4718059"/>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256">
                <a:extLst>
                  <a:ext uri="{FF2B5EF4-FFF2-40B4-BE49-F238E27FC236}">
                    <a16:creationId xmlns:a16="http://schemas.microsoft.com/office/drawing/2014/main" id="{FD7022C0-36EC-EA1E-C933-0E8C3EA89F23}"/>
                  </a:ext>
                </a:extLst>
              </p:cNvPr>
              <p:cNvSpPr>
                <a:spLocks/>
              </p:cNvSpPr>
              <p:nvPr/>
            </p:nvSpPr>
            <p:spPr bwMode="auto">
              <a:xfrm>
                <a:off x="3332796" y="4567498"/>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257">
                <a:extLst>
                  <a:ext uri="{FF2B5EF4-FFF2-40B4-BE49-F238E27FC236}">
                    <a16:creationId xmlns:a16="http://schemas.microsoft.com/office/drawing/2014/main" id="{B53C930C-EAC9-A054-A7A9-2E73ED27702F}"/>
                  </a:ext>
                </a:extLst>
              </p:cNvPr>
              <p:cNvSpPr>
                <a:spLocks/>
              </p:cNvSpPr>
              <p:nvPr/>
            </p:nvSpPr>
            <p:spPr bwMode="auto">
              <a:xfrm>
                <a:off x="3343969" y="4583687"/>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258">
                <a:extLst>
                  <a:ext uri="{FF2B5EF4-FFF2-40B4-BE49-F238E27FC236}">
                    <a16:creationId xmlns:a16="http://schemas.microsoft.com/office/drawing/2014/main" id="{5C62D922-0035-C6EA-B4F4-D28DE596EC87}"/>
                  </a:ext>
                </a:extLst>
              </p:cNvPr>
              <p:cNvSpPr>
                <a:spLocks/>
              </p:cNvSpPr>
              <p:nvPr/>
            </p:nvSpPr>
            <p:spPr bwMode="auto">
              <a:xfrm>
                <a:off x="3434943" y="4667872"/>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Freeform 259">
                <a:extLst>
                  <a:ext uri="{FF2B5EF4-FFF2-40B4-BE49-F238E27FC236}">
                    <a16:creationId xmlns:a16="http://schemas.microsoft.com/office/drawing/2014/main" id="{6766B04C-6B8F-53F5-B174-ADC6A1E8B4DB}"/>
                  </a:ext>
                </a:extLst>
              </p:cNvPr>
              <p:cNvSpPr>
                <a:spLocks/>
              </p:cNvSpPr>
              <p:nvPr/>
            </p:nvSpPr>
            <p:spPr bwMode="auto">
              <a:xfrm>
                <a:off x="3418983" y="4620923"/>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5" name="Freeform 260">
                <a:extLst>
                  <a:ext uri="{FF2B5EF4-FFF2-40B4-BE49-F238E27FC236}">
                    <a16:creationId xmlns:a16="http://schemas.microsoft.com/office/drawing/2014/main" id="{E62C04FA-F8A2-E16C-F0B1-11075185FD69}"/>
                  </a:ext>
                </a:extLst>
              </p:cNvPr>
              <p:cNvSpPr>
                <a:spLocks/>
              </p:cNvSpPr>
              <p:nvPr/>
            </p:nvSpPr>
            <p:spPr bwMode="auto">
              <a:xfrm>
                <a:off x="3425367" y="4620923"/>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Freeform 261">
                <a:extLst>
                  <a:ext uri="{FF2B5EF4-FFF2-40B4-BE49-F238E27FC236}">
                    <a16:creationId xmlns:a16="http://schemas.microsoft.com/office/drawing/2014/main" id="{94C15E13-289C-FE6D-DFAE-C56DBF440614}"/>
                  </a:ext>
                </a:extLst>
              </p:cNvPr>
              <p:cNvSpPr>
                <a:spLocks/>
              </p:cNvSpPr>
              <p:nvPr/>
            </p:nvSpPr>
            <p:spPr bwMode="auto">
              <a:xfrm>
                <a:off x="3434943" y="4637112"/>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7" name="Freeform 262">
                <a:extLst>
                  <a:ext uri="{FF2B5EF4-FFF2-40B4-BE49-F238E27FC236}">
                    <a16:creationId xmlns:a16="http://schemas.microsoft.com/office/drawing/2014/main" id="{5FD8F808-F95A-D28E-B82B-8B0FFC4B090A}"/>
                  </a:ext>
                </a:extLst>
              </p:cNvPr>
              <p:cNvSpPr>
                <a:spLocks/>
              </p:cNvSpPr>
              <p:nvPr/>
            </p:nvSpPr>
            <p:spPr bwMode="auto">
              <a:xfrm>
                <a:off x="3388658" y="4573973"/>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Freeform 263">
                <a:extLst>
                  <a:ext uri="{FF2B5EF4-FFF2-40B4-BE49-F238E27FC236}">
                    <a16:creationId xmlns:a16="http://schemas.microsoft.com/office/drawing/2014/main" id="{3357D7E5-EDC6-34B6-EADD-6CFF48081383}"/>
                  </a:ext>
                </a:extLst>
              </p:cNvPr>
              <p:cNvSpPr>
                <a:spLocks/>
              </p:cNvSpPr>
              <p:nvPr/>
            </p:nvSpPr>
            <p:spPr bwMode="auto">
              <a:xfrm>
                <a:off x="3388658" y="4561022"/>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69" name="Freeform 264">
                <a:extLst>
                  <a:ext uri="{FF2B5EF4-FFF2-40B4-BE49-F238E27FC236}">
                    <a16:creationId xmlns:a16="http://schemas.microsoft.com/office/drawing/2014/main" id="{0588EA8B-457A-8789-9BC5-3D47B8BC2F48}"/>
                  </a:ext>
                </a:extLst>
              </p:cNvPr>
              <p:cNvSpPr>
                <a:spLocks/>
              </p:cNvSpPr>
              <p:nvPr/>
            </p:nvSpPr>
            <p:spPr bwMode="auto">
              <a:xfrm>
                <a:off x="3409406" y="4611210"/>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Freeform 265">
                <a:extLst>
                  <a:ext uri="{FF2B5EF4-FFF2-40B4-BE49-F238E27FC236}">
                    <a16:creationId xmlns:a16="http://schemas.microsoft.com/office/drawing/2014/main" id="{F069BD75-BC2E-9B69-F300-AF82FC9FBB51}"/>
                  </a:ext>
                </a:extLst>
              </p:cNvPr>
              <p:cNvSpPr>
                <a:spLocks/>
              </p:cNvSpPr>
              <p:nvPr/>
            </p:nvSpPr>
            <p:spPr bwMode="auto">
              <a:xfrm>
                <a:off x="3403022" y="4596638"/>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1" name="Freeform 266">
                <a:extLst>
                  <a:ext uri="{FF2B5EF4-FFF2-40B4-BE49-F238E27FC236}">
                    <a16:creationId xmlns:a16="http://schemas.microsoft.com/office/drawing/2014/main" id="{883B2B15-2D4F-7946-10EB-B4A080ABE083}"/>
                  </a:ext>
                </a:extLst>
              </p:cNvPr>
              <p:cNvSpPr>
                <a:spLocks/>
              </p:cNvSpPr>
              <p:nvPr/>
            </p:nvSpPr>
            <p:spPr bwMode="auto">
              <a:xfrm>
                <a:off x="3396638" y="4593400"/>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2" name="Freeform 267">
                <a:extLst>
                  <a:ext uri="{FF2B5EF4-FFF2-40B4-BE49-F238E27FC236}">
                    <a16:creationId xmlns:a16="http://schemas.microsoft.com/office/drawing/2014/main" id="{89931DC2-E8EB-D24C-6975-A5CFEE6313D5}"/>
                  </a:ext>
                </a:extLst>
              </p:cNvPr>
              <p:cNvSpPr>
                <a:spLocks/>
              </p:cNvSpPr>
              <p:nvPr/>
            </p:nvSpPr>
            <p:spPr bwMode="auto">
              <a:xfrm>
                <a:off x="3418983" y="4603115"/>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3" name="Freeform 268">
                <a:extLst>
                  <a:ext uri="{FF2B5EF4-FFF2-40B4-BE49-F238E27FC236}">
                    <a16:creationId xmlns:a16="http://schemas.microsoft.com/office/drawing/2014/main" id="{DFA1DD20-0275-5A02-F0E0-9E555DF43C48}"/>
                  </a:ext>
                </a:extLst>
              </p:cNvPr>
              <p:cNvSpPr>
                <a:spLocks/>
              </p:cNvSpPr>
              <p:nvPr/>
            </p:nvSpPr>
            <p:spPr bwMode="auto">
              <a:xfrm>
                <a:off x="3418983" y="4583687"/>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Freeform 269">
                <a:extLst>
                  <a:ext uri="{FF2B5EF4-FFF2-40B4-BE49-F238E27FC236}">
                    <a16:creationId xmlns:a16="http://schemas.microsoft.com/office/drawing/2014/main" id="{999B661A-C950-55DA-9A6C-673FDD237975}"/>
                  </a:ext>
                </a:extLst>
              </p:cNvPr>
              <p:cNvSpPr>
                <a:spLocks noEditPoints="1"/>
              </p:cNvSpPr>
              <p:nvPr/>
            </p:nvSpPr>
            <p:spPr bwMode="auto">
              <a:xfrm>
                <a:off x="1478186" y="2007953"/>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solidFill>
                <a:schemeClr val="accent3">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Freeform 270">
                <a:extLst>
                  <a:ext uri="{FF2B5EF4-FFF2-40B4-BE49-F238E27FC236}">
                    <a16:creationId xmlns:a16="http://schemas.microsoft.com/office/drawing/2014/main" id="{458406D3-30D3-F3F1-5B0A-B0F8B065C95F}"/>
                  </a:ext>
                </a:extLst>
              </p:cNvPr>
              <p:cNvSpPr>
                <a:spLocks/>
              </p:cNvSpPr>
              <p:nvPr/>
            </p:nvSpPr>
            <p:spPr bwMode="auto">
              <a:xfrm>
                <a:off x="4301598" y="3921541"/>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Freeform 271">
                <a:extLst>
                  <a:ext uri="{FF2B5EF4-FFF2-40B4-BE49-F238E27FC236}">
                    <a16:creationId xmlns:a16="http://schemas.microsoft.com/office/drawing/2014/main" id="{2B985C12-7E12-1271-5BEC-163C43C3DA0A}"/>
                  </a:ext>
                </a:extLst>
              </p:cNvPr>
              <p:cNvSpPr>
                <a:spLocks/>
              </p:cNvSpPr>
              <p:nvPr/>
            </p:nvSpPr>
            <p:spPr bwMode="auto">
              <a:xfrm>
                <a:off x="4264889" y="3892400"/>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7" name="Freeform 272">
                <a:extLst>
                  <a:ext uri="{FF2B5EF4-FFF2-40B4-BE49-F238E27FC236}">
                    <a16:creationId xmlns:a16="http://schemas.microsoft.com/office/drawing/2014/main" id="{1530CEDC-E919-90AD-A4E4-76AD306994EE}"/>
                  </a:ext>
                </a:extLst>
              </p:cNvPr>
              <p:cNvSpPr>
                <a:spLocks/>
              </p:cNvSpPr>
              <p:nvPr/>
            </p:nvSpPr>
            <p:spPr bwMode="auto">
              <a:xfrm>
                <a:off x="4236160" y="3895637"/>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8" name="Freeform 289">
                <a:extLst>
                  <a:ext uri="{FF2B5EF4-FFF2-40B4-BE49-F238E27FC236}">
                    <a16:creationId xmlns:a16="http://schemas.microsoft.com/office/drawing/2014/main" id="{E5786417-A42A-68CE-4459-5A4C44860413}"/>
                  </a:ext>
                </a:extLst>
              </p:cNvPr>
              <p:cNvSpPr>
                <a:spLocks noEditPoints="1"/>
              </p:cNvSpPr>
              <p:nvPr/>
            </p:nvSpPr>
            <p:spPr bwMode="auto">
              <a:xfrm>
                <a:off x="806250" y="2598867"/>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solidFill>
                <a:schemeClr val="accent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79" name="Freeform 290">
                <a:extLst>
                  <a:ext uri="{FF2B5EF4-FFF2-40B4-BE49-F238E27FC236}">
                    <a16:creationId xmlns:a16="http://schemas.microsoft.com/office/drawing/2014/main" id="{2654898A-5576-2288-5C4D-38730A6D61F2}"/>
                  </a:ext>
                </a:extLst>
              </p:cNvPr>
              <p:cNvSpPr>
                <a:spLocks/>
              </p:cNvSpPr>
              <p:nvPr/>
            </p:nvSpPr>
            <p:spPr bwMode="auto">
              <a:xfrm>
                <a:off x="3102965" y="4967376"/>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solidFill>
                <a:srgbClr val="EC619F"/>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0" name="Freeform 291">
                <a:extLst>
                  <a:ext uri="{FF2B5EF4-FFF2-40B4-BE49-F238E27FC236}">
                    <a16:creationId xmlns:a16="http://schemas.microsoft.com/office/drawing/2014/main" id="{FDB5CC89-AC9E-5099-761A-92F4778CE1BE}"/>
                  </a:ext>
                </a:extLst>
              </p:cNvPr>
              <p:cNvSpPr>
                <a:spLocks/>
              </p:cNvSpPr>
              <p:nvPr/>
            </p:nvSpPr>
            <p:spPr bwMode="auto">
              <a:xfrm>
                <a:off x="3701483" y="5064513"/>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1" name="Freeform 292">
                <a:extLst>
                  <a:ext uri="{FF2B5EF4-FFF2-40B4-BE49-F238E27FC236}">
                    <a16:creationId xmlns:a16="http://schemas.microsoft.com/office/drawing/2014/main" id="{4DBD51CF-6970-A5BF-3169-F5B319200361}"/>
                  </a:ext>
                </a:extLst>
              </p:cNvPr>
              <p:cNvSpPr>
                <a:spLocks/>
              </p:cNvSpPr>
              <p:nvPr/>
            </p:nvSpPr>
            <p:spPr bwMode="auto">
              <a:xfrm>
                <a:off x="3701483" y="5111462"/>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2" name="Freeform 293">
                <a:extLst>
                  <a:ext uri="{FF2B5EF4-FFF2-40B4-BE49-F238E27FC236}">
                    <a16:creationId xmlns:a16="http://schemas.microsoft.com/office/drawing/2014/main" id="{1A3A1D06-4B20-17C4-A025-FF7B60887FBD}"/>
                  </a:ext>
                </a:extLst>
              </p:cNvPr>
              <p:cNvSpPr>
                <a:spLocks/>
              </p:cNvSpPr>
              <p:nvPr/>
            </p:nvSpPr>
            <p:spPr bwMode="auto">
              <a:xfrm>
                <a:off x="3695100" y="5114700"/>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3" name="Freeform 294">
                <a:extLst>
                  <a:ext uri="{FF2B5EF4-FFF2-40B4-BE49-F238E27FC236}">
                    <a16:creationId xmlns:a16="http://schemas.microsoft.com/office/drawing/2014/main" id="{1BFA7233-0396-DC0D-410B-135187728498}"/>
                  </a:ext>
                </a:extLst>
              </p:cNvPr>
              <p:cNvSpPr>
                <a:spLocks/>
              </p:cNvSpPr>
              <p:nvPr/>
            </p:nvSpPr>
            <p:spPr bwMode="auto">
              <a:xfrm>
                <a:off x="3675946" y="5138984"/>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4" name="Freeform 295">
                <a:extLst>
                  <a:ext uri="{FF2B5EF4-FFF2-40B4-BE49-F238E27FC236}">
                    <a16:creationId xmlns:a16="http://schemas.microsoft.com/office/drawing/2014/main" id="{C4C473D2-7252-AE0C-A931-0111E8E558E7}"/>
                  </a:ext>
                </a:extLst>
              </p:cNvPr>
              <p:cNvSpPr>
                <a:spLocks/>
              </p:cNvSpPr>
              <p:nvPr/>
            </p:nvSpPr>
            <p:spPr bwMode="auto">
              <a:xfrm>
                <a:off x="3682331" y="5148697"/>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5" name="Freeform 296">
                <a:extLst>
                  <a:ext uri="{FF2B5EF4-FFF2-40B4-BE49-F238E27FC236}">
                    <a16:creationId xmlns:a16="http://schemas.microsoft.com/office/drawing/2014/main" id="{56FFC509-215B-9E65-D094-49690577EC02}"/>
                  </a:ext>
                </a:extLst>
              </p:cNvPr>
              <p:cNvSpPr>
                <a:spLocks/>
              </p:cNvSpPr>
              <p:nvPr/>
            </p:nvSpPr>
            <p:spPr bwMode="auto">
              <a:xfrm>
                <a:off x="3682331" y="5142222"/>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6" name="Freeform 297">
                <a:extLst>
                  <a:ext uri="{FF2B5EF4-FFF2-40B4-BE49-F238E27FC236}">
                    <a16:creationId xmlns:a16="http://schemas.microsoft.com/office/drawing/2014/main" id="{50B80528-FF0C-7CD2-D4A7-BA1263CDA388}"/>
                  </a:ext>
                </a:extLst>
              </p:cNvPr>
              <p:cNvSpPr>
                <a:spLocks/>
              </p:cNvSpPr>
              <p:nvPr/>
            </p:nvSpPr>
            <p:spPr bwMode="auto">
              <a:xfrm>
                <a:off x="3703080" y="5104986"/>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7" name="Freeform 298">
                <a:extLst>
                  <a:ext uri="{FF2B5EF4-FFF2-40B4-BE49-F238E27FC236}">
                    <a16:creationId xmlns:a16="http://schemas.microsoft.com/office/drawing/2014/main" id="{2DF4AF5E-03C0-4B7E-BFAC-69E67D07346F}"/>
                  </a:ext>
                </a:extLst>
              </p:cNvPr>
              <p:cNvSpPr>
                <a:spLocks/>
              </p:cNvSpPr>
              <p:nvPr/>
            </p:nvSpPr>
            <p:spPr bwMode="auto">
              <a:xfrm>
                <a:off x="2895478" y="4834623"/>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8" name="Freeform 299">
                <a:extLst>
                  <a:ext uri="{FF2B5EF4-FFF2-40B4-BE49-F238E27FC236}">
                    <a16:creationId xmlns:a16="http://schemas.microsoft.com/office/drawing/2014/main" id="{5FC3B16E-0E15-4363-971C-A082330A5A71}"/>
                  </a:ext>
                </a:extLst>
              </p:cNvPr>
              <p:cNvSpPr>
                <a:spLocks/>
              </p:cNvSpPr>
              <p:nvPr/>
            </p:nvSpPr>
            <p:spPr bwMode="auto">
              <a:xfrm>
                <a:off x="2930592" y="4894524"/>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89" name="Freeform 300">
                <a:extLst>
                  <a:ext uri="{FF2B5EF4-FFF2-40B4-BE49-F238E27FC236}">
                    <a16:creationId xmlns:a16="http://schemas.microsoft.com/office/drawing/2014/main" id="{C08A3FC0-8C16-9E3F-FDED-961684D07D82}"/>
                  </a:ext>
                </a:extLst>
              </p:cNvPr>
              <p:cNvSpPr>
                <a:spLocks/>
              </p:cNvSpPr>
              <p:nvPr/>
            </p:nvSpPr>
            <p:spPr bwMode="auto">
              <a:xfrm>
                <a:off x="3000818" y="4868620"/>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0" name="Freeform 6">
                <a:extLst>
                  <a:ext uri="{FF2B5EF4-FFF2-40B4-BE49-F238E27FC236}">
                    <a16:creationId xmlns:a16="http://schemas.microsoft.com/office/drawing/2014/main" id="{C3351062-D2F9-4653-1FA0-9D6A3D20BF57}"/>
                  </a:ext>
                </a:extLst>
              </p:cNvPr>
              <p:cNvSpPr>
                <a:spLocks/>
              </p:cNvSpPr>
              <p:nvPr/>
            </p:nvSpPr>
            <p:spPr bwMode="auto">
              <a:xfrm>
                <a:off x="5494369" y="3408639"/>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1" name="Freeform 8">
                <a:extLst>
                  <a:ext uri="{FF2B5EF4-FFF2-40B4-BE49-F238E27FC236}">
                    <a16:creationId xmlns:a16="http://schemas.microsoft.com/office/drawing/2014/main" id="{893CC7FD-2ABE-CF3F-C33F-AB8A1B02154F}"/>
                  </a:ext>
                </a:extLst>
              </p:cNvPr>
              <p:cNvSpPr>
                <a:spLocks/>
              </p:cNvSpPr>
              <p:nvPr/>
            </p:nvSpPr>
            <p:spPr bwMode="auto">
              <a:xfrm>
                <a:off x="4684551" y="3299379"/>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2" name="Freeform 9">
                <a:extLst>
                  <a:ext uri="{FF2B5EF4-FFF2-40B4-BE49-F238E27FC236}">
                    <a16:creationId xmlns:a16="http://schemas.microsoft.com/office/drawing/2014/main" id="{14D49B8C-6A6B-6B11-444B-BE42C4738DF1}"/>
                  </a:ext>
                </a:extLst>
              </p:cNvPr>
              <p:cNvSpPr>
                <a:spLocks/>
              </p:cNvSpPr>
              <p:nvPr/>
            </p:nvSpPr>
            <p:spPr bwMode="auto">
              <a:xfrm>
                <a:off x="7118824" y="3424705"/>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3" name="Freeform 10">
                <a:extLst>
                  <a:ext uri="{FF2B5EF4-FFF2-40B4-BE49-F238E27FC236}">
                    <a16:creationId xmlns:a16="http://schemas.microsoft.com/office/drawing/2014/main" id="{7136FA5F-D6E3-AD5D-DD01-267BFBA3BD1D}"/>
                  </a:ext>
                </a:extLst>
              </p:cNvPr>
              <p:cNvSpPr>
                <a:spLocks/>
              </p:cNvSpPr>
              <p:nvPr/>
            </p:nvSpPr>
            <p:spPr bwMode="auto">
              <a:xfrm>
                <a:off x="6762118" y="3371683"/>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solidFill>
                <a:schemeClr val="accent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4" name="Freeform 11">
                <a:extLst>
                  <a:ext uri="{FF2B5EF4-FFF2-40B4-BE49-F238E27FC236}">
                    <a16:creationId xmlns:a16="http://schemas.microsoft.com/office/drawing/2014/main" id="{0D0CCA26-498C-A5B3-0AC6-2717B583AF4E}"/>
                  </a:ext>
                </a:extLst>
              </p:cNvPr>
              <p:cNvSpPr>
                <a:spLocks noEditPoints="1"/>
              </p:cNvSpPr>
              <p:nvPr/>
            </p:nvSpPr>
            <p:spPr bwMode="auto">
              <a:xfrm>
                <a:off x="9059816" y="6215633"/>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5" name="Freeform 13">
                <a:extLst>
                  <a:ext uri="{FF2B5EF4-FFF2-40B4-BE49-F238E27FC236}">
                    <a16:creationId xmlns:a16="http://schemas.microsoft.com/office/drawing/2014/main" id="{97142120-6A1E-A646-2E01-05488ACECC6F}"/>
                  </a:ext>
                </a:extLst>
              </p:cNvPr>
              <p:cNvSpPr>
                <a:spLocks/>
              </p:cNvSpPr>
              <p:nvPr/>
            </p:nvSpPr>
            <p:spPr bwMode="auto">
              <a:xfrm>
                <a:off x="6014965" y="5489382"/>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6" name="Freeform 41">
                <a:extLst>
                  <a:ext uri="{FF2B5EF4-FFF2-40B4-BE49-F238E27FC236}">
                    <a16:creationId xmlns:a16="http://schemas.microsoft.com/office/drawing/2014/main" id="{D454F563-51E6-EAA0-FE84-21F75B15E714}"/>
                  </a:ext>
                </a:extLst>
              </p:cNvPr>
              <p:cNvSpPr>
                <a:spLocks/>
              </p:cNvSpPr>
              <p:nvPr/>
            </p:nvSpPr>
            <p:spPr bwMode="auto">
              <a:xfrm>
                <a:off x="6631970" y="4003136"/>
                <a:ext cx="729479" cy="901388"/>
              </a:xfrm>
              <a:custGeom>
                <a:avLst/>
                <a:gdLst/>
                <a:ahLst/>
                <a:cxnLst>
                  <a:cxn ang="0">
                    <a:pos x="15" y="122"/>
                  </a:cxn>
                  <a:cxn ang="0">
                    <a:pos x="23" y="116"/>
                  </a:cxn>
                  <a:cxn ang="0">
                    <a:pos x="14" y="90"/>
                  </a:cxn>
                  <a:cxn ang="0">
                    <a:pos x="32" y="80"/>
                  </a:cxn>
                  <a:cxn ang="0">
                    <a:pos x="48" y="56"/>
                  </a:cxn>
                  <a:cxn ang="0">
                    <a:pos x="51" y="34"/>
                  </a:cxn>
                  <a:cxn ang="0">
                    <a:pos x="48" y="20"/>
                  </a:cxn>
                  <a:cxn ang="0">
                    <a:pos x="67" y="12"/>
                  </a:cxn>
                  <a:cxn ang="0">
                    <a:pos x="87" y="0"/>
                  </a:cxn>
                  <a:cxn ang="0">
                    <a:pos x="96" y="7"/>
                  </a:cxn>
                  <a:cxn ang="0">
                    <a:pos x="86" y="24"/>
                  </a:cxn>
                  <a:cxn ang="0">
                    <a:pos x="86" y="37"/>
                  </a:cxn>
                  <a:cxn ang="0">
                    <a:pos x="89" y="49"/>
                  </a:cxn>
                  <a:cxn ang="0">
                    <a:pos x="96" y="68"/>
                  </a:cxn>
                  <a:cxn ang="0">
                    <a:pos x="107" y="84"/>
                  </a:cxn>
                  <a:cxn ang="0">
                    <a:pos x="125" y="90"/>
                  </a:cxn>
                  <a:cxn ang="0">
                    <a:pos x="138" y="96"/>
                  </a:cxn>
                  <a:cxn ang="0">
                    <a:pos x="154" y="101"/>
                  </a:cxn>
                  <a:cxn ang="0">
                    <a:pos x="159" y="85"/>
                  </a:cxn>
                  <a:cxn ang="0">
                    <a:pos x="176" y="96"/>
                  </a:cxn>
                  <a:cxn ang="0">
                    <a:pos x="191" y="94"/>
                  </a:cxn>
                  <a:cxn ang="0">
                    <a:pos x="195" y="84"/>
                  </a:cxn>
                  <a:cxn ang="0">
                    <a:pos x="212" y="71"/>
                  </a:cxn>
                  <a:cxn ang="0">
                    <a:pos x="224" y="73"/>
                  </a:cxn>
                  <a:cxn ang="0">
                    <a:pos x="232" y="82"/>
                  </a:cxn>
                  <a:cxn ang="0">
                    <a:pos x="218" y="96"/>
                  </a:cxn>
                  <a:cxn ang="0">
                    <a:pos x="211" y="113"/>
                  </a:cxn>
                  <a:cxn ang="0">
                    <a:pos x="200" y="129"/>
                  </a:cxn>
                  <a:cxn ang="0">
                    <a:pos x="194" y="146"/>
                  </a:cxn>
                  <a:cxn ang="0">
                    <a:pos x="183" y="129"/>
                  </a:cxn>
                  <a:cxn ang="0">
                    <a:pos x="173" y="111"/>
                  </a:cxn>
                  <a:cxn ang="0">
                    <a:pos x="162" y="99"/>
                  </a:cxn>
                  <a:cxn ang="0">
                    <a:pos x="163" y="110"/>
                  </a:cxn>
                  <a:cxn ang="0">
                    <a:pos x="159" y="118"/>
                  </a:cxn>
                  <a:cxn ang="0">
                    <a:pos x="165" y="133"/>
                  </a:cxn>
                  <a:cxn ang="0">
                    <a:pos x="167" y="147"/>
                  </a:cxn>
                  <a:cxn ang="0">
                    <a:pos x="153" y="150"/>
                  </a:cxn>
                  <a:cxn ang="0">
                    <a:pos x="119" y="191"/>
                  </a:cxn>
                  <a:cxn ang="0">
                    <a:pos x="95" y="216"/>
                  </a:cxn>
                  <a:cxn ang="0">
                    <a:pos x="92" y="262"/>
                  </a:cxn>
                  <a:cxn ang="0">
                    <a:pos x="83" y="273"/>
                  </a:cxn>
                  <a:cxn ang="0">
                    <a:pos x="54" y="236"/>
                  </a:cxn>
                  <a:cxn ang="0">
                    <a:pos x="37" y="155"/>
                  </a:cxn>
                  <a:cxn ang="0">
                    <a:pos x="31" y="153"/>
                  </a:cxn>
                  <a:cxn ang="0">
                    <a:pos x="14" y="136"/>
                  </a:cxn>
                  <a:cxn ang="0">
                    <a:pos x="5" y="124"/>
                  </a:cxn>
                </a:cxnLst>
                <a:rect l="0" t="0" r="r" b="b"/>
                <a:pathLst>
                  <a:path w="234" h="289">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7" name="Freeform 42">
                <a:extLst>
                  <a:ext uri="{FF2B5EF4-FFF2-40B4-BE49-F238E27FC236}">
                    <a16:creationId xmlns:a16="http://schemas.microsoft.com/office/drawing/2014/main" id="{E4EAE3D2-946E-BA7A-99F5-81482050CE0D}"/>
                  </a:ext>
                </a:extLst>
              </p:cNvPr>
              <p:cNvSpPr>
                <a:spLocks/>
              </p:cNvSpPr>
              <p:nvPr/>
            </p:nvSpPr>
            <p:spPr bwMode="auto">
              <a:xfrm>
                <a:off x="6921191" y="4181486"/>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8" name="Freeform 43">
                <a:extLst>
                  <a:ext uri="{FF2B5EF4-FFF2-40B4-BE49-F238E27FC236}">
                    <a16:creationId xmlns:a16="http://schemas.microsoft.com/office/drawing/2014/main" id="{3628F414-D237-18E0-1B0A-4798FE444701}"/>
                  </a:ext>
                </a:extLst>
              </p:cNvPr>
              <p:cNvSpPr>
                <a:spLocks/>
              </p:cNvSpPr>
              <p:nvPr/>
            </p:nvSpPr>
            <p:spPr bwMode="auto">
              <a:xfrm>
                <a:off x="7136499" y="4250576"/>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99" name="Freeform 44">
                <a:extLst>
                  <a:ext uri="{FF2B5EF4-FFF2-40B4-BE49-F238E27FC236}">
                    <a16:creationId xmlns:a16="http://schemas.microsoft.com/office/drawing/2014/main" id="{84B4912D-E775-37EC-B252-4808593200E4}"/>
                  </a:ext>
                </a:extLst>
              </p:cNvPr>
              <p:cNvSpPr>
                <a:spLocks/>
              </p:cNvSpPr>
              <p:nvPr/>
            </p:nvSpPr>
            <p:spPr bwMode="auto">
              <a:xfrm>
                <a:off x="7118824" y="4308419"/>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 name="Freeform 45">
                <a:extLst>
                  <a:ext uri="{FF2B5EF4-FFF2-40B4-BE49-F238E27FC236}">
                    <a16:creationId xmlns:a16="http://schemas.microsoft.com/office/drawing/2014/main" id="{5504F82B-1FFD-7DAB-441D-630396F45696}"/>
                  </a:ext>
                </a:extLst>
              </p:cNvPr>
              <p:cNvSpPr>
                <a:spLocks/>
              </p:cNvSpPr>
              <p:nvPr/>
            </p:nvSpPr>
            <p:spPr bwMode="auto">
              <a:xfrm>
                <a:off x="6445583" y="3913158"/>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1" name="Freeform 46">
                <a:extLst>
                  <a:ext uri="{FF2B5EF4-FFF2-40B4-BE49-F238E27FC236}">
                    <a16:creationId xmlns:a16="http://schemas.microsoft.com/office/drawing/2014/main" id="{739C4F23-AC4F-67B4-21BB-9DDE36DBA61C}"/>
                  </a:ext>
                </a:extLst>
              </p:cNvPr>
              <p:cNvSpPr>
                <a:spLocks/>
              </p:cNvSpPr>
              <p:nvPr/>
            </p:nvSpPr>
            <p:spPr bwMode="auto">
              <a:xfrm>
                <a:off x="6453616" y="3962967"/>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2" name="Freeform 47">
                <a:extLst>
                  <a:ext uri="{FF2B5EF4-FFF2-40B4-BE49-F238E27FC236}">
                    <a16:creationId xmlns:a16="http://schemas.microsoft.com/office/drawing/2014/main" id="{06347BE4-0621-A77D-CBB4-CD7446D71F06}"/>
                  </a:ext>
                </a:extLst>
              </p:cNvPr>
              <p:cNvSpPr>
                <a:spLocks/>
              </p:cNvSpPr>
              <p:nvPr/>
            </p:nvSpPr>
            <p:spPr bwMode="auto">
              <a:xfrm>
                <a:off x="6035854" y="3866563"/>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 name="Freeform 48">
                <a:extLst>
                  <a:ext uri="{FF2B5EF4-FFF2-40B4-BE49-F238E27FC236}">
                    <a16:creationId xmlns:a16="http://schemas.microsoft.com/office/drawing/2014/main" id="{D79463EA-DE2A-D847-6BDD-11218F96479D}"/>
                  </a:ext>
                </a:extLst>
              </p:cNvPr>
              <p:cNvSpPr>
                <a:spLocks/>
              </p:cNvSpPr>
              <p:nvPr/>
            </p:nvSpPr>
            <p:spPr bwMode="auto">
              <a:xfrm>
                <a:off x="5593988" y="3783011"/>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4" name="Freeform 49">
                <a:extLst>
                  <a:ext uri="{FF2B5EF4-FFF2-40B4-BE49-F238E27FC236}">
                    <a16:creationId xmlns:a16="http://schemas.microsoft.com/office/drawing/2014/main" id="{BDC314BE-90D3-0265-1B4D-C892AB9EE29E}"/>
                  </a:ext>
                </a:extLst>
              </p:cNvPr>
              <p:cNvSpPr>
                <a:spLocks/>
              </p:cNvSpPr>
              <p:nvPr/>
            </p:nvSpPr>
            <p:spPr bwMode="auto">
              <a:xfrm>
                <a:off x="6241522" y="3763730"/>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Freeform 50">
                <a:extLst>
                  <a:ext uri="{FF2B5EF4-FFF2-40B4-BE49-F238E27FC236}">
                    <a16:creationId xmlns:a16="http://schemas.microsoft.com/office/drawing/2014/main" id="{1BBC09FB-5E21-4832-CAAD-5ADA16DF1749}"/>
                  </a:ext>
                </a:extLst>
              </p:cNvPr>
              <p:cNvSpPr>
                <a:spLocks/>
              </p:cNvSpPr>
              <p:nvPr/>
            </p:nvSpPr>
            <p:spPr bwMode="auto">
              <a:xfrm>
                <a:off x="6329894" y="3667325"/>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6" name="Freeform 51">
                <a:extLst>
                  <a:ext uri="{FF2B5EF4-FFF2-40B4-BE49-F238E27FC236}">
                    <a16:creationId xmlns:a16="http://schemas.microsoft.com/office/drawing/2014/main" id="{62FAF3D5-B21C-BD62-B360-8842858350DC}"/>
                  </a:ext>
                </a:extLst>
              </p:cNvPr>
              <p:cNvSpPr>
                <a:spLocks/>
              </p:cNvSpPr>
              <p:nvPr/>
            </p:nvSpPr>
            <p:spPr bwMode="auto">
              <a:xfrm>
                <a:off x="6662498" y="3750877"/>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7" name="Freeform 52">
                <a:extLst>
                  <a:ext uri="{FF2B5EF4-FFF2-40B4-BE49-F238E27FC236}">
                    <a16:creationId xmlns:a16="http://schemas.microsoft.com/office/drawing/2014/main" id="{09D5BA6C-18CD-5ACA-AF4B-43105589817C}"/>
                  </a:ext>
                </a:extLst>
              </p:cNvPr>
              <p:cNvSpPr>
                <a:spLocks/>
              </p:cNvSpPr>
              <p:nvPr/>
            </p:nvSpPr>
            <p:spPr bwMode="auto">
              <a:xfrm>
                <a:off x="6609474" y="3826394"/>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8" name="Freeform 53">
                <a:extLst>
                  <a:ext uri="{FF2B5EF4-FFF2-40B4-BE49-F238E27FC236}">
                    <a16:creationId xmlns:a16="http://schemas.microsoft.com/office/drawing/2014/main" id="{140B7251-803F-653B-D90B-F300CFBE0BC5}"/>
                  </a:ext>
                </a:extLst>
              </p:cNvPr>
              <p:cNvSpPr>
                <a:spLocks/>
              </p:cNvSpPr>
              <p:nvPr/>
            </p:nvSpPr>
            <p:spPr bwMode="auto">
              <a:xfrm>
                <a:off x="7912574" y="4346981"/>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09" name="Freeform 54">
                <a:extLst>
                  <a:ext uri="{FF2B5EF4-FFF2-40B4-BE49-F238E27FC236}">
                    <a16:creationId xmlns:a16="http://schemas.microsoft.com/office/drawing/2014/main" id="{89788854-3647-6B2C-24D4-E6B3654702FD}"/>
                  </a:ext>
                </a:extLst>
              </p:cNvPr>
              <p:cNvSpPr>
                <a:spLocks/>
              </p:cNvSpPr>
              <p:nvPr/>
            </p:nvSpPr>
            <p:spPr bwMode="auto">
              <a:xfrm>
                <a:off x="8025049" y="3760517"/>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0" name="Freeform 55">
                <a:extLst>
                  <a:ext uri="{FF2B5EF4-FFF2-40B4-BE49-F238E27FC236}">
                    <a16:creationId xmlns:a16="http://schemas.microsoft.com/office/drawing/2014/main" id="{230486CB-4476-18D5-39CB-BE0AED0754AB}"/>
                  </a:ext>
                </a:extLst>
              </p:cNvPr>
              <p:cNvSpPr>
                <a:spLocks/>
              </p:cNvSpPr>
              <p:nvPr/>
            </p:nvSpPr>
            <p:spPr bwMode="auto">
              <a:xfrm>
                <a:off x="8065218" y="3909944"/>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solidFill>
                <a:schemeClr val="accent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1" name="Freeform 56">
                <a:extLst>
                  <a:ext uri="{FF2B5EF4-FFF2-40B4-BE49-F238E27FC236}">
                    <a16:creationId xmlns:a16="http://schemas.microsoft.com/office/drawing/2014/main" id="{543EC3FF-70DA-CB61-7AA1-5AAE818FA436}"/>
                  </a:ext>
                </a:extLst>
              </p:cNvPr>
              <p:cNvSpPr>
                <a:spLocks/>
              </p:cNvSpPr>
              <p:nvPr/>
            </p:nvSpPr>
            <p:spPr bwMode="auto">
              <a:xfrm>
                <a:off x="8062005" y="4081867"/>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2" name="Freeform 57">
                <a:extLst>
                  <a:ext uri="{FF2B5EF4-FFF2-40B4-BE49-F238E27FC236}">
                    <a16:creationId xmlns:a16="http://schemas.microsoft.com/office/drawing/2014/main" id="{F8C775DE-FA81-0296-DB2F-835EC8FA9BAC}"/>
                  </a:ext>
                </a:extLst>
              </p:cNvPr>
              <p:cNvSpPr>
                <a:spLocks/>
              </p:cNvSpPr>
              <p:nvPr/>
            </p:nvSpPr>
            <p:spPr bwMode="auto">
              <a:xfrm>
                <a:off x="8143951" y="4043305"/>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3" name="Freeform 58">
                <a:extLst>
                  <a:ext uri="{FF2B5EF4-FFF2-40B4-BE49-F238E27FC236}">
                    <a16:creationId xmlns:a16="http://schemas.microsoft.com/office/drawing/2014/main" id="{BDE02914-A934-301C-E15C-17DCCB734D87}"/>
                  </a:ext>
                </a:extLst>
              </p:cNvPr>
              <p:cNvSpPr>
                <a:spLocks/>
              </p:cNvSpPr>
              <p:nvPr/>
            </p:nvSpPr>
            <p:spPr bwMode="auto">
              <a:xfrm>
                <a:off x="8062005" y="4049732"/>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4" name="Freeform 59">
                <a:extLst>
                  <a:ext uri="{FF2B5EF4-FFF2-40B4-BE49-F238E27FC236}">
                    <a16:creationId xmlns:a16="http://schemas.microsoft.com/office/drawing/2014/main" id="{6FD07BDC-6C90-74E0-852B-4A36D2D52F9D}"/>
                  </a:ext>
                </a:extLst>
              </p:cNvPr>
              <p:cNvSpPr>
                <a:spLocks/>
              </p:cNvSpPr>
              <p:nvPr/>
            </p:nvSpPr>
            <p:spPr bwMode="auto">
              <a:xfrm>
                <a:off x="8062005" y="4035272"/>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5" name="Freeform 60">
                <a:extLst>
                  <a:ext uri="{FF2B5EF4-FFF2-40B4-BE49-F238E27FC236}">
                    <a16:creationId xmlns:a16="http://schemas.microsoft.com/office/drawing/2014/main" id="{D322D1F5-ACFA-9FDD-7662-58E7B0DD4B01}"/>
                  </a:ext>
                </a:extLst>
              </p:cNvPr>
              <p:cNvSpPr>
                <a:spLocks/>
              </p:cNvSpPr>
              <p:nvPr/>
            </p:nvSpPr>
            <p:spPr bwMode="auto">
              <a:xfrm>
                <a:off x="8071646" y="3982248"/>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6" name="Freeform 61">
                <a:extLst>
                  <a:ext uri="{FF2B5EF4-FFF2-40B4-BE49-F238E27FC236}">
                    <a16:creationId xmlns:a16="http://schemas.microsoft.com/office/drawing/2014/main" id="{67D2A866-C843-EA47-5B0C-84FD53CAF280}"/>
                  </a:ext>
                </a:extLst>
              </p:cNvPr>
              <p:cNvSpPr>
                <a:spLocks/>
              </p:cNvSpPr>
              <p:nvPr/>
            </p:nvSpPr>
            <p:spPr bwMode="auto">
              <a:xfrm>
                <a:off x="8124670" y="4035272"/>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7" name="Freeform 62">
                <a:extLst>
                  <a:ext uri="{FF2B5EF4-FFF2-40B4-BE49-F238E27FC236}">
                    <a16:creationId xmlns:a16="http://schemas.microsoft.com/office/drawing/2014/main" id="{1176A93D-40C6-01A0-F88F-961B09EAD033}"/>
                  </a:ext>
                </a:extLst>
              </p:cNvPr>
              <p:cNvSpPr>
                <a:spLocks/>
              </p:cNvSpPr>
              <p:nvPr/>
            </p:nvSpPr>
            <p:spPr bwMode="auto">
              <a:xfrm>
                <a:off x="8108602" y="4035272"/>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8" name="Freeform 63">
                <a:extLst>
                  <a:ext uri="{FF2B5EF4-FFF2-40B4-BE49-F238E27FC236}">
                    <a16:creationId xmlns:a16="http://schemas.microsoft.com/office/drawing/2014/main" id="{F6515C11-B335-C0CB-23A5-518675A4086A}"/>
                  </a:ext>
                </a:extLst>
              </p:cNvPr>
              <p:cNvSpPr>
                <a:spLocks/>
              </p:cNvSpPr>
              <p:nvPr/>
            </p:nvSpPr>
            <p:spPr bwMode="auto">
              <a:xfrm>
                <a:off x="8074859" y="4059372"/>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19" name="Freeform 64">
                <a:extLst>
                  <a:ext uri="{FF2B5EF4-FFF2-40B4-BE49-F238E27FC236}">
                    <a16:creationId xmlns:a16="http://schemas.microsoft.com/office/drawing/2014/main" id="{A3A36C10-FC22-0055-102A-394D121A86E6}"/>
                  </a:ext>
                </a:extLst>
              </p:cNvPr>
              <p:cNvSpPr>
                <a:spLocks/>
              </p:cNvSpPr>
              <p:nvPr/>
            </p:nvSpPr>
            <p:spPr bwMode="auto">
              <a:xfrm>
                <a:off x="8071646" y="3938866"/>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0" name="Freeform 65">
                <a:extLst>
                  <a:ext uri="{FF2B5EF4-FFF2-40B4-BE49-F238E27FC236}">
                    <a16:creationId xmlns:a16="http://schemas.microsoft.com/office/drawing/2014/main" id="{F7A54887-DCAD-0219-0649-219D94BECD70}"/>
                  </a:ext>
                </a:extLst>
              </p:cNvPr>
              <p:cNvSpPr>
                <a:spLocks/>
              </p:cNvSpPr>
              <p:nvPr/>
            </p:nvSpPr>
            <p:spPr bwMode="auto">
              <a:xfrm>
                <a:off x="7629780" y="4514083"/>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1" name="Freeform 66">
                <a:extLst>
                  <a:ext uri="{FF2B5EF4-FFF2-40B4-BE49-F238E27FC236}">
                    <a16:creationId xmlns:a16="http://schemas.microsoft.com/office/drawing/2014/main" id="{2CB7E2B7-10CF-2690-A245-A93225CC46C0}"/>
                  </a:ext>
                </a:extLst>
              </p:cNvPr>
              <p:cNvSpPr>
                <a:spLocks/>
              </p:cNvSpPr>
              <p:nvPr/>
            </p:nvSpPr>
            <p:spPr bwMode="auto">
              <a:xfrm>
                <a:off x="6917976" y="4835434"/>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2" name="Freeform 67">
                <a:extLst>
                  <a:ext uri="{FF2B5EF4-FFF2-40B4-BE49-F238E27FC236}">
                    <a16:creationId xmlns:a16="http://schemas.microsoft.com/office/drawing/2014/main" id="{4142A84E-FC6A-313D-ED55-72295F2C648B}"/>
                  </a:ext>
                </a:extLst>
              </p:cNvPr>
              <p:cNvSpPr>
                <a:spLocks/>
              </p:cNvSpPr>
              <p:nvPr/>
            </p:nvSpPr>
            <p:spPr bwMode="auto">
              <a:xfrm>
                <a:off x="7226478" y="4240935"/>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3" name="Freeform 68">
                <a:extLst>
                  <a:ext uri="{FF2B5EF4-FFF2-40B4-BE49-F238E27FC236}">
                    <a16:creationId xmlns:a16="http://schemas.microsoft.com/office/drawing/2014/main" id="{B11AD1F6-3DC1-F953-A455-5EC9167A347F}"/>
                  </a:ext>
                </a:extLst>
              </p:cNvPr>
              <p:cNvSpPr>
                <a:spLocks/>
              </p:cNvSpPr>
              <p:nvPr/>
            </p:nvSpPr>
            <p:spPr bwMode="auto">
              <a:xfrm>
                <a:off x="7355021" y="4506049"/>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4" name="Freeform 69">
                <a:extLst>
                  <a:ext uri="{FF2B5EF4-FFF2-40B4-BE49-F238E27FC236}">
                    <a16:creationId xmlns:a16="http://schemas.microsoft.com/office/drawing/2014/main" id="{E621CA30-DA91-BE7F-E259-21563FCBCC5A}"/>
                  </a:ext>
                </a:extLst>
              </p:cNvPr>
              <p:cNvSpPr>
                <a:spLocks/>
              </p:cNvSpPr>
              <p:nvPr/>
            </p:nvSpPr>
            <p:spPr bwMode="auto">
              <a:xfrm>
                <a:off x="7236119" y="4719748"/>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5" name="Freeform 70">
                <a:extLst>
                  <a:ext uri="{FF2B5EF4-FFF2-40B4-BE49-F238E27FC236}">
                    <a16:creationId xmlns:a16="http://schemas.microsoft.com/office/drawing/2014/main" id="{F2E3D6DD-EBEF-DA69-BD3C-C56CA5849CA0}"/>
                  </a:ext>
                </a:extLst>
              </p:cNvPr>
              <p:cNvSpPr>
                <a:spLocks/>
              </p:cNvSpPr>
              <p:nvPr/>
            </p:nvSpPr>
            <p:spPr bwMode="auto">
              <a:xfrm>
                <a:off x="7229693" y="4801692"/>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6" name="Freeform 71">
                <a:extLst>
                  <a:ext uri="{FF2B5EF4-FFF2-40B4-BE49-F238E27FC236}">
                    <a16:creationId xmlns:a16="http://schemas.microsoft.com/office/drawing/2014/main" id="{46FD222A-2F41-803A-7D13-5DEC3025F799}"/>
                  </a:ext>
                </a:extLst>
              </p:cNvPr>
              <p:cNvSpPr>
                <a:spLocks/>
              </p:cNvSpPr>
              <p:nvPr/>
            </p:nvSpPr>
            <p:spPr bwMode="auto">
              <a:xfrm>
                <a:off x="7261828" y="4914164"/>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7" name="Freeform 72">
                <a:extLst>
                  <a:ext uri="{FF2B5EF4-FFF2-40B4-BE49-F238E27FC236}">
                    <a16:creationId xmlns:a16="http://schemas.microsoft.com/office/drawing/2014/main" id="{C1A225DD-746B-A000-5BCB-F02D280EFEB8}"/>
                  </a:ext>
                </a:extLst>
              </p:cNvPr>
              <p:cNvSpPr>
                <a:spLocks/>
              </p:cNvSpPr>
              <p:nvPr/>
            </p:nvSpPr>
            <p:spPr bwMode="auto">
              <a:xfrm>
                <a:off x="7236119" y="4848287"/>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8" name="Freeform 73">
                <a:extLst>
                  <a:ext uri="{FF2B5EF4-FFF2-40B4-BE49-F238E27FC236}">
                    <a16:creationId xmlns:a16="http://schemas.microsoft.com/office/drawing/2014/main" id="{4938347C-42B2-405F-4F6B-3C1B872AF234}"/>
                  </a:ext>
                </a:extLst>
              </p:cNvPr>
              <p:cNvSpPr>
                <a:spLocks/>
              </p:cNvSpPr>
              <p:nvPr/>
            </p:nvSpPr>
            <p:spPr bwMode="auto">
              <a:xfrm>
                <a:off x="7255400" y="4888456"/>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29" name="Freeform 74">
                <a:extLst>
                  <a:ext uri="{FF2B5EF4-FFF2-40B4-BE49-F238E27FC236}">
                    <a16:creationId xmlns:a16="http://schemas.microsoft.com/office/drawing/2014/main" id="{7816D1D4-B189-7A6F-62EA-476925FC446D}"/>
                  </a:ext>
                </a:extLst>
              </p:cNvPr>
              <p:cNvSpPr>
                <a:spLocks/>
              </p:cNvSpPr>
              <p:nvPr/>
            </p:nvSpPr>
            <p:spPr bwMode="auto">
              <a:xfrm>
                <a:off x="7473923" y="4408038"/>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0" name="Freeform 75">
                <a:extLst>
                  <a:ext uri="{FF2B5EF4-FFF2-40B4-BE49-F238E27FC236}">
                    <a16:creationId xmlns:a16="http://schemas.microsoft.com/office/drawing/2014/main" id="{C6ACC114-A2A2-CA0C-46BF-BFC46A3B4C31}"/>
                  </a:ext>
                </a:extLst>
              </p:cNvPr>
              <p:cNvSpPr>
                <a:spLocks/>
              </p:cNvSpPr>
              <p:nvPr/>
            </p:nvSpPr>
            <p:spPr bwMode="auto">
              <a:xfrm>
                <a:off x="7427326" y="4443387"/>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1" name="Freeform 76">
                <a:extLst>
                  <a:ext uri="{FF2B5EF4-FFF2-40B4-BE49-F238E27FC236}">
                    <a16:creationId xmlns:a16="http://schemas.microsoft.com/office/drawing/2014/main" id="{1E1D5165-E26D-9A79-D442-0BB9086B04D3}"/>
                  </a:ext>
                </a:extLst>
              </p:cNvPr>
              <p:cNvSpPr>
                <a:spLocks/>
              </p:cNvSpPr>
              <p:nvPr/>
            </p:nvSpPr>
            <p:spPr bwMode="auto">
              <a:xfrm>
                <a:off x="7473923" y="4686006"/>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2" name="Freeform 77">
                <a:extLst>
                  <a:ext uri="{FF2B5EF4-FFF2-40B4-BE49-F238E27FC236}">
                    <a16:creationId xmlns:a16="http://schemas.microsoft.com/office/drawing/2014/main" id="{EF2F96FF-8335-6F61-0729-77F917A35428}"/>
                  </a:ext>
                </a:extLst>
              </p:cNvPr>
              <p:cNvSpPr>
                <a:spLocks/>
              </p:cNvSpPr>
              <p:nvPr/>
            </p:nvSpPr>
            <p:spPr bwMode="auto">
              <a:xfrm>
                <a:off x="5806084" y="4125249"/>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3" name="Freeform 78">
                <a:extLst>
                  <a:ext uri="{FF2B5EF4-FFF2-40B4-BE49-F238E27FC236}">
                    <a16:creationId xmlns:a16="http://schemas.microsoft.com/office/drawing/2014/main" id="{9705894A-F8E0-F413-1847-4D2F293245C4}"/>
                  </a:ext>
                </a:extLst>
              </p:cNvPr>
              <p:cNvSpPr>
                <a:spLocks/>
              </p:cNvSpPr>
              <p:nvPr/>
            </p:nvSpPr>
            <p:spPr bwMode="auto">
              <a:xfrm>
                <a:off x="5905705" y="3953327"/>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4" name="Freeform 79">
                <a:extLst>
                  <a:ext uri="{FF2B5EF4-FFF2-40B4-BE49-F238E27FC236}">
                    <a16:creationId xmlns:a16="http://schemas.microsoft.com/office/drawing/2014/main" id="{8B61777C-B818-C9DF-369F-7F25B86CB228}"/>
                  </a:ext>
                </a:extLst>
              </p:cNvPr>
              <p:cNvSpPr>
                <a:spLocks/>
              </p:cNvSpPr>
              <p:nvPr/>
            </p:nvSpPr>
            <p:spPr bwMode="auto">
              <a:xfrm>
                <a:off x="6101732" y="4197554"/>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5" name="Freeform 80">
                <a:extLst>
                  <a:ext uri="{FF2B5EF4-FFF2-40B4-BE49-F238E27FC236}">
                    <a16:creationId xmlns:a16="http://schemas.microsoft.com/office/drawing/2014/main" id="{94591FD3-0D49-01E2-8EC9-A478F9EE16F9}"/>
                  </a:ext>
                </a:extLst>
              </p:cNvPr>
              <p:cNvSpPr>
                <a:spLocks/>
              </p:cNvSpPr>
              <p:nvPr/>
            </p:nvSpPr>
            <p:spPr bwMode="auto">
              <a:xfrm>
                <a:off x="6230275" y="4355015"/>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6" name="Freeform 81">
                <a:extLst>
                  <a:ext uri="{FF2B5EF4-FFF2-40B4-BE49-F238E27FC236}">
                    <a16:creationId xmlns:a16="http://schemas.microsoft.com/office/drawing/2014/main" id="{6D1D1751-0EC2-4901-2C43-2E4DF256065F}"/>
                  </a:ext>
                </a:extLst>
              </p:cNvPr>
              <p:cNvSpPr>
                <a:spLocks/>
              </p:cNvSpPr>
              <p:nvPr/>
            </p:nvSpPr>
            <p:spPr bwMode="auto">
              <a:xfrm>
                <a:off x="5995684" y="4549432"/>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7" name="Freeform 82">
                <a:extLst>
                  <a:ext uri="{FF2B5EF4-FFF2-40B4-BE49-F238E27FC236}">
                    <a16:creationId xmlns:a16="http://schemas.microsoft.com/office/drawing/2014/main" id="{82B9C1BD-8D7B-70B5-2C85-8E904B65BD23}"/>
                  </a:ext>
                </a:extLst>
              </p:cNvPr>
              <p:cNvSpPr>
                <a:spLocks/>
              </p:cNvSpPr>
              <p:nvPr/>
            </p:nvSpPr>
            <p:spPr bwMode="auto">
              <a:xfrm>
                <a:off x="5169799" y="4096328"/>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8" name="Freeform 84">
                <a:extLst>
                  <a:ext uri="{FF2B5EF4-FFF2-40B4-BE49-F238E27FC236}">
                    <a16:creationId xmlns:a16="http://schemas.microsoft.com/office/drawing/2014/main" id="{33C6FBA4-9435-4625-4C9A-779A5E08418D}"/>
                  </a:ext>
                </a:extLst>
              </p:cNvPr>
              <p:cNvSpPr>
                <a:spLocks/>
              </p:cNvSpPr>
              <p:nvPr/>
            </p:nvSpPr>
            <p:spPr bwMode="auto">
              <a:xfrm>
                <a:off x="5746633" y="4012777"/>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39" name="Freeform 85">
                <a:extLst>
                  <a:ext uri="{FF2B5EF4-FFF2-40B4-BE49-F238E27FC236}">
                    <a16:creationId xmlns:a16="http://schemas.microsoft.com/office/drawing/2014/main" id="{C51D571E-BDCE-C5FC-8290-6796CF0F13C1}"/>
                  </a:ext>
                </a:extLst>
              </p:cNvPr>
              <p:cNvSpPr>
                <a:spLocks/>
              </p:cNvSpPr>
              <p:nvPr/>
            </p:nvSpPr>
            <p:spPr bwMode="auto">
              <a:xfrm>
                <a:off x="5301555" y="3996710"/>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0" name="Freeform 86">
                <a:extLst>
                  <a:ext uri="{FF2B5EF4-FFF2-40B4-BE49-F238E27FC236}">
                    <a16:creationId xmlns:a16="http://schemas.microsoft.com/office/drawing/2014/main" id="{D0B0B310-4874-43DC-90F9-0BBCAD3B07EF}"/>
                  </a:ext>
                </a:extLst>
              </p:cNvPr>
              <p:cNvSpPr>
                <a:spLocks/>
              </p:cNvSpPr>
              <p:nvPr/>
            </p:nvSpPr>
            <p:spPr bwMode="auto">
              <a:xfrm>
                <a:off x="4737574" y="3956540"/>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solidFill>
                <a:schemeClr val="bg1">
                  <a:lumMod val="7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Freeform 87">
                <a:extLst>
                  <a:ext uri="{FF2B5EF4-FFF2-40B4-BE49-F238E27FC236}">
                    <a16:creationId xmlns:a16="http://schemas.microsoft.com/office/drawing/2014/main" id="{AA2089E8-9FBF-57F4-A71B-1007782316CE}"/>
                  </a:ext>
                </a:extLst>
              </p:cNvPr>
              <p:cNvSpPr>
                <a:spLocks/>
              </p:cNvSpPr>
              <p:nvPr/>
            </p:nvSpPr>
            <p:spPr bwMode="auto">
              <a:xfrm>
                <a:off x="5132843" y="3953327"/>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2" name="Freeform 88">
                <a:extLst>
                  <a:ext uri="{FF2B5EF4-FFF2-40B4-BE49-F238E27FC236}">
                    <a16:creationId xmlns:a16="http://schemas.microsoft.com/office/drawing/2014/main" id="{ACA42875-F6D0-E319-614E-A4325B7E4A6C}"/>
                  </a:ext>
                </a:extLst>
              </p:cNvPr>
              <p:cNvSpPr>
                <a:spLocks/>
              </p:cNvSpPr>
              <p:nvPr/>
            </p:nvSpPr>
            <p:spPr bwMode="auto">
              <a:xfrm>
                <a:off x="5557032" y="4141317"/>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3" name="Freeform 89">
                <a:extLst>
                  <a:ext uri="{FF2B5EF4-FFF2-40B4-BE49-F238E27FC236}">
                    <a16:creationId xmlns:a16="http://schemas.microsoft.com/office/drawing/2014/main" id="{5A88E279-51BF-B991-FAD5-99FF1D716D48}"/>
                  </a:ext>
                </a:extLst>
              </p:cNvPr>
              <p:cNvSpPr>
                <a:spLocks/>
              </p:cNvSpPr>
              <p:nvPr/>
            </p:nvSpPr>
            <p:spPr bwMode="auto">
              <a:xfrm>
                <a:off x="5830186" y="3953327"/>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4" name="Freeform 90">
                <a:extLst>
                  <a:ext uri="{FF2B5EF4-FFF2-40B4-BE49-F238E27FC236}">
                    <a16:creationId xmlns:a16="http://schemas.microsoft.com/office/drawing/2014/main" id="{EBC263F9-DFBB-482F-3904-1B1F336C6739}"/>
                  </a:ext>
                </a:extLst>
              </p:cNvPr>
              <p:cNvSpPr>
                <a:spLocks/>
              </p:cNvSpPr>
              <p:nvPr/>
            </p:nvSpPr>
            <p:spPr bwMode="auto">
              <a:xfrm>
                <a:off x="5815725" y="4043305"/>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5" name="Freeform 91">
                <a:extLst>
                  <a:ext uri="{FF2B5EF4-FFF2-40B4-BE49-F238E27FC236}">
                    <a16:creationId xmlns:a16="http://schemas.microsoft.com/office/drawing/2014/main" id="{26B9AADD-4F77-44DF-F566-7FF7EFAC69BA}"/>
                  </a:ext>
                </a:extLst>
              </p:cNvPr>
              <p:cNvSpPr>
                <a:spLocks/>
              </p:cNvSpPr>
              <p:nvPr/>
            </p:nvSpPr>
            <p:spPr bwMode="auto">
              <a:xfrm>
                <a:off x="5812511" y="4088294"/>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6" name="Freeform 92">
                <a:extLst>
                  <a:ext uri="{FF2B5EF4-FFF2-40B4-BE49-F238E27FC236}">
                    <a16:creationId xmlns:a16="http://schemas.microsoft.com/office/drawing/2014/main" id="{86494AEC-A025-B9BE-2225-438DD6C5BC46}"/>
                  </a:ext>
                </a:extLst>
              </p:cNvPr>
              <p:cNvSpPr>
                <a:spLocks/>
              </p:cNvSpPr>
              <p:nvPr/>
            </p:nvSpPr>
            <p:spPr bwMode="auto">
              <a:xfrm>
                <a:off x="5965155" y="4761523"/>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7" name="Freeform 93">
                <a:extLst>
                  <a:ext uri="{FF2B5EF4-FFF2-40B4-BE49-F238E27FC236}">
                    <a16:creationId xmlns:a16="http://schemas.microsoft.com/office/drawing/2014/main" id="{2CA80163-08AD-8A65-558E-6A5CC29AD3AA}"/>
                  </a:ext>
                </a:extLst>
              </p:cNvPr>
              <p:cNvSpPr>
                <a:spLocks/>
              </p:cNvSpPr>
              <p:nvPr/>
            </p:nvSpPr>
            <p:spPr bwMode="auto">
              <a:xfrm>
                <a:off x="5756274" y="4669938"/>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8" name="Freeform 94">
                <a:extLst>
                  <a:ext uri="{FF2B5EF4-FFF2-40B4-BE49-F238E27FC236}">
                    <a16:creationId xmlns:a16="http://schemas.microsoft.com/office/drawing/2014/main" id="{D9825C04-7201-989D-114A-B21D968CED4E}"/>
                  </a:ext>
                </a:extLst>
              </p:cNvPr>
              <p:cNvSpPr>
                <a:spLocks/>
              </p:cNvSpPr>
              <p:nvPr/>
            </p:nvSpPr>
            <p:spPr bwMode="auto">
              <a:xfrm>
                <a:off x="5843040" y="4579960"/>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49" name="Freeform 95">
                <a:extLst>
                  <a:ext uri="{FF2B5EF4-FFF2-40B4-BE49-F238E27FC236}">
                    <a16:creationId xmlns:a16="http://schemas.microsoft.com/office/drawing/2014/main" id="{DEE3B7DC-2329-13A6-86E5-6AE2ABDFCE89}"/>
                  </a:ext>
                </a:extLst>
              </p:cNvPr>
              <p:cNvSpPr>
                <a:spLocks/>
              </p:cNvSpPr>
              <p:nvPr/>
            </p:nvSpPr>
            <p:spPr bwMode="auto">
              <a:xfrm>
                <a:off x="5982830" y="4742242"/>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0" name="Freeform 96">
                <a:extLst>
                  <a:ext uri="{FF2B5EF4-FFF2-40B4-BE49-F238E27FC236}">
                    <a16:creationId xmlns:a16="http://schemas.microsoft.com/office/drawing/2014/main" id="{756FAE7F-0669-1725-E4AE-8D505602318D}"/>
                  </a:ext>
                </a:extLst>
              </p:cNvPr>
              <p:cNvSpPr>
                <a:spLocks/>
              </p:cNvSpPr>
              <p:nvPr/>
            </p:nvSpPr>
            <p:spPr bwMode="auto">
              <a:xfrm>
                <a:off x="5251745" y="4960760"/>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1" name="Freeform 97">
                <a:extLst>
                  <a:ext uri="{FF2B5EF4-FFF2-40B4-BE49-F238E27FC236}">
                    <a16:creationId xmlns:a16="http://schemas.microsoft.com/office/drawing/2014/main" id="{E1953AA2-E22D-8E7B-D830-B930685977D6}"/>
                  </a:ext>
                </a:extLst>
              </p:cNvPr>
              <p:cNvSpPr>
                <a:spLocks/>
              </p:cNvSpPr>
              <p:nvPr/>
            </p:nvSpPr>
            <p:spPr bwMode="auto">
              <a:xfrm>
                <a:off x="5783589" y="4978435"/>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2" name="Freeform 98">
                <a:extLst>
                  <a:ext uri="{FF2B5EF4-FFF2-40B4-BE49-F238E27FC236}">
                    <a16:creationId xmlns:a16="http://schemas.microsoft.com/office/drawing/2014/main" id="{4A7D4E82-E6AB-0FBF-FB6D-D22137DBE23B}"/>
                  </a:ext>
                </a:extLst>
              </p:cNvPr>
              <p:cNvSpPr>
                <a:spLocks/>
              </p:cNvSpPr>
              <p:nvPr/>
            </p:nvSpPr>
            <p:spPr bwMode="auto">
              <a:xfrm>
                <a:off x="5683969" y="5004143"/>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3" name="Freeform 99">
                <a:extLst>
                  <a:ext uri="{FF2B5EF4-FFF2-40B4-BE49-F238E27FC236}">
                    <a16:creationId xmlns:a16="http://schemas.microsoft.com/office/drawing/2014/main" id="{79171746-29B6-9C65-EA04-032ED8AB085F}"/>
                  </a:ext>
                </a:extLst>
              </p:cNvPr>
              <p:cNvSpPr>
                <a:spLocks/>
              </p:cNvSpPr>
              <p:nvPr/>
            </p:nvSpPr>
            <p:spPr bwMode="auto">
              <a:xfrm>
                <a:off x="5232462" y="5309426"/>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4" name="Freeform 100">
                <a:extLst>
                  <a:ext uri="{FF2B5EF4-FFF2-40B4-BE49-F238E27FC236}">
                    <a16:creationId xmlns:a16="http://schemas.microsoft.com/office/drawing/2014/main" id="{65413684-7C3F-4C4F-DD00-C0834A18AC2E}"/>
                  </a:ext>
                </a:extLst>
              </p:cNvPr>
              <p:cNvSpPr>
                <a:spLocks/>
              </p:cNvSpPr>
              <p:nvPr/>
            </p:nvSpPr>
            <p:spPr bwMode="auto">
              <a:xfrm>
                <a:off x="5494369" y="5381729"/>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5" name="Freeform 101">
                <a:extLst>
                  <a:ext uri="{FF2B5EF4-FFF2-40B4-BE49-F238E27FC236}">
                    <a16:creationId xmlns:a16="http://schemas.microsoft.com/office/drawing/2014/main" id="{8D9F0EC3-B358-AD04-1BA5-83CE5AFFAB85}"/>
                  </a:ext>
                </a:extLst>
              </p:cNvPr>
              <p:cNvSpPr>
                <a:spLocks/>
              </p:cNvSpPr>
              <p:nvPr/>
            </p:nvSpPr>
            <p:spPr bwMode="auto">
              <a:xfrm>
                <a:off x="5693609" y="5455640"/>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6" name="Freeform 102">
                <a:extLst>
                  <a:ext uri="{FF2B5EF4-FFF2-40B4-BE49-F238E27FC236}">
                    <a16:creationId xmlns:a16="http://schemas.microsoft.com/office/drawing/2014/main" id="{E6FD2247-F9E1-0E91-3ECF-F767C2E37946}"/>
                  </a:ext>
                </a:extLst>
              </p:cNvPr>
              <p:cNvSpPr>
                <a:spLocks/>
              </p:cNvSpPr>
              <p:nvPr/>
            </p:nvSpPr>
            <p:spPr bwMode="auto">
              <a:xfrm>
                <a:off x="5232462" y="5645236"/>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7" name="Freeform 103">
                <a:extLst>
                  <a:ext uri="{FF2B5EF4-FFF2-40B4-BE49-F238E27FC236}">
                    <a16:creationId xmlns:a16="http://schemas.microsoft.com/office/drawing/2014/main" id="{B8E90C48-D681-D4B0-7FA3-85457001AA27}"/>
                  </a:ext>
                </a:extLst>
              </p:cNvPr>
              <p:cNvSpPr>
                <a:spLocks/>
              </p:cNvSpPr>
              <p:nvPr/>
            </p:nvSpPr>
            <p:spPr bwMode="auto">
              <a:xfrm>
                <a:off x="5447772" y="5677371"/>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8" name="Freeform 104">
                <a:extLst>
                  <a:ext uri="{FF2B5EF4-FFF2-40B4-BE49-F238E27FC236}">
                    <a16:creationId xmlns:a16="http://schemas.microsoft.com/office/drawing/2014/main" id="{18536DD0-4340-9360-BA9E-76FB2A4808C7}"/>
                  </a:ext>
                </a:extLst>
              </p:cNvPr>
              <p:cNvSpPr>
                <a:spLocks/>
              </p:cNvSpPr>
              <p:nvPr/>
            </p:nvSpPr>
            <p:spPr bwMode="auto">
              <a:xfrm>
                <a:off x="5574707" y="5608281"/>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59" name="Freeform 105">
                <a:extLst>
                  <a:ext uri="{FF2B5EF4-FFF2-40B4-BE49-F238E27FC236}">
                    <a16:creationId xmlns:a16="http://schemas.microsoft.com/office/drawing/2014/main" id="{0C4DD70D-7BC5-B2F5-7974-F34E4F644AE7}"/>
                  </a:ext>
                </a:extLst>
              </p:cNvPr>
              <p:cNvSpPr>
                <a:spLocks/>
              </p:cNvSpPr>
              <p:nvPr/>
            </p:nvSpPr>
            <p:spPr bwMode="auto">
              <a:xfrm>
                <a:off x="5357792" y="5813946"/>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0" name="Freeform 106">
                <a:extLst>
                  <a:ext uri="{FF2B5EF4-FFF2-40B4-BE49-F238E27FC236}">
                    <a16:creationId xmlns:a16="http://schemas.microsoft.com/office/drawing/2014/main" id="{C6B18F4F-38A0-85A6-BE03-D784EDAC3DBD}"/>
                  </a:ext>
                </a:extLst>
              </p:cNvPr>
              <p:cNvSpPr>
                <a:spLocks/>
              </p:cNvSpPr>
              <p:nvPr/>
            </p:nvSpPr>
            <p:spPr bwMode="auto">
              <a:xfrm>
                <a:off x="5613270" y="6009970"/>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1" name="Freeform 107">
                <a:extLst>
                  <a:ext uri="{FF2B5EF4-FFF2-40B4-BE49-F238E27FC236}">
                    <a16:creationId xmlns:a16="http://schemas.microsoft.com/office/drawing/2014/main" id="{368DEE6E-3FB1-689C-8904-4510A73B1AEB}"/>
                  </a:ext>
                </a:extLst>
              </p:cNvPr>
              <p:cNvSpPr>
                <a:spLocks/>
              </p:cNvSpPr>
              <p:nvPr/>
            </p:nvSpPr>
            <p:spPr bwMode="auto">
              <a:xfrm>
                <a:off x="5709677" y="5923204"/>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2" name="Freeform 108">
                <a:extLst>
                  <a:ext uri="{FF2B5EF4-FFF2-40B4-BE49-F238E27FC236}">
                    <a16:creationId xmlns:a16="http://schemas.microsoft.com/office/drawing/2014/main" id="{0FFEE5E3-895F-EEC6-A220-E3AE8AF199A1}"/>
                  </a:ext>
                </a:extLst>
              </p:cNvPr>
              <p:cNvSpPr>
                <a:spLocks/>
              </p:cNvSpPr>
              <p:nvPr/>
            </p:nvSpPr>
            <p:spPr bwMode="auto">
              <a:xfrm>
                <a:off x="5756274" y="5421898"/>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3" name="Freeform 109">
                <a:extLst>
                  <a:ext uri="{FF2B5EF4-FFF2-40B4-BE49-F238E27FC236}">
                    <a16:creationId xmlns:a16="http://schemas.microsoft.com/office/drawing/2014/main" id="{54C2F583-F8E9-4DC4-DF5E-B3D8CEC4FE00}"/>
                  </a:ext>
                </a:extLst>
              </p:cNvPr>
              <p:cNvSpPr>
                <a:spLocks/>
              </p:cNvSpPr>
              <p:nvPr/>
            </p:nvSpPr>
            <p:spPr bwMode="auto">
              <a:xfrm>
                <a:off x="5275846" y="4408038"/>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4" name="Freeform 110">
                <a:extLst>
                  <a:ext uri="{FF2B5EF4-FFF2-40B4-BE49-F238E27FC236}">
                    <a16:creationId xmlns:a16="http://schemas.microsoft.com/office/drawing/2014/main" id="{19DED806-D66A-B78F-32A6-96584F7F5138}"/>
                  </a:ext>
                </a:extLst>
              </p:cNvPr>
              <p:cNvSpPr>
                <a:spLocks/>
              </p:cNvSpPr>
              <p:nvPr/>
            </p:nvSpPr>
            <p:spPr bwMode="auto">
              <a:xfrm>
                <a:off x="4951276" y="4408038"/>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5" name="Freeform 111">
                <a:extLst>
                  <a:ext uri="{FF2B5EF4-FFF2-40B4-BE49-F238E27FC236}">
                    <a16:creationId xmlns:a16="http://schemas.microsoft.com/office/drawing/2014/main" id="{772FE8AF-4CC1-451F-6F94-A4DD7B97EA02}"/>
                  </a:ext>
                </a:extLst>
              </p:cNvPr>
              <p:cNvSpPr>
                <a:spLocks/>
              </p:cNvSpPr>
              <p:nvPr/>
            </p:nvSpPr>
            <p:spPr bwMode="auto">
              <a:xfrm>
                <a:off x="4642774" y="4358229"/>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6" name="Freeform 112">
                <a:extLst>
                  <a:ext uri="{FF2B5EF4-FFF2-40B4-BE49-F238E27FC236}">
                    <a16:creationId xmlns:a16="http://schemas.microsoft.com/office/drawing/2014/main" id="{85D60F08-7071-40A9-126B-B872BA3F926A}"/>
                  </a:ext>
                </a:extLst>
              </p:cNvPr>
              <p:cNvSpPr>
                <a:spLocks/>
              </p:cNvSpPr>
              <p:nvPr/>
            </p:nvSpPr>
            <p:spPr bwMode="auto">
              <a:xfrm>
                <a:off x="4525479" y="4287531"/>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7" name="Freeform 113">
                <a:extLst>
                  <a:ext uri="{FF2B5EF4-FFF2-40B4-BE49-F238E27FC236}">
                    <a16:creationId xmlns:a16="http://schemas.microsoft.com/office/drawing/2014/main" id="{21712EB4-7717-0AB5-E1C9-FDBB2D47134F}"/>
                  </a:ext>
                </a:extLst>
              </p:cNvPr>
              <p:cNvSpPr>
                <a:spLocks/>
              </p:cNvSpPr>
              <p:nvPr/>
            </p:nvSpPr>
            <p:spPr bwMode="auto">
              <a:xfrm>
                <a:off x="5020368" y="4705287"/>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8" name="Freeform 114">
                <a:extLst>
                  <a:ext uri="{FF2B5EF4-FFF2-40B4-BE49-F238E27FC236}">
                    <a16:creationId xmlns:a16="http://schemas.microsoft.com/office/drawing/2014/main" id="{3E5D7164-007D-888F-2EF2-C9DB4D1A0154}"/>
                  </a:ext>
                </a:extLst>
              </p:cNvPr>
              <p:cNvSpPr>
                <a:spLocks/>
              </p:cNvSpPr>
              <p:nvPr/>
            </p:nvSpPr>
            <p:spPr bwMode="auto">
              <a:xfrm>
                <a:off x="5304768" y="4798478"/>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69" name="Freeform 115">
                <a:extLst>
                  <a:ext uri="{FF2B5EF4-FFF2-40B4-BE49-F238E27FC236}">
                    <a16:creationId xmlns:a16="http://schemas.microsoft.com/office/drawing/2014/main" id="{F2381BAF-7F86-01CA-24E3-713BCA52F2D1}"/>
                  </a:ext>
                </a:extLst>
              </p:cNvPr>
              <p:cNvSpPr>
                <a:spLocks/>
              </p:cNvSpPr>
              <p:nvPr/>
            </p:nvSpPr>
            <p:spPr bwMode="auto">
              <a:xfrm>
                <a:off x="5160158" y="4732602"/>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0" name="Freeform 116">
                <a:extLst>
                  <a:ext uri="{FF2B5EF4-FFF2-40B4-BE49-F238E27FC236}">
                    <a16:creationId xmlns:a16="http://schemas.microsoft.com/office/drawing/2014/main" id="{D537B5D5-F776-57EA-E369-1F6DE69B973F}"/>
                  </a:ext>
                </a:extLst>
              </p:cNvPr>
              <p:cNvSpPr>
                <a:spLocks/>
              </p:cNvSpPr>
              <p:nvPr/>
            </p:nvSpPr>
            <p:spPr bwMode="auto">
              <a:xfrm>
                <a:off x="5248530" y="5266043"/>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1" name="Freeform 117">
                <a:extLst>
                  <a:ext uri="{FF2B5EF4-FFF2-40B4-BE49-F238E27FC236}">
                    <a16:creationId xmlns:a16="http://schemas.microsoft.com/office/drawing/2014/main" id="{5A055FC0-C8B3-BCF9-5AEF-3DF4EBC01602}"/>
                  </a:ext>
                </a:extLst>
              </p:cNvPr>
              <p:cNvSpPr>
                <a:spLocks/>
              </p:cNvSpPr>
              <p:nvPr/>
            </p:nvSpPr>
            <p:spPr bwMode="auto">
              <a:xfrm>
                <a:off x="5222822" y="5020210"/>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2" name="Freeform 118">
                <a:extLst>
                  <a:ext uri="{FF2B5EF4-FFF2-40B4-BE49-F238E27FC236}">
                    <a16:creationId xmlns:a16="http://schemas.microsoft.com/office/drawing/2014/main" id="{1679CEF3-2943-187F-7529-C89AD83A540F}"/>
                  </a:ext>
                </a:extLst>
              </p:cNvPr>
              <p:cNvSpPr>
                <a:spLocks/>
              </p:cNvSpPr>
              <p:nvPr/>
            </p:nvSpPr>
            <p:spPr bwMode="auto">
              <a:xfrm>
                <a:off x="5160158" y="5063593"/>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3" name="Freeform 119">
                <a:extLst>
                  <a:ext uri="{FF2B5EF4-FFF2-40B4-BE49-F238E27FC236}">
                    <a16:creationId xmlns:a16="http://schemas.microsoft.com/office/drawing/2014/main" id="{3B52162B-E756-B0A3-0867-788A435A0E66}"/>
                  </a:ext>
                </a:extLst>
              </p:cNvPr>
              <p:cNvSpPr>
                <a:spLocks/>
              </p:cNvSpPr>
              <p:nvPr/>
            </p:nvSpPr>
            <p:spPr bwMode="auto">
              <a:xfrm>
                <a:off x="5179439" y="5063593"/>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4" name="Freeform 120">
                <a:extLst>
                  <a:ext uri="{FF2B5EF4-FFF2-40B4-BE49-F238E27FC236}">
                    <a16:creationId xmlns:a16="http://schemas.microsoft.com/office/drawing/2014/main" id="{67626783-F185-1347-9AA6-C07286FE4281}"/>
                  </a:ext>
                </a:extLst>
              </p:cNvPr>
              <p:cNvSpPr>
                <a:spLocks/>
              </p:cNvSpPr>
              <p:nvPr/>
            </p:nvSpPr>
            <p:spPr bwMode="auto">
              <a:xfrm>
                <a:off x="5152124" y="5020210"/>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5" name="Freeform 121">
                <a:extLst>
                  <a:ext uri="{FF2B5EF4-FFF2-40B4-BE49-F238E27FC236}">
                    <a16:creationId xmlns:a16="http://schemas.microsoft.com/office/drawing/2014/main" id="{E6EDB578-7A17-92BC-A300-34EEA999844C}"/>
                  </a:ext>
                </a:extLst>
              </p:cNvPr>
              <p:cNvSpPr>
                <a:spLocks/>
              </p:cNvSpPr>
              <p:nvPr/>
            </p:nvSpPr>
            <p:spPr bwMode="auto">
              <a:xfrm>
                <a:off x="5103921" y="5123042"/>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6" name="Freeform 122">
                <a:extLst>
                  <a:ext uri="{FF2B5EF4-FFF2-40B4-BE49-F238E27FC236}">
                    <a16:creationId xmlns:a16="http://schemas.microsoft.com/office/drawing/2014/main" id="{2D183B7D-D897-AE37-40DA-F753B347A52A}"/>
                  </a:ext>
                </a:extLst>
              </p:cNvPr>
              <p:cNvSpPr>
                <a:spLocks/>
              </p:cNvSpPr>
              <p:nvPr/>
            </p:nvSpPr>
            <p:spPr bwMode="auto">
              <a:xfrm>
                <a:off x="5656653" y="5163211"/>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7" name="Freeform 123">
                <a:extLst>
                  <a:ext uri="{FF2B5EF4-FFF2-40B4-BE49-F238E27FC236}">
                    <a16:creationId xmlns:a16="http://schemas.microsoft.com/office/drawing/2014/main" id="{15861A7F-7016-5A30-BDCF-17F994805CFE}"/>
                  </a:ext>
                </a:extLst>
              </p:cNvPr>
              <p:cNvSpPr>
                <a:spLocks/>
              </p:cNvSpPr>
              <p:nvPr/>
            </p:nvSpPr>
            <p:spPr bwMode="auto">
              <a:xfrm>
                <a:off x="5666294" y="5203380"/>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8" name="Freeform 124">
                <a:extLst>
                  <a:ext uri="{FF2B5EF4-FFF2-40B4-BE49-F238E27FC236}">
                    <a16:creationId xmlns:a16="http://schemas.microsoft.com/office/drawing/2014/main" id="{466880A7-DFB7-DF83-503F-1D1599240155}"/>
                  </a:ext>
                </a:extLst>
              </p:cNvPr>
              <p:cNvSpPr>
                <a:spLocks/>
              </p:cNvSpPr>
              <p:nvPr/>
            </p:nvSpPr>
            <p:spPr bwMode="auto">
              <a:xfrm>
                <a:off x="4811486" y="4663511"/>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79" name="Freeform 125">
                <a:extLst>
                  <a:ext uri="{FF2B5EF4-FFF2-40B4-BE49-F238E27FC236}">
                    <a16:creationId xmlns:a16="http://schemas.microsoft.com/office/drawing/2014/main" id="{E0B58D7F-1535-1510-027A-BCFA86B0045F}"/>
                  </a:ext>
                </a:extLst>
              </p:cNvPr>
              <p:cNvSpPr>
                <a:spLocks/>
              </p:cNvSpPr>
              <p:nvPr/>
            </p:nvSpPr>
            <p:spPr bwMode="auto">
              <a:xfrm>
                <a:off x="4967344" y="4748669"/>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0" name="Freeform 126">
                <a:extLst>
                  <a:ext uri="{FF2B5EF4-FFF2-40B4-BE49-F238E27FC236}">
                    <a16:creationId xmlns:a16="http://schemas.microsoft.com/office/drawing/2014/main" id="{FAF1C6FE-A16B-805C-3F3C-54D87B9B6712}"/>
                  </a:ext>
                </a:extLst>
              </p:cNvPr>
              <p:cNvSpPr>
                <a:spLocks/>
              </p:cNvSpPr>
              <p:nvPr/>
            </p:nvSpPr>
            <p:spPr bwMode="auto">
              <a:xfrm>
                <a:off x="4737574" y="4798478"/>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1" name="Freeform 127">
                <a:extLst>
                  <a:ext uri="{FF2B5EF4-FFF2-40B4-BE49-F238E27FC236}">
                    <a16:creationId xmlns:a16="http://schemas.microsoft.com/office/drawing/2014/main" id="{2623BCD1-28F3-45C4-740B-D515C45DC417}"/>
                  </a:ext>
                </a:extLst>
              </p:cNvPr>
              <p:cNvSpPr>
                <a:spLocks/>
              </p:cNvSpPr>
              <p:nvPr/>
            </p:nvSpPr>
            <p:spPr bwMode="auto">
              <a:xfrm>
                <a:off x="4867723" y="4792051"/>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2" name="Freeform 128">
                <a:extLst>
                  <a:ext uri="{FF2B5EF4-FFF2-40B4-BE49-F238E27FC236}">
                    <a16:creationId xmlns:a16="http://schemas.microsoft.com/office/drawing/2014/main" id="{063AA4EC-896F-96BE-EE0F-3D47285099BF}"/>
                  </a:ext>
                </a:extLst>
              </p:cNvPr>
              <p:cNvSpPr>
                <a:spLocks/>
              </p:cNvSpPr>
              <p:nvPr/>
            </p:nvSpPr>
            <p:spPr bwMode="auto">
              <a:xfrm>
                <a:off x="4948063" y="4792051"/>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3" name="Freeform 129">
                <a:extLst>
                  <a:ext uri="{FF2B5EF4-FFF2-40B4-BE49-F238E27FC236}">
                    <a16:creationId xmlns:a16="http://schemas.microsoft.com/office/drawing/2014/main" id="{9C8F34D8-2136-6DCE-D3B4-57E3E4BE1D00}"/>
                  </a:ext>
                </a:extLst>
              </p:cNvPr>
              <p:cNvSpPr>
                <a:spLocks/>
              </p:cNvSpPr>
              <p:nvPr/>
            </p:nvSpPr>
            <p:spPr bwMode="auto">
              <a:xfrm>
                <a:off x="4625099" y="4003136"/>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4" name="Freeform 130">
                <a:extLst>
                  <a:ext uri="{FF2B5EF4-FFF2-40B4-BE49-F238E27FC236}">
                    <a16:creationId xmlns:a16="http://schemas.microsoft.com/office/drawing/2014/main" id="{FE3360FB-AEF0-0073-424E-00A404EA0B60}"/>
                  </a:ext>
                </a:extLst>
              </p:cNvPr>
              <p:cNvSpPr>
                <a:spLocks/>
              </p:cNvSpPr>
              <p:nvPr/>
            </p:nvSpPr>
            <p:spPr bwMode="auto">
              <a:xfrm>
                <a:off x="4525479" y="4274677"/>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5" name="Freeform 131">
                <a:extLst>
                  <a:ext uri="{FF2B5EF4-FFF2-40B4-BE49-F238E27FC236}">
                    <a16:creationId xmlns:a16="http://schemas.microsoft.com/office/drawing/2014/main" id="{7A98F1F3-0859-0B6A-A2BF-ABFE5262510E}"/>
                  </a:ext>
                </a:extLst>
              </p:cNvPr>
              <p:cNvSpPr>
                <a:spLocks/>
              </p:cNvSpPr>
              <p:nvPr/>
            </p:nvSpPr>
            <p:spPr bwMode="auto">
              <a:xfrm>
                <a:off x="4552795" y="4258610"/>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6" name="Freeform 132">
                <a:extLst>
                  <a:ext uri="{FF2B5EF4-FFF2-40B4-BE49-F238E27FC236}">
                    <a16:creationId xmlns:a16="http://schemas.microsoft.com/office/drawing/2014/main" id="{FF24570B-CA44-2555-FE13-FC5BE0F6EA71}"/>
                  </a:ext>
                </a:extLst>
              </p:cNvPr>
              <p:cNvSpPr>
                <a:spLocks/>
              </p:cNvSpPr>
              <p:nvPr/>
            </p:nvSpPr>
            <p:spPr bwMode="auto">
              <a:xfrm>
                <a:off x="4586537" y="4240935"/>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7" name="Freeform 133">
                <a:extLst>
                  <a:ext uri="{FF2B5EF4-FFF2-40B4-BE49-F238E27FC236}">
                    <a16:creationId xmlns:a16="http://schemas.microsoft.com/office/drawing/2014/main" id="{981B421A-0E11-0C23-0A53-704E761C1C55}"/>
                  </a:ext>
                </a:extLst>
              </p:cNvPr>
              <p:cNvSpPr>
                <a:spLocks/>
              </p:cNvSpPr>
              <p:nvPr/>
            </p:nvSpPr>
            <p:spPr bwMode="auto">
              <a:xfrm>
                <a:off x="4605818" y="4224867"/>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8" name="Freeform 134">
                <a:extLst>
                  <a:ext uri="{FF2B5EF4-FFF2-40B4-BE49-F238E27FC236}">
                    <a16:creationId xmlns:a16="http://schemas.microsoft.com/office/drawing/2014/main" id="{0B18C643-CDEF-8E88-606B-D67408585D9D}"/>
                  </a:ext>
                </a:extLst>
              </p:cNvPr>
              <p:cNvSpPr>
                <a:spLocks/>
              </p:cNvSpPr>
              <p:nvPr/>
            </p:nvSpPr>
            <p:spPr bwMode="auto">
              <a:xfrm>
                <a:off x="4525479" y="4244148"/>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89" name="Freeform 135">
                <a:extLst>
                  <a:ext uri="{FF2B5EF4-FFF2-40B4-BE49-F238E27FC236}">
                    <a16:creationId xmlns:a16="http://schemas.microsoft.com/office/drawing/2014/main" id="{D6454B92-8815-655E-060D-7DED004AE0A8}"/>
                  </a:ext>
                </a:extLst>
              </p:cNvPr>
              <p:cNvSpPr>
                <a:spLocks/>
              </p:cNvSpPr>
              <p:nvPr/>
            </p:nvSpPr>
            <p:spPr bwMode="auto">
              <a:xfrm>
                <a:off x="4502984" y="4234509"/>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0" name="Freeform 136">
                <a:extLst>
                  <a:ext uri="{FF2B5EF4-FFF2-40B4-BE49-F238E27FC236}">
                    <a16:creationId xmlns:a16="http://schemas.microsoft.com/office/drawing/2014/main" id="{0D4660B8-958A-78A0-776F-9571B4CF7AE5}"/>
                  </a:ext>
                </a:extLst>
              </p:cNvPr>
              <p:cNvSpPr>
                <a:spLocks/>
              </p:cNvSpPr>
              <p:nvPr/>
            </p:nvSpPr>
            <p:spPr bwMode="auto">
              <a:xfrm>
                <a:off x="4515839" y="4258610"/>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1" name="Freeform 137">
                <a:extLst>
                  <a:ext uri="{FF2B5EF4-FFF2-40B4-BE49-F238E27FC236}">
                    <a16:creationId xmlns:a16="http://schemas.microsoft.com/office/drawing/2014/main" id="{3975A0F6-236B-8026-777F-A9569D289483}"/>
                  </a:ext>
                </a:extLst>
              </p:cNvPr>
              <p:cNvSpPr>
                <a:spLocks/>
              </p:cNvSpPr>
              <p:nvPr/>
            </p:nvSpPr>
            <p:spPr bwMode="auto">
              <a:xfrm>
                <a:off x="4496557" y="4268250"/>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2" name="Freeform 138">
                <a:extLst>
                  <a:ext uri="{FF2B5EF4-FFF2-40B4-BE49-F238E27FC236}">
                    <a16:creationId xmlns:a16="http://schemas.microsoft.com/office/drawing/2014/main" id="{EF3EFDD5-B9AA-E14E-9CEC-399529A77D72}"/>
                  </a:ext>
                </a:extLst>
              </p:cNvPr>
              <p:cNvSpPr>
                <a:spLocks/>
              </p:cNvSpPr>
              <p:nvPr/>
            </p:nvSpPr>
            <p:spPr bwMode="auto">
              <a:xfrm>
                <a:off x="4668483" y="4872389"/>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3" name="Freeform 139">
                <a:extLst>
                  <a:ext uri="{FF2B5EF4-FFF2-40B4-BE49-F238E27FC236}">
                    <a16:creationId xmlns:a16="http://schemas.microsoft.com/office/drawing/2014/main" id="{3FCA2CB7-8A67-4DD2-A370-67459ABE2DB0}"/>
                  </a:ext>
                </a:extLst>
              </p:cNvPr>
              <p:cNvSpPr>
                <a:spLocks/>
              </p:cNvSpPr>
              <p:nvPr/>
            </p:nvSpPr>
            <p:spPr bwMode="auto">
              <a:xfrm>
                <a:off x="4621886" y="4825793"/>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4" name="Freeform 140">
                <a:extLst>
                  <a:ext uri="{FF2B5EF4-FFF2-40B4-BE49-F238E27FC236}">
                    <a16:creationId xmlns:a16="http://schemas.microsoft.com/office/drawing/2014/main" id="{A78C212C-8FE5-252B-C4F8-303B0B7DE550}"/>
                  </a:ext>
                </a:extLst>
              </p:cNvPr>
              <p:cNvSpPr>
                <a:spLocks/>
              </p:cNvSpPr>
              <p:nvPr/>
            </p:nvSpPr>
            <p:spPr bwMode="auto">
              <a:xfrm>
                <a:off x="4515839" y="4623342"/>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5" name="Freeform 141">
                <a:extLst>
                  <a:ext uri="{FF2B5EF4-FFF2-40B4-BE49-F238E27FC236}">
                    <a16:creationId xmlns:a16="http://schemas.microsoft.com/office/drawing/2014/main" id="{64DB3311-DC96-F27A-97D3-3C4736D12628}"/>
                  </a:ext>
                </a:extLst>
              </p:cNvPr>
              <p:cNvSpPr>
                <a:spLocks/>
              </p:cNvSpPr>
              <p:nvPr/>
            </p:nvSpPr>
            <p:spPr bwMode="auto">
              <a:xfrm>
                <a:off x="4531906" y="4711714"/>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6" name="Freeform 142">
                <a:extLst>
                  <a:ext uri="{FF2B5EF4-FFF2-40B4-BE49-F238E27FC236}">
                    <a16:creationId xmlns:a16="http://schemas.microsoft.com/office/drawing/2014/main" id="{B935BE2B-4C73-4421-91B6-7982B8D7CD21}"/>
                  </a:ext>
                </a:extLst>
              </p:cNvPr>
              <p:cNvSpPr>
                <a:spLocks/>
              </p:cNvSpPr>
              <p:nvPr/>
            </p:nvSpPr>
            <p:spPr bwMode="auto">
              <a:xfrm>
                <a:off x="4578503" y="4748669"/>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7" name="Freeform 143">
                <a:extLst>
                  <a:ext uri="{FF2B5EF4-FFF2-40B4-BE49-F238E27FC236}">
                    <a16:creationId xmlns:a16="http://schemas.microsoft.com/office/drawing/2014/main" id="{325CC2CF-495C-9279-BCB7-39078061DF11}"/>
                  </a:ext>
                </a:extLst>
              </p:cNvPr>
              <p:cNvSpPr>
                <a:spLocks/>
              </p:cNvSpPr>
              <p:nvPr/>
            </p:nvSpPr>
            <p:spPr bwMode="auto">
              <a:xfrm>
                <a:off x="4539940" y="4742242"/>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8" name="Freeform 144">
                <a:extLst>
                  <a:ext uri="{FF2B5EF4-FFF2-40B4-BE49-F238E27FC236}">
                    <a16:creationId xmlns:a16="http://schemas.microsoft.com/office/drawing/2014/main" id="{26770C9F-1CC1-D189-7303-65F33CF25A36}"/>
                  </a:ext>
                </a:extLst>
              </p:cNvPr>
              <p:cNvSpPr>
                <a:spLocks/>
              </p:cNvSpPr>
              <p:nvPr/>
            </p:nvSpPr>
            <p:spPr bwMode="auto">
              <a:xfrm>
                <a:off x="4549581" y="4766344"/>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199" name="Freeform 145">
                <a:extLst>
                  <a:ext uri="{FF2B5EF4-FFF2-40B4-BE49-F238E27FC236}">
                    <a16:creationId xmlns:a16="http://schemas.microsoft.com/office/drawing/2014/main" id="{A2F7A4E6-D5C3-A1A2-2D48-A64DBB6684C1}"/>
                  </a:ext>
                </a:extLst>
              </p:cNvPr>
              <p:cNvSpPr>
                <a:spLocks/>
              </p:cNvSpPr>
              <p:nvPr/>
            </p:nvSpPr>
            <p:spPr bwMode="auto">
              <a:xfrm>
                <a:off x="4549581" y="4775984"/>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0" name="Freeform 146">
                <a:extLst>
                  <a:ext uri="{FF2B5EF4-FFF2-40B4-BE49-F238E27FC236}">
                    <a16:creationId xmlns:a16="http://schemas.microsoft.com/office/drawing/2014/main" id="{6E98BD5E-3195-2475-A3CF-7417654E3F69}"/>
                  </a:ext>
                </a:extLst>
              </p:cNvPr>
              <p:cNvSpPr>
                <a:spLocks/>
              </p:cNvSpPr>
              <p:nvPr/>
            </p:nvSpPr>
            <p:spPr bwMode="auto">
              <a:xfrm>
                <a:off x="4549581" y="4792051"/>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1" name="Freeform 147">
                <a:extLst>
                  <a:ext uri="{FF2B5EF4-FFF2-40B4-BE49-F238E27FC236}">
                    <a16:creationId xmlns:a16="http://schemas.microsoft.com/office/drawing/2014/main" id="{62522DDE-34CC-BE7F-281D-22CF0ECDE8C9}"/>
                  </a:ext>
                </a:extLst>
              </p:cNvPr>
              <p:cNvSpPr>
                <a:spLocks/>
              </p:cNvSpPr>
              <p:nvPr/>
            </p:nvSpPr>
            <p:spPr bwMode="auto">
              <a:xfrm>
                <a:off x="4552795" y="4792051"/>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2" name="Freeform 148">
                <a:extLst>
                  <a:ext uri="{FF2B5EF4-FFF2-40B4-BE49-F238E27FC236}">
                    <a16:creationId xmlns:a16="http://schemas.microsoft.com/office/drawing/2014/main" id="{B585DB78-F7BF-EEC2-2466-5EC2B6DA003E}"/>
                  </a:ext>
                </a:extLst>
              </p:cNvPr>
              <p:cNvSpPr>
                <a:spLocks/>
              </p:cNvSpPr>
              <p:nvPr/>
            </p:nvSpPr>
            <p:spPr bwMode="auto">
              <a:xfrm>
                <a:off x="4559221" y="4788838"/>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3" name="Freeform 149">
                <a:extLst>
                  <a:ext uri="{FF2B5EF4-FFF2-40B4-BE49-F238E27FC236}">
                    <a16:creationId xmlns:a16="http://schemas.microsoft.com/office/drawing/2014/main" id="{F4838C2F-E0C4-733D-6498-0F243F33A312}"/>
                  </a:ext>
                </a:extLst>
              </p:cNvPr>
              <p:cNvSpPr>
                <a:spLocks/>
              </p:cNvSpPr>
              <p:nvPr/>
            </p:nvSpPr>
            <p:spPr bwMode="auto">
              <a:xfrm>
                <a:off x="4543154" y="4775984"/>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4" name="Freeform 150">
                <a:extLst>
                  <a:ext uri="{FF2B5EF4-FFF2-40B4-BE49-F238E27FC236}">
                    <a16:creationId xmlns:a16="http://schemas.microsoft.com/office/drawing/2014/main" id="{B0626F38-FD93-C351-DDF3-6764E473F079}"/>
                  </a:ext>
                </a:extLst>
              </p:cNvPr>
              <p:cNvSpPr>
                <a:spLocks/>
              </p:cNvSpPr>
              <p:nvPr/>
            </p:nvSpPr>
            <p:spPr bwMode="auto">
              <a:xfrm>
                <a:off x="4562435" y="4775984"/>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5" name="Freeform 151">
                <a:extLst>
                  <a:ext uri="{FF2B5EF4-FFF2-40B4-BE49-F238E27FC236}">
                    <a16:creationId xmlns:a16="http://schemas.microsoft.com/office/drawing/2014/main" id="{B045A605-63A5-1FAD-2289-518167F5ECE5}"/>
                  </a:ext>
                </a:extLst>
              </p:cNvPr>
              <p:cNvSpPr>
                <a:spLocks/>
              </p:cNvSpPr>
              <p:nvPr/>
            </p:nvSpPr>
            <p:spPr bwMode="auto">
              <a:xfrm>
                <a:off x="4359981" y="4661905"/>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6" name="Freeform 152">
                <a:extLst>
                  <a:ext uri="{FF2B5EF4-FFF2-40B4-BE49-F238E27FC236}">
                    <a16:creationId xmlns:a16="http://schemas.microsoft.com/office/drawing/2014/main" id="{02205084-265E-9B52-26EA-9998F2AE6A43}"/>
                  </a:ext>
                </a:extLst>
              </p:cNvPr>
              <p:cNvSpPr>
                <a:spLocks/>
              </p:cNvSpPr>
              <p:nvPr/>
            </p:nvSpPr>
            <p:spPr bwMode="auto">
              <a:xfrm>
                <a:off x="4377655" y="4636197"/>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7" name="Freeform 156">
                <a:extLst>
                  <a:ext uri="{FF2B5EF4-FFF2-40B4-BE49-F238E27FC236}">
                    <a16:creationId xmlns:a16="http://schemas.microsoft.com/office/drawing/2014/main" id="{9276A0FA-3EC2-9074-0288-74B58EB4A828}"/>
                  </a:ext>
                </a:extLst>
              </p:cNvPr>
              <p:cNvSpPr>
                <a:spLocks/>
              </p:cNvSpPr>
              <p:nvPr/>
            </p:nvSpPr>
            <p:spPr bwMode="auto">
              <a:xfrm>
                <a:off x="4369621" y="4663511"/>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8" name="Freeform 159">
                <a:extLst>
                  <a:ext uri="{FF2B5EF4-FFF2-40B4-BE49-F238E27FC236}">
                    <a16:creationId xmlns:a16="http://schemas.microsoft.com/office/drawing/2014/main" id="{9F8A8B7E-CFE5-81F1-9710-EF28B75BADEC}"/>
                  </a:ext>
                </a:extLst>
              </p:cNvPr>
              <p:cNvSpPr>
                <a:spLocks/>
              </p:cNvSpPr>
              <p:nvPr/>
            </p:nvSpPr>
            <p:spPr bwMode="auto">
              <a:xfrm>
                <a:off x="5610057" y="3561280"/>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09" name="Freeform 160">
                <a:extLst>
                  <a:ext uri="{FF2B5EF4-FFF2-40B4-BE49-F238E27FC236}">
                    <a16:creationId xmlns:a16="http://schemas.microsoft.com/office/drawing/2014/main" id="{9B7F0E96-C058-F148-8514-A641A770D9F8}"/>
                  </a:ext>
                </a:extLst>
              </p:cNvPr>
              <p:cNvSpPr>
                <a:spLocks/>
              </p:cNvSpPr>
              <p:nvPr/>
            </p:nvSpPr>
            <p:spPr bwMode="auto">
              <a:xfrm>
                <a:off x="5454198" y="3570920"/>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0" name="Freeform 161">
                <a:extLst>
                  <a:ext uri="{FF2B5EF4-FFF2-40B4-BE49-F238E27FC236}">
                    <a16:creationId xmlns:a16="http://schemas.microsoft.com/office/drawing/2014/main" id="{96DCA7FC-FF74-EF56-2C2A-74E7D6237592}"/>
                  </a:ext>
                </a:extLst>
              </p:cNvPr>
              <p:cNvSpPr>
                <a:spLocks/>
              </p:cNvSpPr>
              <p:nvPr/>
            </p:nvSpPr>
            <p:spPr bwMode="auto">
              <a:xfrm>
                <a:off x="5593988" y="3787831"/>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1" name="Freeform 162">
                <a:extLst>
                  <a:ext uri="{FF2B5EF4-FFF2-40B4-BE49-F238E27FC236}">
                    <a16:creationId xmlns:a16="http://schemas.microsoft.com/office/drawing/2014/main" id="{C0866DFB-40AF-DA31-3E4C-CF93A6F19624}"/>
                  </a:ext>
                </a:extLst>
              </p:cNvPr>
              <p:cNvSpPr>
                <a:spLocks/>
              </p:cNvSpPr>
              <p:nvPr/>
            </p:nvSpPr>
            <p:spPr bwMode="auto">
              <a:xfrm>
                <a:off x="5528110" y="3130670"/>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2" name="Freeform 163">
                <a:extLst>
                  <a:ext uri="{FF2B5EF4-FFF2-40B4-BE49-F238E27FC236}">
                    <a16:creationId xmlns:a16="http://schemas.microsoft.com/office/drawing/2014/main" id="{831CF530-F4EF-07EA-7BEC-CB841257249D}"/>
                  </a:ext>
                </a:extLst>
              </p:cNvPr>
              <p:cNvSpPr>
                <a:spLocks/>
              </p:cNvSpPr>
              <p:nvPr/>
            </p:nvSpPr>
            <p:spPr bwMode="auto">
              <a:xfrm>
                <a:off x="5465447" y="3190120"/>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3" name="Freeform 164">
                <a:extLst>
                  <a:ext uri="{FF2B5EF4-FFF2-40B4-BE49-F238E27FC236}">
                    <a16:creationId xmlns:a16="http://schemas.microsoft.com/office/drawing/2014/main" id="{2561E6A4-2267-0906-87F1-D5A47BB25083}"/>
                  </a:ext>
                </a:extLst>
              </p:cNvPr>
              <p:cNvSpPr>
                <a:spLocks/>
              </p:cNvSpPr>
              <p:nvPr/>
            </p:nvSpPr>
            <p:spPr bwMode="auto">
              <a:xfrm>
                <a:off x="5465447" y="3259210"/>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4" name="Freeform 165">
                <a:extLst>
                  <a:ext uri="{FF2B5EF4-FFF2-40B4-BE49-F238E27FC236}">
                    <a16:creationId xmlns:a16="http://schemas.microsoft.com/office/drawing/2014/main" id="{37A5F803-DC81-6B46-E7C8-7D423C9F644B}"/>
                  </a:ext>
                </a:extLst>
              </p:cNvPr>
              <p:cNvSpPr>
                <a:spLocks/>
              </p:cNvSpPr>
              <p:nvPr/>
            </p:nvSpPr>
            <p:spPr bwMode="auto">
              <a:xfrm>
                <a:off x="5513650" y="3268851"/>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5" name="Freeform 166">
                <a:extLst>
                  <a:ext uri="{FF2B5EF4-FFF2-40B4-BE49-F238E27FC236}">
                    <a16:creationId xmlns:a16="http://schemas.microsoft.com/office/drawing/2014/main" id="{D037BC27-D87C-24A3-CB38-FBFA53429C4C}"/>
                  </a:ext>
                </a:extLst>
              </p:cNvPr>
              <p:cNvSpPr>
                <a:spLocks/>
              </p:cNvSpPr>
              <p:nvPr/>
            </p:nvSpPr>
            <p:spPr bwMode="auto">
              <a:xfrm>
                <a:off x="5291914" y="3323481"/>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6" name="Freeform 167">
                <a:extLst>
                  <a:ext uri="{FF2B5EF4-FFF2-40B4-BE49-F238E27FC236}">
                    <a16:creationId xmlns:a16="http://schemas.microsoft.com/office/drawing/2014/main" id="{70576436-157B-4B63-CC00-D6B7E84FFFFA}"/>
                  </a:ext>
                </a:extLst>
              </p:cNvPr>
              <p:cNvSpPr>
                <a:spLocks/>
              </p:cNvSpPr>
              <p:nvPr/>
            </p:nvSpPr>
            <p:spPr bwMode="auto">
              <a:xfrm>
                <a:off x="4824341" y="3468088"/>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solidFill>
                <a:schemeClr val="accent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7" name="Freeform 168">
                <a:extLst>
                  <a:ext uri="{FF2B5EF4-FFF2-40B4-BE49-F238E27FC236}">
                    <a16:creationId xmlns:a16="http://schemas.microsoft.com/office/drawing/2014/main" id="{BE75AE57-4744-8287-4295-451B48AA24F9}"/>
                  </a:ext>
                </a:extLst>
              </p:cNvPr>
              <p:cNvSpPr>
                <a:spLocks/>
              </p:cNvSpPr>
              <p:nvPr/>
            </p:nvSpPr>
            <p:spPr bwMode="auto">
              <a:xfrm>
                <a:off x="4705439" y="3787831"/>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8" name="Freeform 169">
                <a:extLst>
                  <a:ext uri="{FF2B5EF4-FFF2-40B4-BE49-F238E27FC236}">
                    <a16:creationId xmlns:a16="http://schemas.microsoft.com/office/drawing/2014/main" id="{48384689-CF00-0AA0-C32D-9514329E24D8}"/>
                  </a:ext>
                </a:extLst>
              </p:cNvPr>
              <p:cNvSpPr>
                <a:spLocks/>
              </p:cNvSpPr>
              <p:nvPr/>
            </p:nvSpPr>
            <p:spPr bwMode="auto">
              <a:xfrm>
                <a:off x="5160158" y="3760517"/>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19" name="Freeform 170">
                <a:extLst>
                  <a:ext uri="{FF2B5EF4-FFF2-40B4-BE49-F238E27FC236}">
                    <a16:creationId xmlns:a16="http://schemas.microsoft.com/office/drawing/2014/main" id="{18272AF6-AFB2-D97A-1D63-326C60E69EA3}"/>
                  </a:ext>
                </a:extLst>
              </p:cNvPr>
              <p:cNvSpPr>
                <a:spLocks noEditPoints="1"/>
              </p:cNvSpPr>
              <p:nvPr/>
            </p:nvSpPr>
            <p:spPr bwMode="auto">
              <a:xfrm>
                <a:off x="5103921" y="3614302"/>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solidFill>
                <a:schemeClr val="accent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0" name="Freeform 171">
                <a:extLst>
                  <a:ext uri="{FF2B5EF4-FFF2-40B4-BE49-F238E27FC236}">
                    <a16:creationId xmlns:a16="http://schemas.microsoft.com/office/drawing/2014/main" id="{C76ECC39-8F1B-C045-8BE2-4A7F437FD3C4}"/>
                  </a:ext>
                </a:extLst>
              </p:cNvPr>
              <p:cNvSpPr>
                <a:spLocks/>
              </p:cNvSpPr>
              <p:nvPr/>
            </p:nvSpPr>
            <p:spPr bwMode="auto">
              <a:xfrm>
                <a:off x="5092672" y="3582167"/>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1" name="Freeform 172">
                <a:extLst>
                  <a:ext uri="{FF2B5EF4-FFF2-40B4-BE49-F238E27FC236}">
                    <a16:creationId xmlns:a16="http://schemas.microsoft.com/office/drawing/2014/main" id="{188D58A5-408D-D2B3-C101-33E7DF86BAC4}"/>
                  </a:ext>
                </a:extLst>
              </p:cNvPr>
              <p:cNvSpPr>
                <a:spLocks/>
              </p:cNvSpPr>
              <p:nvPr/>
            </p:nvSpPr>
            <p:spPr bwMode="auto">
              <a:xfrm>
                <a:off x="5176225" y="3535572"/>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2" name="Freeform 173">
                <a:extLst>
                  <a:ext uri="{FF2B5EF4-FFF2-40B4-BE49-F238E27FC236}">
                    <a16:creationId xmlns:a16="http://schemas.microsoft.com/office/drawing/2014/main" id="{4415121D-C286-5BD3-6024-981522B2E58F}"/>
                  </a:ext>
                </a:extLst>
              </p:cNvPr>
              <p:cNvSpPr>
                <a:spLocks/>
              </p:cNvSpPr>
              <p:nvPr/>
            </p:nvSpPr>
            <p:spPr bwMode="auto">
              <a:xfrm>
                <a:off x="5248530" y="3464874"/>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3" name="Freeform 174">
                <a:extLst>
                  <a:ext uri="{FF2B5EF4-FFF2-40B4-BE49-F238E27FC236}">
                    <a16:creationId xmlns:a16="http://schemas.microsoft.com/office/drawing/2014/main" id="{8B5CEAD9-4918-B04E-7152-D51467564BA2}"/>
                  </a:ext>
                </a:extLst>
              </p:cNvPr>
              <p:cNvSpPr>
                <a:spLocks/>
              </p:cNvSpPr>
              <p:nvPr/>
            </p:nvSpPr>
            <p:spPr bwMode="auto">
              <a:xfrm>
                <a:off x="5500795" y="3713921"/>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4" name="Freeform 175">
                <a:extLst>
                  <a:ext uri="{FF2B5EF4-FFF2-40B4-BE49-F238E27FC236}">
                    <a16:creationId xmlns:a16="http://schemas.microsoft.com/office/drawing/2014/main" id="{6872074C-8D9C-45EB-4C31-776149697244}"/>
                  </a:ext>
                </a:extLst>
              </p:cNvPr>
              <p:cNvSpPr>
                <a:spLocks/>
              </p:cNvSpPr>
              <p:nvPr/>
            </p:nvSpPr>
            <p:spPr bwMode="auto">
              <a:xfrm>
                <a:off x="5412423" y="3648044"/>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5" name="Freeform 176">
                <a:extLst>
                  <a:ext uri="{FF2B5EF4-FFF2-40B4-BE49-F238E27FC236}">
                    <a16:creationId xmlns:a16="http://schemas.microsoft.com/office/drawing/2014/main" id="{38458C5C-C7BD-983E-D017-AB33C095BE48}"/>
                  </a:ext>
                </a:extLst>
              </p:cNvPr>
              <p:cNvSpPr>
                <a:spLocks/>
              </p:cNvSpPr>
              <p:nvPr/>
            </p:nvSpPr>
            <p:spPr bwMode="auto">
              <a:xfrm>
                <a:off x="5454198" y="3779798"/>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6" name="Freeform 177">
                <a:extLst>
                  <a:ext uri="{FF2B5EF4-FFF2-40B4-BE49-F238E27FC236}">
                    <a16:creationId xmlns:a16="http://schemas.microsoft.com/office/drawing/2014/main" id="{A5297813-FD02-FE4B-4A61-92B575DEA66F}"/>
                  </a:ext>
                </a:extLst>
              </p:cNvPr>
              <p:cNvSpPr>
                <a:spLocks/>
              </p:cNvSpPr>
              <p:nvPr/>
            </p:nvSpPr>
            <p:spPr bwMode="auto">
              <a:xfrm>
                <a:off x="5425276" y="3763730"/>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7" name="Freeform 178">
                <a:extLst>
                  <a:ext uri="{FF2B5EF4-FFF2-40B4-BE49-F238E27FC236}">
                    <a16:creationId xmlns:a16="http://schemas.microsoft.com/office/drawing/2014/main" id="{02F814D7-1E2D-07CC-87D5-DFF216F89342}"/>
                  </a:ext>
                </a:extLst>
              </p:cNvPr>
              <p:cNvSpPr>
                <a:spLocks/>
              </p:cNvSpPr>
              <p:nvPr/>
            </p:nvSpPr>
            <p:spPr bwMode="auto">
              <a:xfrm>
                <a:off x="5348151" y="3554853"/>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8" name="Freeform 179">
                <a:extLst>
                  <a:ext uri="{FF2B5EF4-FFF2-40B4-BE49-F238E27FC236}">
                    <a16:creationId xmlns:a16="http://schemas.microsoft.com/office/drawing/2014/main" id="{16E9399C-1217-3C1F-B3B3-69772DED003D}"/>
                  </a:ext>
                </a:extLst>
              </p:cNvPr>
              <p:cNvSpPr>
                <a:spLocks/>
              </p:cNvSpPr>
              <p:nvPr/>
            </p:nvSpPr>
            <p:spPr bwMode="auto">
              <a:xfrm>
                <a:off x="5362612" y="3514684"/>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29" name="Freeform 180">
                <a:extLst>
                  <a:ext uri="{FF2B5EF4-FFF2-40B4-BE49-F238E27FC236}">
                    <a16:creationId xmlns:a16="http://schemas.microsoft.com/office/drawing/2014/main" id="{D3BEF7CE-F3D8-776C-0C94-2D8DA696CCEE}"/>
                  </a:ext>
                </a:extLst>
              </p:cNvPr>
              <p:cNvSpPr>
                <a:spLocks/>
              </p:cNvSpPr>
              <p:nvPr/>
            </p:nvSpPr>
            <p:spPr bwMode="auto">
              <a:xfrm>
                <a:off x="5282273" y="3617516"/>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0" name="Freeform 181">
                <a:extLst>
                  <a:ext uri="{FF2B5EF4-FFF2-40B4-BE49-F238E27FC236}">
                    <a16:creationId xmlns:a16="http://schemas.microsoft.com/office/drawing/2014/main" id="{2702BD45-1A44-EF1E-9E3D-C59D7F7F8210}"/>
                  </a:ext>
                </a:extLst>
              </p:cNvPr>
              <p:cNvSpPr>
                <a:spLocks/>
              </p:cNvSpPr>
              <p:nvPr/>
            </p:nvSpPr>
            <p:spPr bwMode="auto">
              <a:xfrm>
                <a:off x="5282273" y="3631976"/>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1" name="Freeform 182">
                <a:extLst>
                  <a:ext uri="{FF2B5EF4-FFF2-40B4-BE49-F238E27FC236}">
                    <a16:creationId xmlns:a16="http://schemas.microsoft.com/office/drawing/2014/main" id="{4803FF72-A8B8-6079-C241-E5F3D5A97D3C}"/>
                  </a:ext>
                </a:extLst>
              </p:cNvPr>
              <p:cNvSpPr>
                <a:spLocks/>
              </p:cNvSpPr>
              <p:nvPr/>
            </p:nvSpPr>
            <p:spPr bwMode="auto">
              <a:xfrm>
                <a:off x="5332083" y="3670538"/>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2" name="Freeform 183">
                <a:extLst>
                  <a:ext uri="{FF2B5EF4-FFF2-40B4-BE49-F238E27FC236}">
                    <a16:creationId xmlns:a16="http://schemas.microsoft.com/office/drawing/2014/main" id="{9288BAAA-EEF1-D453-D39C-C17BBF01DCFF}"/>
                  </a:ext>
                </a:extLst>
              </p:cNvPr>
              <p:cNvSpPr>
                <a:spLocks/>
              </p:cNvSpPr>
              <p:nvPr/>
            </p:nvSpPr>
            <p:spPr bwMode="auto">
              <a:xfrm>
                <a:off x="5401175" y="3734809"/>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3" name="Freeform 184">
                <a:extLst>
                  <a:ext uri="{FF2B5EF4-FFF2-40B4-BE49-F238E27FC236}">
                    <a16:creationId xmlns:a16="http://schemas.microsoft.com/office/drawing/2014/main" id="{6606085F-CD41-DA7A-84F6-D23FDF7B8535}"/>
                  </a:ext>
                </a:extLst>
              </p:cNvPr>
              <p:cNvSpPr>
                <a:spLocks noEditPoints="1"/>
              </p:cNvSpPr>
              <p:nvPr/>
            </p:nvSpPr>
            <p:spPr bwMode="auto">
              <a:xfrm>
                <a:off x="5148911" y="3206187"/>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4" name="Freeform 185">
                <a:extLst>
                  <a:ext uri="{FF2B5EF4-FFF2-40B4-BE49-F238E27FC236}">
                    <a16:creationId xmlns:a16="http://schemas.microsoft.com/office/drawing/2014/main" id="{A04D473D-7CF6-5D2D-17D7-42D232260820}"/>
                  </a:ext>
                </a:extLst>
              </p:cNvPr>
              <p:cNvSpPr>
                <a:spLocks noEditPoints="1"/>
              </p:cNvSpPr>
              <p:nvPr/>
            </p:nvSpPr>
            <p:spPr bwMode="auto">
              <a:xfrm>
                <a:off x="5092672" y="3318660"/>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solidFill>
                <a:schemeClr val="accent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5" name="Freeform 186">
                <a:extLst>
                  <a:ext uri="{FF2B5EF4-FFF2-40B4-BE49-F238E27FC236}">
                    <a16:creationId xmlns:a16="http://schemas.microsoft.com/office/drawing/2014/main" id="{50067889-0908-A6B1-96BB-45C1B64865B7}"/>
                  </a:ext>
                </a:extLst>
              </p:cNvPr>
              <p:cNvSpPr>
                <a:spLocks/>
              </p:cNvSpPr>
              <p:nvPr/>
            </p:nvSpPr>
            <p:spPr bwMode="auto">
              <a:xfrm>
                <a:off x="5036435" y="3376503"/>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6" name="Freeform 187">
                <a:extLst>
                  <a:ext uri="{FF2B5EF4-FFF2-40B4-BE49-F238E27FC236}">
                    <a16:creationId xmlns:a16="http://schemas.microsoft.com/office/drawing/2014/main" id="{AB3DC88E-9CC1-4DEE-B1E0-3F956AF2B972}"/>
                  </a:ext>
                </a:extLst>
              </p:cNvPr>
              <p:cNvSpPr>
                <a:spLocks/>
              </p:cNvSpPr>
              <p:nvPr/>
            </p:nvSpPr>
            <p:spPr bwMode="auto">
              <a:xfrm>
                <a:off x="5010727" y="3448807"/>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7" name="Freeform 188">
                <a:extLst>
                  <a:ext uri="{FF2B5EF4-FFF2-40B4-BE49-F238E27FC236}">
                    <a16:creationId xmlns:a16="http://schemas.microsoft.com/office/drawing/2014/main" id="{99C5F1E2-0AB5-6D41-5E48-64F548368F80}"/>
                  </a:ext>
                </a:extLst>
              </p:cNvPr>
              <p:cNvSpPr>
                <a:spLocks/>
              </p:cNvSpPr>
              <p:nvPr/>
            </p:nvSpPr>
            <p:spPr bwMode="auto">
              <a:xfrm>
                <a:off x="5086246" y="3495403"/>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8" name="Freeform 189">
                <a:extLst>
                  <a:ext uri="{FF2B5EF4-FFF2-40B4-BE49-F238E27FC236}">
                    <a16:creationId xmlns:a16="http://schemas.microsoft.com/office/drawing/2014/main" id="{D92D1B45-0695-04FF-39F0-B8F196317816}"/>
                  </a:ext>
                </a:extLst>
              </p:cNvPr>
              <p:cNvSpPr>
                <a:spLocks/>
              </p:cNvSpPr>
              <p:nvPr/>
            </p:nvSpPr>
            <p:spPr bwMode="auto">
              <a:xfrm>
                <a:off x="5484728" y="3170838"/>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9" name="Freeform 190">
                <a:extLst>
                  <a:ext uri="{FF2B5EF4-FFF2-40B4-BE49-F238E27FC236}">
                    <a16:creationId xmlns:a16="http://schemas.microsoft.com/office/drawing/2014/main" id="{96D803C5-A752-3EFF-8691-548EE9277EF4}"/>
                  </a:ext>
                </a:extLst>
              </p:cNvPr>
              <p:cNvSpPr>
                <a:spLocks/>
              </p:cNvSpPr>
              <p:nvPr/>
            </p:nvSpPr>
            <p:spPr bwMode="auto">
              <a:xfrm>
                <a:off x="5494369" y="3153165"/>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0" name="Freeform 191">
                <a:extLst>
                  <a:ext uri="{FF2B5EF4-FFF2-40B4-BE49-F238E27FC236}">
                    <a16:creationId xmlns:a16="http://schemas.microsoft.com/office/drawing/2014/main" id="{9C9E06CF-E976-3842-F185-B2D7E33B5B6A}"/>
                  </a:ext>
                </a:extLst>
              </p:cNvPr>
              <p:cNvSpPr>
                <a:spLocks/>
              </p:cNvSpPr>
              <p:nvPr/>
            </p:nvSpPr>
            <p:spPr bwMode="auto">
              <a:xfrm>
                <a:off x="5518470" y="3167625"/>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1" name="Freeform 192">
                <a:extLst>
                  <a:ext uri="{FF2B5EF4-FFF2-40B4-BE49-F238E27FC236}">
                    <a16:creationId xmlns:a16="http://schemas.microsoft.com/office/drawing/2014/main" id="{5BD4CA55-127D-6F14-3AFF-0C371785B570}"/>
                  </a:ext>
                </a:extLst>
              </p:cNvPr>
              <p:cNvSpPr>
                <a:spLocks/>
              </p:cNvSpPr>
              <p:nvPr/>
            </p:nvSpPr>
            <p:spPr bwMode="auto">
              <a:xfrm>
                <a:off x="5518470" y="3159591"/>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2" name="Freeform 193">
                <a:extLst>
                  <a:ext uri="{FF2B5EF4-FFF2-40B4-BE49-F238E27FC236}">
                    <a16:creationId xmlns:a16="http://schemas.microsoft.com/office/drawing/2014/main" id="{A353A993-85DC-3FF0-8B60-E841C60FFD24}"/>
                  </a:ext>
                </a:extLst>
              </p:cNvPr>
              <p:cNvSpPr>
                <a:spLocks noEditPoints="1"/>
              </p:cNvSpPr>
              <p:nvPr/>
            </p:nvSpPr>
            <p:spPr bwMode="auto">
              <a:xfrm>
                <a:off x="5222822" y="2732195"/>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3" name="Freeform 194">
                <a:extLst>
                  <a:ext uri="{FF2B5EF4-FFF2-40B4-BE49-F238E27FC236}">
                    <a16:creationId xmlns:a16="http://schemas.microsoft.com/office/drawing/2014/main" id="{76031BB2-12C8-005A-1506-F84EFD0A5A1B}"/>
                  </a:ext>
                </a:extLst>
              </p:cNvPr>
              <p:cNvSpPr>
                <a:spLocks/>
              </p:cNvSpPr>
              <p:nvPr/>
            </p:nvSpPr>
            <p:spPr bwMode="auto">
              <a:xfrm>
                <a:off x="6064776" y="3791045"/>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4" name="Freeform 195">
                <a:extLst>
                  <a:ext uri="{FF2B5EF4-FFF2-40B4-BE49-F238E27FC236}">
                    <a16:creationId xmlns:a16="http://schemas.microsoft.com/office/drawing/2014/main" id="{598B9394-C8E5-E4F0-1D28-8A132C7B1F7F}"/>
                  </a:ext>
                </a:extLst>
              </p:cNvPr>
              <p:cNvSpPr>
                <a:spLocks/>
              </p:cNvSpPr>
              <p:nvPr/>
            </p:nvSpPr>
            <p:spPr bwMode="auto">
              <a:xfrm>
                <a:off x="6055135" y="3869776"/>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5" name="Freeform 196">
                <a:extLst>
                  <a:ext uri="{FF2B5EF4-FFF2-40B4-BE49-F238E27FC236}">
                    <a16:creationId xmlns:a16="http://schemas.microsoft.com/office/drawing/2014/main" id="{EDAD2F06-3D47-D16E-A384-E56D0D1A474A}"/>
                  </a:ext>
                </a:extLst>
              </p:cNvPr>
              <p:cNvSpPr>
                <a:spLocks/>
              </p:cNvSpPr>
              <p:nvPr/>
            </p:nvSpPr>
            <p:spPr bwMode="auto">
              <a:xfrm>
                <a:off x="6021392" y="3816752"/>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6" name="Freeform 197">
                <a:extLst>
                  <a:ext uri="{FF2B5EF4-FFF2-40B4-BE49-F238E27FC236}">
                    <a16:creationId xmlns:a16="http://schemas.microsoft.com/office/drawing/2014/main" id="{6AFAAAD4-5009-343F-BE93-65AF61ACBFE8}"/>
                  </a:ext>
                </a:extLst>
              </p:cNvPr>
              <p:cNvSpPr>
                <a:spLocks/>
              </p:cNvSpPr>
              <p:nvPr/>
            </p:nvSpPr>
            <p:spPr bwMode="auto">
              <a:xfrm>
                <a:off x="5933020" y="3738022"/>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7" name="Freeform 198">
                <a:extLst>
                  <a:ext uri="{FF2B5EF4-FFF2-40B4-BE49-F238E27FC236}">
                    <a16:creationId xmlns:a16="http://schemas.microsoft.com/office/drawing/2014/main" id="{94C71379-9587-7F14-6549-0A5829657FFD}"/>
                  </a:ext>
                </a:extLst>
              </p:cNvPr>
              <p:cNvSpPr>
                <a:spLocks/>
              </p:cNvSpPr>
              <p:nvPr/>
            </p:nvSpPr>
            <p:spPr bwMode="auto">
              <a:xfrm>
                <a:off x="6085664" y="3289738"/>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8" name="Freeform 199">
                <a:extLst>
                  <a:ext uri="{FF2B5EF4-FFF2-40B4-BE49-F238E27FC236}">
                    <a16:creationId xmlns:a16="http://schemas.microsoft.com/office/drawing/2014/main" id="{C005DA1F-5D43-7B09-B63E-05953A882115}"/>
                  </a:ext>
                </a:extLst>
              </p:cNvPr>
              <p:cNvSpPr>
                <a:spLocks noEditPoints="1"/>
              </p:cNvSpPr>
              <p:nvPr/>
            </p:nvSpPr>
            <p:spPr bwMode="auto">
              <a:xfrm>
                <a:off x="5434917" y="2682386"/>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9" name="Freeform 200">
                <a:extLst>
                  <a:ext uri="{FF2B5EF4-FFF2-40B4-BE49-F238E27FC236}">
                    <a16:creationId xmlns:a16="http://schemas.microsoft.com/office/drawing/2014/main" id="{4BFDAAEA-71E1-DB92-FC60-51DDCFB21038}"/>
                  </a:ext>
                </a:extLst>
              </p:cNvPr>
              <p:cNvSpPr>
                <a:spLocks noEditPoints="1"/>
              </p:cNvSpPr>
              <p:nvPr/>
            </p:nvSpPr>
            <p:spPr bwMode="auto">
              <a:xfrm>
                <a:off x="5063750" y="2165013"/>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0" name="Freeform 201">
                <a:extLst>
                  <a:ext uri="{FF2B5EF4-FFF2-40B4-BE49-F238E27FC236}">
                    <a16:creationId xmlns:a16="http://schemas.microsoft.com/office/drawing/2014/main" id="{52B2A7DD-C74D-9233-F0FF-4E0DB32EAFB1}"/>
                  </a:ext>
                </a:extLst>
              </p:cNvPr>
              <p:cNvSpPr>
                <a:spLocks noEditPoints="1"/>
              </p:cNvSpPr>
              <p:nvPr/>
            </p:nvSpPr>
            <p:spPr bwMode="auto">
              <a:xfrm>
                <a:off x="4739181" y="3084074"/>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solidFill>
                <a:schemeClr val="accent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1" name="Freeform 202">
                <a:extLst>
                  <a:ext uri="{FF2B5EF4-FFF2-40B4-BE49-F238E27FC236}">
                    <a16:creationId xmlns:a16="http://schemas.microsoft.com/office/drawing/2014/main" id="{255413D7-3765-EFEC-629E-B0FE78861BB4}"/>
                  </a:ext>
                </a:extLst>
              </p:cNvPr>
              <p:cNvSpPr>
                <a:spLocks/>
              </p:cNvSpPr>
              <p:nvPr/>
            </p:nvSpPr>
            <p:spPr bwMode="auto">
              <a:xfrm>
                <a:off x="4764889" y="3027837"/>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2" name="Freeform 203">
                <a:extLst>
                  <a:ext uri="{FF2B5EF4-FFF2-40B4-BE49-F238E27FC236}">
                    <a16:creationId xmlns:a16="http://schemas.microsoft.com/office/drawing/2014/main" id="{9EA728D2-1FAA-B418-ED50-EEC95CD8B516}"/>
                  </a:ext>
                </a:extLst>
              </p:cNvPr>
              <p:cNvSpPr>
                <a:spLocks/>
              </p:cNvSpPr>
              <p:nvPr/>
            </p:nvSpPr>
            <p:spPr bwMode="auto">
              <a:xfrm>
                <a:off x="4780957" y="3037478"/>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3" name="Freeform 204">
                <a:extLst>
                  <a:ext uri="{FF2B5EF4-FFF2-40B4-BE49-F238E27FC236}">
                    <a16:creationId xmlns:a16="http://schemas.microsoft.com/office/drawing/2014/main" id="{6D44FB89-8A3A-0CD5-5392-254A322F0685}"/>
                  </a:ext>
                </a:extLst>
              </p:cNvPr>
              <p:cNvSpPr>
                <a:spLocks/>
              </p:cNvSpPr>
              <p:nvPr/>
            </p:nvSpPr>
            <p:spPr bwMode="auto">
              <a:xfrm>
                <a:off x="4777744" y="3053546"/>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4" name="Freeform 205">
                <a:extLst>
                  <a:ext uri="{FF2B5EF4-FFF2-40B4-BE49-F238E27FC236}">
                    <a16:creationId xmlns:a16="http://schemas.microsoft.com/office/drawing/2014/main" id="{0DB83CEE-2B98-A74F-1C8B-96DFA794EA6C}"/>
                  </a:ext>
                </a:extLst>
              </p:cNvPr>
              <p:cNvSpPr>
                <a:spLocks/>
              </p:cNvSpPr>
              <p:nvPr/>
            </p:nvSpPr>
            <p:spPr bwMode="auto">
              <a:xfrm>
                <a:off x="4774530" y="3021411"/>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5" name="Freeform 206">
                <a:extLst>
                  <a:ext uri="{FF2B5EF4-FFF2-40B4-BE49-F238E27FC236}">
                    <a16:creationId xmlns:a16="http://schemas.microsoft.com/office/drawing/2014/main" id="{BD310DA0-3E5D-DD2E-A6C0-A162437F0E07}"/>
                  </a:ext>
                </a:extLst>
              </p:cNvPr>
              <p:cNvSpPr>
                <a:spLocks/>
              </p:cNvSpPr>
              <p:nvPr/>
            </p:nvSpPr>
            <p:spPr bwMode="auto">
              <a:xfrm>
                <a:off x="4777744" y="3021411"/>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6" name="Freeform 207">
                <a:extLst>
                  <a:ext uri="{FF2B5EF4-FFF2-40B4-BE49-F238E27FC236}">
                    <a16:creationId xmlns:a16="http://schemas.microsoft.com/office/drawing/2014/main" id="{D4B6B8D6-A493-603D-136A-FB3E6A4D71DC}"/>
                  </a:ext>
                </a:extLst>
              </p:cNvPr>
              <p:cNvSpPr>
                <a:spLocks/>
              </p:cNvSpPr>
              <p:nvPr/>
            </p:nvSpPr>
            <p:spPr bwMode="auto">
              <a:xfrm>
                <a:off x="4787385" y="3018197"/>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7" name="Freeform 208">
                <a:extLst>
                  <a:ext uri="{FF2B5EF4-FFF2-40B4-BE49-F238E27FC236}">
                    <a16:creationId xmlns:a16="http://schemas.microsoft.com/office/drawing/2014/main" id="{525346DB-4613-24FF-562D-E228DD6BDEFE}"/>
                  </a:ext>
                </a:extLst>
              </p:cNvPr>
              <p:cNvSpPr>
                <a:spLocks/>
              </p:cNvSpPr>
              <p:nvPr/>
            </p:nvSpPr>
            <p:spPr bwMode="auto">
              <a:xfrm>
                <a:off x="4787385" y="3018197"/>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8" name="Freeform 209">
                <a:extLst>
                  <a:ext uri="{FF2B5EF4-FFF2-40B4-BE49-F238E27FC236}">
                    <a16:creationId xmlns:a16="http://schemas.microsoft.com/office/drawing/2014/main" id="{EBC5D237-EBF3-7A71-676C-E96C0B2EEC5B}"/>
                  </a:ext>
                </a:extLst>
              </p:cNvPr>
              <p:cNvSpPr>
                <a:spLocks noEditPoints="1"/>
              </p:cNvSpPr>
              <p:nvPr/>
            </p:nvSpPr>
            <p:spPr bwMode="auto">
              <a:xfrm>
                <a:off x="4715080" y="3729988"/>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9" name="Freeform 210">
                <a:extLst>
                  <a:ext uri="{FF2B5EF4-FFF2-40B4-BE49-F238E27FC236}">
                    <a16:creationId xmlns:a16="http://schemas.microsoft.com/office/drawing/2014/main" id="{19B921A0-AA09-BD24-45DC-0EC2C431C74E}"/>
                  </a:ext>
                </a:extLst>
              </p:cNvPr>
              <p:cNvSpPr>
                <a:spLocks noEditPoints="1"/>
              </p:cNvSpPr>
              <p:nvPr/>
            </p:nvSpPr>
            <p:spPr bwMode="auto">
              <a:xfrm>
                <a:off x="7843484" y="4559073"/>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0" name="Freeform 211">
                <a:extLst>
                  <a:ext uri="{FF2B5EF4-FFF2-40B4-BE49-F238E27FC236}">
                    <a16:creationId xmlns:a16="http://schemas.microsoft.com/office/drawing/2014/main" id="{D46D8D23-6377-E3F7-86BB-00A03501607D}"/>
                  </a:ext>
                </a:extLst>
              </p:cNvPr>
              <p:cNvSpPr>
                <a:spLocks/>
              </p:cNvSpPr>
              <p:nvPr/>
            </p:nvSpPr>
            <p:spPr bwMode="auto">
              <a:xfrm>
                <a:off x="9315295" y="5667731"/>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1" name="Freeform 212">
                <a:extLst>
                  <a:ext uri="{FF2B5EF4-FFF2-40B4-BE49-F238E27FC236}">
                    <a16:creationId xmlns:a16="http://schemas.microsoft.com/office/drawing/2014/main" id="{5A4C529B-46BE-1536-73AF-0D01FE45204A}"/>
                  </a:ext>
                </a:extLst>
              </p:cNvPr>
              <p:cNvSpPr>
                <a:spLocks/>
              </p:cNvSpPr>
              <p:nvPr/>
            </p:nvSpPr>
            <p:spPr bwMode="auto">
              <a:xfrm>
                <a:off x="9355465" y="5624349"/>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2" name="Freeform 213">
                <a:extLst>
                  <a:ext uri="{FF2B5EF4-FFF2-40B4-BE49-F238E27FC236}">
                    <a16:creationId xmlns:a16="http://schemas.microsoft.com/office/drawing/2014/main" id="{58D6A4CD-9018-2078-8E51-84CD24F29BB1}"/>
                  </a:ext>
                </a:extLst>
              </p:cNvPr>
              <p:cNvSpPr>
                <a:spLocks/>
              </p:cNvSpPr>
              <p:nvPr/>
            </p:nvSpPr>
            <p:spPr bwMode="auto">
              <a:xfrm>
                <a:off x="7653883" y="4922198"/>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3" name="Freeform 214">
                <a:extLst>
                  <a:ext uri="{FF2B5EF4-FFF2-40B4-BE49-F238E27FC236}">
                    <a16:creationId xmlns:a16="http://schemas.microsoft.com/office/drawing/2014/main" id="{BE97598B-7985-806C-52D4-D61BF8E43DCA}"/>
                  </a:ext>
                </a:extLst>
              </p:cNvPr>
              <p:cNvSpPr>
                <a:spLocks/>
              </p:cNvSpPr>
              <p:nvPr/>
            </p:nvSpPr>
            <p:spPr bwMode="auto">
              <a:xfrm>
                <a:off x="7766357" y="4978435"/>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4" name="Freeform 215">
                <a:extLst>
                  <a:ext uri="{FF2B5EF4-FFF2-40B4-BE49-F238E27FC236}">
                    <a16:creationId xmlns:a16="http://schemas.microsoft.com/office/drawing/2014/main" id="{74086892-1670-3970-1957-19853935458E}"/>
                  </a:ext>
                </a:extLst>
              </p:cNvPr>
              <p:cNvSpPr>
                <a:spLocks/>
              </p:cNvSpPr>
              <p:nvPr/>
            </p:nvSpPr>
            <p:spPr bwMode="auto">
              <a:xfrm>
                <a:off x="7792066" y="4984862"/>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5" name="Freeform 216">
                <a:extLst>
                  <a:ext uri="{FF2B5EF4-FFF2-40B4-BE49-F238E27FC236}">
                    <a16:creationId xmlns:a16="http://schemas.microsoft.com/office/drawing/2014/main" id="{73F0FD45-11C1-4877-12C0-01A0A32105CE}"/>
                  </a:ext>
                </a:extLst>
              </p:cNvPr>
              <p:cNvSpPr>
                <a:spLocks noEditPoints="1"/>
              </p:cNvSpPr>
              <p:nvPr/>
            </p:nvSpPr>
            <p:spPr bwMode="auto">
              <a:xfrm>
                <a:off x="8413891" y="5176065"/>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6" name="Freeform 217">
                <a:extLst>
                  <a:ext uri="{FF2B5EF4-FFF2-40B4-BE49-F238E27FC236}">
                    <a16:creationId xmlns:a16="http://schemas.microsoft.com/office/drawing/2014/main" id="{A044E087-A837-06C4-8190-BFEEAD8EDA4D}"/>
                  </a:ext>
                </a:extLst>
              </p:cNvPr>
              <p:cNvSpPr>
                <a:spLocks noEditPoints="1"/>
              </p:cNvSpPr>
              <p:nvPr/>
            </p:nvSpPr>
            <p:spPr bwMode="auto">
              <a:xfrm>
                <a:off x="8797911" y="5333527"/>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7" name="Freeform 218">
                <a:extLst>
                  <a:ext uri="{FF2B5EF4-FFF2-40B4-BE49-F238E27FC236}">
                    <a16:creationId xmlns:a16="http://schemas.microsoft.com/office/drawing/2014/main" id="{74FA3EA6-0871-830B-3FD7-703A4A1C1828}"/>
                  </a:ext>
                </a:extLst>
              </p:cNvPr>
              <p:cNvSpPr>
                <a:spLocks noEditPoints="1"/>
              </p:cNvSpPr>
              <p:nvPr/>
            </p:nvSpPr>
            <p:spPr bwMode="auto">
              <a:xfrm>
                <a:off x="9063030" y="5580966"/>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8" name="Freeform 219">
                <a:extLst>
                  <a:ext uri="{FF2B5EF4-FFF2-40B4-BE49-F238E27FC236}">
                    <a16:creationId xmlns:a16="http://schemas.microsoft.com/office/drawing/2014/main" id="{0A45C5DA-8F40-E1AA-F7DD-8C4FEC49C1FE}"/>
                  </a:ext>
                </a:extLst>
              </p:cNvPr>
              <p:cNvSpPr>
                <a:spLocks noEditPoints="1"/>
              </p:cNvSpPr>
              <p:nvPr/>
            </p:nvSpPr>
            <p:spPr bwMode="auto">
              <a:xfrm>
                <a:off x="8993939" y="5754496"/>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69" name="Freeform 220">
                <a:extLst>
                  <a:ext uri="{FF2B5EF4-FFF2-40B4-BE49-F238E27FC236}">
                    <a16:creationId xmlns:a16="http://schemas.microsoft.com/office/drawing/2014/main" id="{3781DCA6-9C87-F998-4A29-2A6D6A0E4BCF}"/>
                  </a:ext>
                </a:extLst>
              </p:cNvPr>
              <p:cNvSpPr>
                <a:spLocks/>
              </p:cNvSpPr>
              <p:nvPr/>
            </p:nvSpPr>
            <p:spPr bwMode="auto">
              <a:xfrm>
                <a:off x="7427327" y="4925412"/>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0" name="Freeform 221">
                <a:extLst>
                  <a:ext uri="{FF2B5EF4-FFF2-40B4-BE49-F238E27FC236}">
                    <a16:creationId xmlns:a16="http://schemas.microsoft.com/office/drawing/2014/main" id="{AF9FC298-531E-F547-0F87-FA714286619C}"/>
                  </a:ext>
                </a:extLst>
              </p:cNvPr>
              <p:cNvSpPr>
                <a:spLocks/>
              </p:cNvSpPr>
              <p:nvPr/>
            </p:nvSpPr>
            <p:spPr bwMode="auto">
              <a:xfrm>
                <a:off x="7510880" y="5090908"/>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1" name="Freeform 222">
                <a:extLst>
                  <a:ext uri="{FF2B5EF4-FFF2-40B4-BE49-F238E27FC236}">
                    <a16:creationId xmlns:a16="http://schemas.microsoft.com/office/drawing/2014/main" id="{8F3798E7-18AF-B1D7-D5E2-F0F26F84355A}"/>
                  </a:ext>
                </a:extLst>
              </p:cNvPr>
              <p:cNvSpPr>
                <a:spLocks noEditPoints="1"/>
              </p:cNvSpPr>
              <p:nvPr/>
            </p:nvSpPr>
            <p:spPr bwMode="auto">
              <a:xfrm>
                <a:off x="7298784" y="4957547"/>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2" name="Freeform 223">
                <a:extLst>
                  <a:ext uri="{FF2B5EF4-FFF2-40B4-BE49-F238E27FC236}">
                    <a16:creationId xmlns:a16="http://schemas.microsoft.com/office/drawing/2014/main" id="{D1AC845A-BAEA-78BF-F056-83823ADFA775}"/>
                  </a:ext>
                </a:extLst>
              </p:cNvPr>
              <p:cNvSpPr>
                <a:spLocks/>
              </p:cNvSpPr>
              <p:nvPr/>
            </p:nvSpPr>
            <p:spPr bwMode="auto">
              <a:xfrm>
                <a:off x="6201352" y="4321274"/>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3" name="Freeform 224">
                <a:extLst>
                  <a:ext uri="{FF2B5EF4-FFF2-40B4-BE49-F238E27FC236}">
                    <a16:creationId xmlns:a16="http://schemas.microsoft.com/office/drawing/2014/main" id="{22C22C2C-F112-A389-9208-C028C601C55C}"/>
                  </a:ext>
                </a:extLst>
              </p:cNvPr>
              <p:cNvSpPr>
                <a:spLocks/>
              </p:cNvSpPr>
              <p:nvPr/>
            </p:nvSpPr>
            <p:spPr bwMode="auto">
              <a:xfrm>
                <a:off x="6336322" y="4318059"/>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4" name="Freeform 225">
                <a:extLst>
                  <a:ext uri="{FF2B5EF4-FFF2-40B4-BE49-F238E27FC236}">
                    <a16:creationId xmlns:a16="http://schemas.microsoft.com/office/drawing/2014/main" id="{6986B182-92EF-5262-C2D0-C6D7AE1E25C9}"/>
                  </a:ext>
                </a:extLst>
              </p:cNvPr>
              <p:cNvSpPr>
                <a:spLocks/>
              </p:cNvSpPr>
              <p:nvPr/>
            </p:nvSpPr>
            <p:spPr bwMode="auto">
              <a:xfrm>
                <a:off x="6210993" y="4327700"/>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5" name="Freeform 226">
                <a:extLst>
                  <a:ext uri="{FF2B5EF4-FFF2-40B4-BE49-F238E27FC236}">
                    <a16:creationId xmlns:a16="http://schemas.microsoft.com/office/drawing/2014/main" id="{9D83A1A3-F707-EEDC-956D-62F4A38DD636}"/>
                  </a:ext>
                </a:extLst>
              </p:cNvPr>
              <p:cNvSpPr>
                <a:spLocks/>
              </p:cNvSpPr>
              <p:nvPr/>
            </p:nvSpPr>
            <p:spPr bwMode="auto">
              <a:xfrm>
                <a:off x="6313828" y="4293959"/>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6" name="Freeform 227">
                <a:extLst>
                  <a:ext uri="{FF2B5EF4-FFF2-40B4-BE49-F238E27FC236}">
                    <a16:creationId xmlns:a16="http://schemas.microsoft.com/office/drawing/2014/main" id="{BA5CB4B0-E9E0-19AD-720A-25402673F058}"/>
                  </a:ext>
                </a:extLst>
              </p:cNvPr>
              <p:cNvSpPr>
                <a:spLocks/>
              </p:cNvSpPr>
              <p:nvPr/>
            </p:nvSpPr>
            <p:spPr bwMode="auto">
              <a:xfrm>
                <a:off x="6138688" y="4199160"/>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7" name="Freeform 228">
                <a:extLst>
                  <a:ext uri="{FF2B5EF4-FFF2-40B4-BE49-F238E27FC236}">
                    <a16:creationId xmlns:a16="http://schemas.microsoft.com/office/drawing/2014/main" id="{A7ADFC2D-3F14-EEA4-1243-AE89D53F9FE0}"/>
                  </a:ext>
                </a:extLst>
              </p:cNvPr>
              <p:cNvSpPr>
                <a:spLocks/>
              </p:cNvSpPr>
              <p:nvPr/>
            </p:nvSpPr>
            <p:spPr bwMode="auto">
              <a:xfrm>
                <a:off x="5812512" y="4112396"/>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8" name="Freeform 229">
                <a:extLst>
                  <a:ext uri="{FF2B5EF4-FFF2-40B4-BE49-F238E27FC236}">
                    <a16:creationId xmlns:a16="http://schemas.microsoft.com/office/drawing/2014/main" id="{46E7E7F8-AEEE-866D-EFC0-C7C2C77F223F}"/>
                  </a:ext>
                </a:extLst>
              </p:cNvPr>
              <p:cNvSpPr>
                <a:spLocks/>
              </p:cNvSpPr>
              <p:nvPr/>
            </p:nvSpPr>
            <p:spPr bwMode="auto">
              <a:xfrm>
                <a:off x="5799657" y="4088294"/>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79" name="Freeform 230">
                <a:extLst>
                  <a:ext uri="{FF2B5EF4-FFF2-40B4-BE49-F238E27FC236}">
                    <a16:creationId xmlns:a16="http://schemas.microsoft.com/office/drawing/2014/main" id="{EB9D579E-FB7F-4230-BF81-BD6E87DB82A3}"/>
                  </a:ext>
                </a:extLst>
              </p:cNvPr>
              <p:cNvSpPr>
                <a:spLocks/>
              </p:cNvSpPr>
              <p:nvPr/>
            </p:nvSpPr>
            <p:spPr bwMode="auto">
              <a:xfrm>
                <a:off x="5793230" y="4147744"/>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0" name="Freeform 231">
                <a:extLst>
                  <a:ext uri="{FF2B5EF4-FFF2-40B4-BE49-F238E27FC236}">
                    <a16:creationId xmlns:a16="http://schemas.microsoft.com/office/drawing/2014/main" id="{460FE338-A6B1-4311-7148-2792B71E10A3}"/>
                  </a:ext>
                </a:extLst>
              </p:cNvPr>
              <p:cNvSpPr>
                <a:spLocks noEditPoints="1"/>
              </p:cNvSpPr>
              <p:nvPr/>
            </p:nvSpPr>
            <p:spPr bwMode="auto">
              <a:xfrm>
                <a:off x="5434918" y="3797473"/>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1" name="Freeform 235">
                <a:extLst>
                  <a:ext uri="{FF2B5EF4-FFF2-40B4-BE49-F238E27FC236}">
                    <a16:creationId xmlns:a16="http://schemas.microsoft.com/office/drawing/2014/main" id="{EEC81657-63AC-A77C-2251-D63FAE9407E9}"/>
                  </a:ext>
                </a:extLst>
              </p:cNvPr>
              <p:cNvSpPr>
                <a:spLocks/>
              </p:cNvSpPr>
              <p:nvPr/>
            </p:nvSpPr>
            <p:spPr bwMode="auto">
              <a:xfrm>
                <a:off x="6648037" y="6712119"/>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2" name="Freeform 236">
                <a:extLst>
                  <a:ext uri="{FF2B5EF4-FFF2-40B4-BE49-F238E27FC236}">
                    <a16:creationId xmlns:a16="http://schemas.microsoft.com/office/drawing/2014/main" id="{7F249A18-6D9F-A042-52CB-9CC0350329B7}"/>
                  </a:ext>
                </a:extLst>
              </p:cNvPr>
              <p:cNvSpPr>
                <a:spLocks noEditPoints="1"/>
              </p:cNvSpPr>
              <p:nvPr/>
            </p:nvSpPr>
            <p:spPr bwMode="auto">
              <a:xfrm>
                <a:off x="8008981" y="3667325"/>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solidFill>
                <a:schemeClr val="accent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3" name="Freeform 237">
                <a:extLst>
                  <a:ext uri="{FF2B5EF4-FFF2-40B4-BE49-F238E27FC236}">
                    <a16:creationId xmlns:a16="http://schemas.microsoft.com/office/drawing/2014/main" id="{81461BB3-B8D5-6CC9-8640-5F9CA30DA7D2}"/>
                  </a:ext>
                </a:extLst>
              </p:cNvPr>
              <p:cNvSpPr>
                <a:spLocks noEditPoints="1"/>
              </p:cNvSpPr>
              <p:nvPr/>
            </p:nvSpPr>
            <p:spPr bwMode="auto">
              <a:xfrm>
                <a:off x="5431704" y="2102349"/>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4" name="Freeform 238">
                <a:extLst>
                  <a:ext uri="{FF2B5EF4-FFF2-40B4-BE49-F238E27FC236}">
                    <a16:creationId xmlns:a16="http://schemas.microsoft.com/office/drawing/2014/main" id="{9CB92033-EA68-58A7-E289-15A5C04FD031}"/>
                  </a:ext>
                </a:extLst>
              </p:cNvPr>
              <p:cNvSpPr>
                <a:spLocks noEditPoints="1"/>
              </p:cNvSpPr>
              <p:nvPr/>
            </p:nvSpPr>
            <p:spPr bwMode="auto">
              <a:xfrm>
                <a:off x="7739042" y="5455640"/>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solidFill>
                <a:schemeClr val="accent5"/>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5" name="Freeform 273">
                <a:extLst>
                  <a:ext uri="{FF2B5EF4-FFF2-40B4-BE49-F238E27FC236}">
                    <a16:creationId xmlns:a16="http://schemas.microsoft.com/office/drawing/2014/main" id="{025EFEDE-A65D-DB3D-8A34-011FEE87DC41}"/>
                  </a:ext>
                </a:extLst>
              </p:cNvPr>
              <p:cNvSpPr>
                <a:spLocks/>
              </p:cNvSpPr>
              <p:nvPr/>
            </p:nvSpPr>
            <p:spPr bwMode="auto">
              <a:xfrm>
                <a:off x="4522266" y="4102755"/>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6" name="Freeform 274">
                <a:extLst>
                  <a:ext uri="{FF2B5EF4-FFF2-40B4-BE49-F238E27FC236}">
                    <a16:creationId xmlns:a16="http://schemas.microsoft.com/office/drawing/2014/main" id="{28C180F4-A987-85DF-D955-69FEC749275F}"/>
                  </a:ext>
                </a:extLst>
              </p:cNvPr>
              <p:cNvSpPr>
                <a:spLocks/>
              </p:cNvSpPr>
              <p:nvPr/>
            </p:nvSpPr>
            <p:spPr bwMode="auto">
              <a:xfrm>
                <a:off x="6014965" y="5478134"/>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7" name="Freeform 275">
                <a:extLst>
                  <a:ext uri="{FF2B5EF4-FFF2-40B4-BE49-F238E27FC236}">
                    <a16:creationId xmlns:a16="http://schemas.microsoft.com/office/drawing/2014/main" id="{38B949F5-64F1-149D-8802-A2CDFEDAB33F}"/>
                  </a:ext>
                </a:extLst>
              </p:cNvPr>
              <p:cNvSpPr>
                <a:spLocks/>
              </p:cNvSpPr>
              <p:nvPr/>
            </p:nvSpPr>
            <p:spPr bwMode="auto">
              <a:xfrm>
                <a:off x="6058349" y="5518304"/>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8" name="Freeform 276">
                <a:extLst>
                  <a:ext uri="{FF2B5EF4-FFF2-40B4-BE49-F238E27FC236}">
                    <a16:creationId xmlns:a16="http://schemas.microsoft.com/office/drawing/2014/main" id="{DFB736BA-6DC3-D1F2-F45E-B7A9DAC832BD}"/>
                  </a:ext>
                </a:extLst>
              </p:cNvPr>
              <p:cNvSpPr>
                <a:spLocks/>
              </p:cNvSpPr>
              <p:nvPr/>
            </p:nvSpPr>
            <p:spPr bwMode="auto">
              <a:xfrm>
                <a:off x="6039068" y="5502236"/>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89" name="Freeform 277">
                <a:extLst>
                  <a:ext uri="{FF2B5EF4-FFF2-40B4-BE49-F238E27FC236}">
                    <a16:creationId xmlns:a16="http://schemas.microsoft.com/office/drawing/2014/main" id="{68C1D4AE-85E6-3808-9D23-37AF17679071}"/>
                  </a:ext>
                </a:extLst>
              </p:cNvPr>
              <p:cNvSpPr>
                <a:spLocks/>
              </p:cNvSpPr>
              <p:nvPr/>
            </p:nvSpPr>
            <p:spPr bwMode="auto">
              <a:xfrm>
                <a:off x="5674328" y="5163211"/>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0" name="Freeform 278">
                <a:extLst>
                  <a:ext uri="{FF2B5EF4-FFF2-40B4-BE49-F238E27FC236}">
                    <a16:creationId xmlns:a16="http://schemas.microsoft.com/office/drawing/2014/main" id="{6AA311AA-5783-7C18-A83A-695C803EE3F4}"/>
                  </a:ext>
                </a:extLst>
              </p:cNvPr>
              <p:cNvSpPr>
                <a:spLocks/>
              </p:cNvSpPr>
              <p:nvPr/>
            </p:nvSpPr>
            <p:spPr bwMode="auto">
              <a:xfrm>
                <a:off x="5915346" y="5302998"/>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1" name="Freeform 279">
                <a:extLst>
                  <a:ext uri="{FF2B5EF4-FFF2-40B4-BE49-F238E27FC236}">
                    <a16:creationId xmlns:a16="http://schemas.microsoft.com/office/drawing/2014/main" id="{8CD9932A-6379-952B-CB3A-F469C01BE408}"/>
                  </a:ext>
                </a:extLst>
              </p:cNvPr>
              <p:cNvSpPr>
                <a:spLocks/>
              </p:cNvSpPr>
              <p:nvPr/>
            </p:nvSpPr>
            <p:spPr bwMode="auto">
              <a:xfrm>
                <a:off x="5924986" y="5282111"/>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2" name="Freeform 280">
                <a:extLst>
                  <a:ext uri="{FF2B5EF4-FFF2-40B4-BE49-F238E27FC236}">
                    <a16:creationId xmlns:a16="http://schemas.microsoft.com/office/drawing/2014/main" id="{610B75AC-E3FF-28E8-70F5-E496FFF53B50}"/>
                  </a:ext>
                </a:extLst>
              </p:cNvPr>
              <p:cNvSpPr>
                <a:spLocks/>
              </p:cNvSpPr>
              <p:nvPr/>
            </p:nvSpPr>
            <p:spPr bwMode="auto">
              <a:xfrm>
                <a:off x="5924986" y="5362448"/>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3" name="Freeform 281">
                <a:extLst>
                  <a:ext uri="{FF2B5EF4-FFF2-40B4-BE49-F238E27FC236}">
                    <a16:creationId xmlns:a16="http://schemas.microsoft.com/office/drawing/2014/main" id="{EE46F032-883C-C8BB-82F6-79DCF74EC882}"/>
                  </a:ext>
                </a:extLst>
              </p:cNvPr>
              <p:cNvSpPr>
                <a:spLocks/>
              </p:cNvSpPr>
              <p:nvPr/>
            </p:nvSpPr>
            <p:spPr bwMode="auto">
              <a:xfrm>
                <a:off x="6310614" y="5773777"/>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4" name="Freeform 282">
                <a:extLst>
                  <a:ext uri="{FF2B5EF4-FFF2-40B4-BE49-F238E27FC236}">
                    <a16:creationId xmlns:a16="http://schemas.microsoft.com/office/drawing/2014/main" id="{09F8CA1B-7E02-681A-E5A4-E4506B9CEE8F}"/>
                  </a:ext>
                </a:extLst>
              </p:cNvPr>
              <p:cNvSpPr>
                <a:spLocks/>
              </p:cNvSpPr>
              <p:nvPr/>
            </p:nvSpPr>
            <p:spPr bwMode="auto">
              <a:xfrm>
                <a:off x="6357210" y="5743248"/>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5" name="Freeform 283">
                <a:extLst>
                  <a:ext uri="{FF2B5EF4-FFF2-40B4-BE49-F238E27FC236}">
                    <a16:creationId xmlns:a16="http://schemas.microsoft.com/office/drawing/2014/main" id="{DE3ABBCD-AF13-D30D-0909-1BEDE5FB48A9}"/>
                  </a:ext>
                </a:extLst>
              </p:cNvPr>
              <p:cNvSpPr>
                <a:spLocks/>
              </p:cNvSpPr>
              <p:nvPr/>
            </p:nvSpPr>
            <p:spPr bwMode="auto">
              <a:xfrm>
                <a:off x="5354579" y="3747663"/>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6" name="Freeform 284">
                <a:extLst>
                  <a:ext uri="{FF2B5EF4-FFF2-40B4-BE49-F238E27FC236}">
                    <a16:creationId xmlns:a16="http://schemas.microsoft.com/office/drawing/2014/main" id="{CB701C5A-C26D-94A0-66F1-BA6A1D37E1D1}"/>
                  </a:ext>
                </a:extLst>
              </p:cNvPr>
              <p:cNvSpPr>
                <a:spLocks/>
              </p:cNvSpPr>
              <p:nvPr/>
            </p:nvSpPr>
            <p:spPr bwMode="auto">
              <a:xfrm>
                <a:off x="5354579" y="3744449"/>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7" name="Freeform 285">
                <a:extLst>
                  <a:ext uri="{FF2B5EF4-FFF2-40B4-BE49-F238E27FC236}">
                    <a16:creationId xmlns:a16="http://schemas.microsoft.com/office/drawing/2014/main" id="{D3586810-97C7-66B7-0DB3-0B39E7EBB3FF}"/>
                  </a:ext>
                </a:extLst>
              </p:cNvPr>
              <p:cNvSpPr>
                <a:spLocks/>
              </p:cNvSpPr>
              <p:nvPr/>
            </p:nvSpPr>
            <p:spPr bwMode="auto">
              <a:xfrm>
                <a:off x="5357792" y="3760517"/>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8" name="Freeform 286">
                <a:extLst>
                  <a:ext uri="{FF2B5EF4-FFF2-40B4-BE49-F238E27FC236}">
                    <a16:creationId xmlns:a16="http://schemas.microsoft.com/office/drawing/2014/main" id="{9982289A-9B61-E0AD-A7A9-7BF0ACB19AB5}"/>
                  </a:ext>
                </a:extLst>
              </p:cNvPr>
              <p:cNvSpPr>
                <a:spLocks/>
              </p:cNvSpPr>
              <p:nvPr/>
            </p:nvSpPr>
            <p:spPr bwMode="auto">
              <a:xfrm>
                <a:off x="5304768" y="3681786"/>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99" name="Freeform 287">
                <a:extLst>
                  <a:ext uri="{FF2B5EF4-FFF2-40B4-BE49-F238E27FC236}">
                    <a16:creationId xmlns:a16="http://schemas.microsoft.com/office/drawing/2014/main" id="{EF6C5B38-2C0C-8DBC-326D-3EE46131FDCD}"/>
                  </a:ext>
                </a:extLst>
              </p:cNvPr>
              <p:cNvSpPr>
                <a:spLocks/>
              </p:cNvSpPr>
              <p:nvPr/>
            </p:nvSpPr>
            <p:spPr bwMode="auto">
              <a:xfrm>
                <a:off x="5301555" y="3681786"/>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00" name="Freeform 288">
                <a:extLst>
                  <a:ext uri="{FF2B5EF4-FFF2-40B4-BE49-F238E27FC236}">
                    <a16:creationId xmlns:a16="http://schemas.microsoft.com/office/drawing/2014/main" id="{388E03D4-CD1D-3325-00DB-30E57C1FAF55}"/>
                  </a:ext>
                </a:extLst>
              </p:cNvPr>
              <p:cNvSpPr>
                <a:spLocks/>
              </p:cNvSpPr>
              <p:nvPr/>
            </p:nvSpPr>
            <p:spPr bwMode="auto">
              <a:xfrm>
                <a:off x="5309589" y="3694640"/>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01" name="Freeform 301">
                <a:extLst>
                  <a:ext uri="{FF2B5EF4-FFF2-40B4-BE49-F238E27FC236}">
                    <a16:creationId xmlns:a16="http://schemas.microsoft.com/office/drawing/2014/main" id="{B56E13B0-C3A3-D12E-3697-EDA21783BB7D}"/>
                  </a:ext>
                </a:extLst>
              </p:cNvPr>
              <p:cNvSpPr>
                <a:spLocks/>
              </p:cNvSpPr>
              <p:nvPr/>
            </p:nvSpPr>
            <p:spPr bwMode="auto">
              <a:xfrm>
                <a:off x="4986626" y="3770158"/>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02" name="Freeform 301">
                <a:extLst>
                  <a:ext uri="{FF2B5EF4-FFF2-40B4-BE49-F238E27FC236}">
                    <a16:creationId xmlns:a16="http://schemas.microsoft.com/office/drawing/2014/main" id="{5666833C-9656-AAA4-E9CE-18C01B728997}"/>
                  </a:ext>
                </a:extLst>
              </p:cNvPr>
              <p:cNvSpPr/>
              <p:nvPr/>
            </p:nvSpPr>
            <p:spPr bwMode="ltGray">
              <a:xfrm>
                <a:off x="5536508" y="4766482"/>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3" name="Freeform 302">
                <a:extLst>
                  <a:ext uri="{FF2B5EF4-FFF2-40B4-BE49-F238E27FC236}">
                    <a16:creationId xmlns:a16="http://schemas.microsoft.com/office/drawing/2014/main" id="{D7C38C06-E857-4D96-C221-34FE9D18E17F}"/>
                  </a:ext>
                </a:extLst>
              </p:cNvPr>
              <p:cNvSpPr/>
              <p:nvPr/>
            </p:nvSpPr>
            <p:spPr bwMode="ltGray">
              <a:xfrm>
                <a:off x="5533647" y="4763953"/>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Georgia" pitchFamily="18" charset="0"/>
                  <a:ea typeface="+mn-ea"/>
                  <a:cs typeface="+mn-cs"/>
                </a:endParaRPr>
              </a:p>
            </p:txBody>
          </p:sp>
          <p:sp>
            <p:nvSpPr>
              <p:cNvPr id="304" name="Freeform 83">
                <a:extLst>
                  <a:ext uri="{FF2B5EF4-FFF2-40B4-BE49-F238E27FC236}">
                    <a16:creationId xmlns:a16="http://schemas.microsoft.com/office/drawing/2014/main" id="{DC7AA8AE-F8AD-6270-FFE7-B6868249595C}"/>
                  </a:ext>
                </a:extLst>
              </p:cNvPr>
              <p:cNvSpPr>
                <a:spLocks/>
              </p:cNvSpPr>
              <p:nvPr/>
            </p:nvSpPr>
            <p:spPr bwMode="auto">
              <a:xfrm>
                <a:off x="5490741" y="4421499"/>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3175" cmpd="sng">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05" name="Content Placeholder 2">
              <a:extLst>
                <a:ext uri="{FF2B5EF4-FFF2-40B4-BE49-F238E27FC236}">
                  <a16:creationId xmlns:a16="http://schemas.microsoft.com/office/drawing/2014/main" id="{C96F60BA-B955-8EC2-3B6B-9A0DA15FA0FA}"/>
                </a:ext>
              </a:extLst>
            </p:cNvPr>
            <p:cNvSpPr txBox="1">
              <a:spLocks/>
            </p:cNvSpPr>
            <p:nvPr/>
          </p:nvSpPr>
          <p:spPr bwMode="auto">
            <a:xfrm>
              <a:off x="2408456" y="4133087"/>
              <a:ext cx="1767807"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USA</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+7.2% - US$11.0bn</a:t>
              </a:r>
            </a:p>
          </p:txBody>
        </p:sp>
        <p:sp>
          <p:nvSpPr>
            <p:cNvPr id="306" name="Freeform 305">
              <a:extLst>
                <a:ext uri="{FF2B5EF4-FFF2-40B4-BE49-F238E27FC236}">
                  <a16:creationId xmlns:a16="http://schemas.microsoft.com/office/drawing/2014/main" id="{AA291633-1289-3000-E7AB-8FC2917AFAD9}"/>
                </a:ext>
              </a:extLst>
            </p:cNvPr>
            <p:cNvSpPr/>
            <p:nvPr/>
          </p:nvSpPr>
          <p:spPr>
            <a:xfrm flipV="1">
              <a:off x="3112519" y="3898431"/>
              <a:ext cx="946416" cy="464353"/>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3"/>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07" name="Content Placeholder 2">
              <a:extLst>
                <a:ext uri="{FF2B5EF4-FFF2-40B4-BE49-F238E27FC236}">
                  <a16:creationId xmlns:a16="http://schemas.microsoft.com/office/drawing/2014/main" id="{A8D6CC17-C095-2A58-CC2C-DCFFC0FE1DB6}"/>
                </a:ext>
              </a:extLst>
            </p:cNvPr>
            <p:cNvSpPr txBox="1">
              <a:spLocks/>
            </p:cNvSpPr>
            <p:nvPr/>
          </p:nvSpPr>
          <p:spPr bwMode="auto">
            <a:xfrm flipH="1">
              <a:off x="5779309" y="1736860"/>
              <a:ext cx="1506823"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UK</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+8.1% - US$1.9bn</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08" name="Freeform 307">
              <a:extLst>
                <a:ext uri="{FF2B5EF4-FFF2-40B4-BE49-F238E27FC236}">
                  <a16:creationId xmlns:a16="http://schemas.microsoft.com/office/drawing/2014/main" id="{094AF471-C80C-317C-9A88-41786989A4CC}"/>
                </a:ext>
              </a:extLst>
            </p:cNvPr>
            <p:cNvSpPr/>
            <p:nvPr/>
          </p:nvSpPr>
          <p:spPr>
            <a:xfrm flipH="1">
              <a:off x="5787242" y="2232105"/>
              <a:ext cx="728976" cy="1170266"/>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1"/>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09" name="Content Placeholder 2">
              <a:extLst>
                <a:ext uri="{FF2B5EF4-FFF2-40B4-BE49-F238E27FC236}">
                  <a16:creationId xmlns:a16="http://schemas.microsoft.com/office/drawing/2014/main" id="{5D41763F-43AB-A766-AF60-4E27C965A886}"/>
                </a:ext>
              </a:extLst>
            </p:cNvPr>
            <p:cNvSpPr txBox="1">
              <a:spLocks/>
            </p:cNvSpPr>
            <p:nvPr/>
          </p:nvSpPr>
          <p:spPr bwMode="auto">
            <a:xfrm flipH="1">
              <a:off x="9368052" y="3261135"/>
              <a:ext cx="1690009"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Japan</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+7.6% - US$2.7bn</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11" name="Freeform 310">
              <a:extLst>
                <a:ext uri="{FF2B5EF4-FFF2-40B4-BE49-F238E27FC236}">
                  <a16:creationId xmlns:a16="http://schemas.microsoft.com/office/drawing/2014/main" id="{CA57A20B-CCEB-CD7F-397E-F66D73A0C05E}"/>
                </a:ext>
              </a:extLst>
            </p:cNvPr>
            <p:cNvSpPr/>
            <p:nvPr/>
          </p:nvSpPr>
          <p:spPr>
            <a:xfrm flipH="1">
              <a:off x="8506020" y="3539612"/>
              <a:ext cx="497296" cy="316715"/>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4"/>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12" name="Content Placeholder 2">
              <a:extLst>
                <a:ext uri="{FF2B5EF4-FFF2-40B4-BE49-F238E27FC236}">
                  <a16:creationId xmlns:a16="http://schemas.microsoft.com/office/drawing/2014/main" id="{BCA4F29C-BB95-706D-0BB0-814F849D1603}"/>
                </a:ext>
              </a:extLst>
            </p:cNvPr>
            <p:cNvSpPr txBox="1">
              <a:spLocks/>
            </p:cNvSpPr>
            <p:nvPr/>
          </p:nvSpPr>
          <p:spPr bwMode="auto">
            <a:xfrm flipH="1">
              <a:off x="9378671" y="5755344"/>
              <a:ext cx="1626445"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Australia</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+11.3% - US$506m</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14" name="Content Placeholder 2">
              <a:extLst>
                <a:ext uri="{FF2B5EF4-FFF2-40B4-BE49-F238E27FC236}">
                  <a16:creationId xmlns:a16="http://schemas.microsoft.com/office/drawing/2014/main" id="{E425C356-1436-8928-5CC4-FE39935B2A91}"/>
                </a:ext>
              </a:extLst>
            </p:cNvPr>
            <p:cNvSpPr txBox="1">
              <a:spLocks/>
            </p:cNvSpPr>
            <p:nvPr/>
          </p:nvSpPr>
          <p:spPr bwMode="auto">
            <a:xfrm flipH="1">
              <a:off x="9029945" y="4390609"/>
              <a:ext cx="1690010"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South Korea</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+13.1% - US$834m</a:t>
              </a:r>
            </a:p>
          </p:txBody>
        </p:sp>
        <p:sp>
          <p:nvSpPr>
            <p:cNvPr id="316" name="Content Placeholder 2">
              <a:extLst>
                <a:ext uri="{FF2B5EF4-FFF2-40B4-BE49-F238E27FC236}">
                  <a16:creationId xmlns:a16="http://schemas.microsoft.com/office/drawing/2014/main" id="{B12004B9-CEFA-EB01-70E3-644BC679E11B}"/>
                </a:ext>
              </a:extLst>
            </p:cNvPr>
            <p:cNvSpPr txBox="1">
              <a:spLocks/>
            </p:cNvSpPr>
            <p:nvPr/>
          </p:nvSpPr>
          <p:spPr bwMode="auto">
            <a:xfrm flipH="1">
              <a:off x="7940060" y="1692308"/>
              <a:ext cx="1574554" cy="336424"/>
            </a:xfrm>
            <a:prstGeom prst="rect">
              <a:avLst/>
            </a:prstGeom>
            <a:noFill/>
            <a:ln w="9525">
              <a:noFill/>
              <a:miter lim="800000"/>
              <a:headEnd/>
              <a:tailEnd/>
            </a:ln>
          </p:spPr>
          <p:txBody>
            <a:bodyPr lIns="0" tIns="0" rIns="0" bIns="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Germany</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+7.0% - US$1.6bn</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17" name="Freeform 316">
              <a:extLst>
                <a:ext uri="{FF2B5EF4-FFF2-40B4-BE49-F238E27FC236}">
                  <a16:creationId xmlns:a16="http://schemas.microsoft.com/office/drawing/2014/main" id="{BDC50710-EE19-6E47-7ABD-728FB19F4C51}"/>
                </a:ext>
              </a:extLst>
            </p:cNvPr>
            <p:cNvSpPr/>
            <p:nvPr/>
          </p:nvSpPr>
          <p:spPr>
            <a:xfrm flipH="1">
              <a:off x="6057589" y="2105878"/>
              <a:ext cx="2465871" cy="1284848"/>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1"/>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18" name="Content Placeholder 2">
              <a:extLst>
                <a:ext uri="{FF2B5EF4-FFF2-40B4-BE49-F238E27FC236}">
                  <a16:creationId xmlns:a16="http://schemas.microsoft.com/office/drawing/2014/main" id="{879CA2F8-9068-BC42-CD0B-F756E712DB70}"/>
                </a:ext>
              </a:extLst>
            </p:cNvPr>
            <p:cNvSpPr txBox="1">
              <a:spLocks/>
            </p:cNvSpPr>
            <p:nvPr/>
          </p:nvSpPr>
          <p:spPr bwMode="auto">
            <a:xfrm flipH="1">
              <a:off x="5657598" y="5781293"/>
              <a:ext cx="1667293" cy="597002"/>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Brazil</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+13.4% - US$574m</a:t>
              </a:r>
            </a:p>
          </p:txBody>
        </p:sp>
        <p:sp>
          <p:nvSpPr>
            <p:cNvPr id="320" name="Freeform 319">
              <a:extLst>
                <a:ext uri="{FF2B5EF4-FFF2-40B4-BE49-F238E27FC236}">
                  <a16:creationId xmlns:a16="http://schemas.microsoft.com/office/drawing/2014/main" id="{80F27DA2-733B-D8A8-F3E9-3D7021AC760B}"/>
                </a:ext>
              </a:extLst>
            </p:cNvPr>
            <p:cNvSpPr/>
            <p:nvPr/>
          </p:nvSpPr>
          <p:spPr>
            <a:xfrm flipH="1" flipV="1">
              <a:off x="4824652" y="5209505"/>
              <a:ext cx="571045" cy="739766"/>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rgbClr val="EC619F"/>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21" name="Content Placeholder 2">
              <a:extLst>
                <a:ext uri="{FF2B5EF4-FFF2-40B4-BE49-F238E27FC236}">
                  <a16:creationId xmlns:a16="http://schemas.microsoft.com/office/drawing/2014/main" id="{15E8FAEC-F127-BAFA-04DD-693749E580AF}"/>
                </a:ext>
              </a:extLst>
            </p:cNvPr>
            <p:cNvSpPr txBox="1">
              <a:spLocks/>
            </p:cNvSpPr>
            <p:nvPr/>
          </p:nvSpPr>
          <p:spPr bwMode="auto">
            <a:xfrm flipH="1">
              <a:off x="4122798" y="1736861"/>
              <a:ext cx="1500606"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France</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+4.4% - US$1.2bn</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22" name="Content Placeholder 2">
              <a:extLst>
                <a:ext uri="{FF2B5EF4-FFF2-40B4-BE49-F238E27FC236}">
                  <a16:creationId xmlns:a16="http://schemas.microsoft.com/office/drawing/2014/main" id="{46BFD0A7-AC41-446A-51D4-B312566D4F2C}"/>
                </a:ext>
              </a:extLst>
            </p:cNvPr>
            <p:cNvSpPr txBox="1">
              <a:spLocks/>
            </p:cNvSpPr>
            <p:nvPr/>
          </p:nvSpPr>
          <p:spPr bwMode="auto">
            <a:xfrm>
              <a:off x="1609808" y="1736861"/>
              <a:ext cx="1657453"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Canada</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+12.2% - US$660m</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23" name="Freeform 322">
              <a:extLst>
                <a:ext uri="{FF2B5EF4-FFF2-40B4-BE49-F238E27FC236}">
                  <a16:creationId xmlns:a16="http://schemas.microsoft.com/office/drawing/2014/main" id="{7CDB6857-2E9B-B41B-D98C-40CA345F0FFF}"/>
                </a:ext>
              </a:extLst>
            </p:cNvPr>
            <p:cNvSpPr/>
            <p:nvPr/>
          </p:nvSpPr>
          <p:spPr>
            <a:xfrm>
              <a:off x="2427428" y="2182934"/>
              <a:ext cx="1194175" cy="1199007"/>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3"/>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24" name="Content Placeholder 2">
              <a:extLst>
                <a:ext uri="{FF2B5EF4-FFF2-40B4-BE49-F238E27FC236}">
                  <a16:creationId xmlns:a16="http://schemas.microsoft.com/office/drawing/2014/main" id="{002B344B-F7B4-9262-32B6-F415BC42A20B}"/>
                </a:ext>
              </a:extLst>
            </p:cNvPr>
            <p:cNvSpPr txBox="1">
              <a:spLocks/>
            </p:cNvSpPr>
            <p:nvPr/>
          </p:nvSpPr>
          <p:spPr bwMode="auto">
            <a:xfrm flipH="1">
              <a:off x="9078143" y="2532369"/>
              <a:ext cx="1758513" cy="515043"/>
            </a:xfrm>
            <a:prstGeom prst="rect">
              <a:avLst/>
            </a:prstGeom>
            <a:noFill/>
            <a:ln w="9525">
              <a:noFill/>
              <a:miter lim="800000"/>
              <a:headEnd/>
              <a:tailEnd/>
            </a:ln>
          </p:spPr>
          <p:txBody>
            <a:bodyPr lIns="108000" tIns="72000" rIns="108000" bIns="72000" anchor="t" anchorCtr="0"/>
            <a:lstStyle/>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a:ln>
                    <a:noFill/>
                  </a:ln>
                  <a:effectLst/>
                  <a:uLnTx/>
                  <a:uFillTx/>
                  <a:latin typeface="Georgia" panose="02040502050405020303" pitchFamily="18" charset="0"/>
                  <a:ea typeface="Arial Black" charset="0"/>
                  <a:cs typeface="Arial"/>
                </a:rPr>
                <a:t>China</a:t>
              </a:r>
            </a:p>
            <a:p>
              <a:pPr marL="0" marR="0" lvl="0" indent="0" algn="l" defTabSz="914108" rtl="0" eaLnBrk="1" fontAlgn="base" latinLnBrk="0" hangingPunct="1">
                <a:lnSpc>
                  <a:spcPct val="100000"/>
                </a:lnSpc>
                <a:spcBef>
                  <a:spcPct val="0"/>
                </a:spcBef>
                <a:spcAft>
                  <a:spcPts val="0"/>
                </a:spcAft>
                <a:buClrTx/>
                <a:buSzTx/>
                <a:buFontTx/>
                <a:buNone/>
                <a:tabLst/>
                <a:defRPr/>
              </a:pPr>
              <a:r>
                <a:rPr kumimoji="0" lang="en-GB" sz="1200" b="0" i="0" u="none" strike="noStrike" kern="0" cap="none" spc="0" normalizeH="0" baseline="0" noProof="0">
                  <a:ln>
                    <a:noFill/>
                  </a:ln>
                  <a:effectLst/>
                  <a:uLnTx/>
                  <a:uFillTx/>
                  <a:latin typeface="Georgia" panose="02040502050405020303" pitchFamily="18" charset="0"/>
                  <a:ea typeface="+mn-ea"/>
                  <a:cs typeface="Arial"/>
                </a:rPr>
                <a:t>+25.9% - US$1.5bn</a:t>
              </a:r>
            </a:p>
            <a:p>
              <a:pPr marL="0" marR="0" lvl="0" indent="0" algn="l" defTabSz="914108" rtl="0" eaLnBrk="1" fontAlgn="base" latinLnBrk="0" hangingPunct="1">
                <a:lnSpc>
                  <a:spcPct val="100000"/>
                </a:lnSpc>
                <a:spcBef>
                  <a:spcPct val="0"/>
                </a:spcBef>
                <a:spcAft>
                  <a:spcPts val="0"/>
                </a:spcAft>
                <a:buClrTx/>
                <a:buSzTx/>
                <a:buFontTx/>
                <a:buNone/>
                <a:tabLst/>
                <a:defRPr/>
              </a:pPr>
              <a:endParaRPr kumimoji="0" lang="en-GB" sz="1200" b="0" i="0" u="none" strike="noStrike" kern="0" cap="none" spc="0" normalizeH="0" baseline="0" noProof="0">
                <a:ln>
                  <a:noFill/>
                </a:ln>
                <a:effectLst/>
                <a:uLnTx/>
                <a:uFillTx/>
                <a:latin typeface="Georgia" panose="02040502050405020303" pitchFamily="18" charset="0"/>
                <a:ea typeface="+mn-ea"/>
                <a:cs typeface="Arial"/>
              </a:endParaRPr>
            </a:p>
          </p:txBody>
        </p:sp>
        <p:sp>
          <p:nvSpPr>
            <p:cNvPr id="326" name="Freeform 325">
              <a:extLst>
                <a:ext uri="{FF2B5EF4-FFF2-40B4-BE49-F238E27FC236}">
                  <a16:creationId xmlns:a16="http://schemas.microsoft.com/office/drawing/2014/main" id="{2C36E032-68C1-FD20-3C8B-ABD5CD7D9828}"/>
                </a:ext>
              </a:extLst>
            </p:cNvPr>
            <p:cNvSpPr/>
            <p:nvPr/>
          </p:nvSpPr>
          <p:spPr>
            <a:xfrm flipH="1">
              <a:off x="7861568" y="2886399"/>
              <a:ext cx="981166" cy="1038261"/>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4"/>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27" name="Freeform 326">
              <a:extLst>
                <a:ext uri="{FF2B5EF4-FFF2-40B4-BE49-F238E27FC236}">
                  <a16:creationId xmlns:a16="http://schemas.microsoft.com/office/drawing/2014/main" id="{7E8DB668-4F60-C39B-B45B-7827AC3BD923}"/>
                </a:ext>
              </a:extLst>
            </p:cNvPr>
            <p:cNvSpPr/>
            <p:nvPr/>
          </p:nvSpPr>
          <p:spPr>
            <a:xfrm flipH="1" flipV="1">
              <a:off x="8315807" y="3896878"/>
              <a:ext cx="393333" cy="689563"/>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4"/>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28" name="Freeform 327">
              <a:extLst>
                <a:ext uri="{FF2B5EF4-FFF2-40B4-BE49-F238E27FC236}">
                  <a16:creationId xmlns:a16="http://schemas.microsoft.com/office/drawing/2014/main" id="{7A84DE8E-19E9-090F-3214-34CFBA6DF01E}"/>
                </a:ext>
              </a:extLst>
            </p:cNvPr>
            <p:cNvSpPr/>
            <p:nvPr/>
          </p:nvSpPr>
          <p:spPr>
            <a:xfrm flipH="1" flipV="1">
              <a:off x="8359814" y="5533968"/>
              <a:ext cx="393333" cy="515042"/>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5"/>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29" name="Freeform 328">
              <a:extLst>
                <a:ext uri="{FF2B5EF4-FFF2-40B4-BE49-F238E27FC236}">
                  <a16:creationId xmlns:a16="http://schemas.microsoft.com/office/drawing/2014/main" id="{13DCC075-3B74-DB69-A8A9-DDAAB0E58CBD}"/>
                </a:ext>
              </a:extLst>
            </p:cNvPr>
            <p:cNvSpPr/>
            <p:nvPr/>
          </p:nvSpPr>
          <p:spPr>
            <a:xfrm>
              <a:off x="4387237" y="2182934"/>
              <a:ext cx="1376083" cy="1327601"/>
            </a:xfrm>
            <a:custGeom>
              <a:avLst/>
              <a:gdLst>
                <a:gd name="connsiteX0" fmla="*/ 0 w 745958"/>
                <a:gd name="connsiteY0" fmla="*/ 0 h 685800"/>
                <a:gd name="connsiteX1" fmla="*/ 360947 w 745958"/>
                <a:gd name="connsiteY1" fmla="*/ 0 h 685800"/>
                <a:gd name="connsiteX2" fmla="*/ 745958 w 745958"/>
                <a:gd name="connsiteY2" fmla="*/ 685800 h 685800"/>
                <a:gd name="connsiteX3" fmla="*/ 745958 w 745958"/>
                <a:gd name="connsiteY3" fmla="*/ 685800 h 685800"/>
                <a:gd name="connsiteX0" fmla="*/ 0 w 745958"/>
                <a:gd name="connsiteY0" fmla="*/ 0 h 685800"/>
                <a:gd name="connsiteX1" fmla="*/ 318723 w 745958"/>
                <a:gd name="connsiteY1" fmla="*/ 0 h 685800"/>
                <a:gd name="connsiteX2" fmla="*/ 745958 w 745958"/>
                <a:gd name="connsiteY2" fmla="*/ 685800 h 685800"/>
                <a:gd name="connsiteX3" fmla="*/ 745958 w 745958"/>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45958" h="685800">
                  <a:moveTo>
                    <a:pt x="0" y="0"/>
                  </a:moveTo>
                  <a:lnTo>
                    <a:pt x="318723" y="0"/>
                  </a:lnTo>
                  <a:lnTo>
                    <a:pt x="745958" y="685800"/>
                  </a:lnTo>
                  <a:lnTo>
                    <a:pt x="745958" y="685800"/>
                  </a:lnTo>
                </a:path>
              </a:pathLst>
            </a:custGeom>
            <a:noFill/>
            <a:ln w="9525" cap="flat" cmpd="sng" algn="ctr">
              <a:solidFill>
                <a:schemeClr val="accent1"/>
              </a:solidFill>
              <a:prstDash val="sysDot"/>
              <a:tailEnd type="oval" w="sm" len="sm"/>
            </a:ln>
            <a:effectLst/>
          </p:spPr>
          <p:txBody>
            <a:bodyPr lIns="91411" tIns="45706" rIns="91411" bIns="45706" rtlCol="0" anchor="ctr"/>
            <a:lstStyle/>
            <a:p>
              <a:pPr marL="0" marR="0" lvl="0" indent="0" algn="ctr" defTabSz="1041066" rtl="0" eaLnBrk="1" fontAlgn="base" latinLnBrk="0" hangingPunct="1">
                <a:lnSpc>
                  <a:spcPct val="100000"/>
                </a:lnSpc>
                <a:spcBef>
                  <a:spcPct val="0"/>
                </a:spcBef>
                <a:spcAft>
                  <a:spcPct val="0"/>
                </a:spcAft>
                <a:buClrTx/>
                <a:buSzTx/>
                <a:buFontTx/>
                <a:buNone/>
                <a:tabLst/>
                <a:defRPr/>
              </a:pPr>
              <a:endParaRPr kumimoji="0" lang="en-GB" sz="2100" b="0" i="0" u="none" strike="noStrike" kern="0" cap="none" spc="0" normalizeH="0" baseline="0" noProof="0">
                <a:ln>
                  <a:noFill/>
                </a:ln>
                <a:solidFill>
                  <a:srgbClr val="000000"/>
                </a:solidFill>
                <a:effectLst/>
                <a:uLnTx/>
                <a:uFillTx/>
                <a:latin typeface="Georgia"/>
                <a:ea typeface="+mn-ea"/>
                <a:cs typeface="+mn-cs"/>
              </a:endParaRPr>
            </a:p>
          </p:txBody>
        </p:sp>
        <p:sp>
          <p:nvSpPr>
            <p:cNvPr id="330" name="Content Placeholder 2">
              <a:extLst>
                <a:ext uri="{FF2B5EF4-FFF2-40B4-BE49-F238E27FC236}">
                  <a16:creationId xmlns:a16="http://schemas.microsoft.com/office/drawing/2014/main" id="{C79CB73B-019E-3032-0AAF-B887CE47CC84}"/>
                </a:ext>
              </a:extLst>
            </p:cNvPr>
            <p:cNvSpPr txBox="1">
              <a:spLocks/>
            </p:cNvSpPr>
            <p:nvPr/>
          </p:nvSpPr>
          <p:spPr bwMode="auto">
            <a:xfrm>
              <a:off x="1288006" y="1680931"/>
              <a:ext cx="462288"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lang="en-GB" sz="4000" spc="60">
                  <a:solidFill>
                    <a:srgbClr val="E22F2D">
                      <a:lumMod val="60000"/>
                      <a:lumOff val="40000"/>
                    </a:srgbClr>
                  </a:solidFill>
                  <a:latin typeface="Georgia" panose="02040502050405020303" pitchFamily="18" charset="0"/>
                  <a:cs typeface="Arial"/>
                </a:rPr>
                <a:t>8</a:t>
              </a:r>
              <a:endParaRPr kumimoji="0" lang="en-GB" sz="4000" b="0" i="0" u="none" strike="noStrike" kern="1200" cap="none" spc="60" normalizeH="0" baseline="0" noProof="0">
                <a:ln>
                  <a:noFill/>
                </a:ln>
                <a:solidFill>
                  <a:srgbClr val="E22F2D">
                    <a:lumMod val="60000"/>
                    <a:lumOff val="40000"/>
                  </a:srgbClr>
                </a:solidFill>
                <a:effectLst/>
                <a:uLnTx/>
                <a:uFillTx/>
                <a:latin typeface="Georgia" panose="02040502050405020303" pitchFamily="18" charset="0"/>
                <a:cs typeface="Arial"/>
              </a:endParaRPr>
            </a:p>
          </p:txBody>
        </p:sp>
        <p:sp>
          <p:nvSpPr>
            <p:cNvPr id="331" name="Content Placeholder 2">
              <a:extLst>
                <a:ext uri="{FF2B5EF4-FFF2-40B4-BE49-F238E27FC236}">
                  <a16:creationId xmlns:a16="http://schemas.microsoft.com/office/drawing/2014/main" id="{9AD641DC-A049-5FEA-7BE0-FD788211CAEB}"/>
                </a:ext>
              </a:extLst>
            </p:cNvPr>
            <p:cNvSpPr txBox="1">
              <a:spLocks/>
            </p:cNvSpPr>
            <p:nvPr/>
          </p:nvSpPr>
          <p:spPr bwMode="auto">
            <a:xfrm>
              <a:off x="3784403" y="1680931"/>
              <a:ext cx="458512"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kumimoji="0" lang="en-GB" sz="4000" b="0" i="0" u="none" strike="noStrike" kern="1200" cap="none" spc="60" normalizeH="0" baseline="0" noProof="0">
                  <a:ln>
                    <a:noFill/>
                  </a:ln>
                  <a:solidFill>
                    <a:srgbClr val="018FC0"/>
                  </a:solidFill>
                  <a:effectLst/>
                  <a:uLnTx/>
                  <a:uFillTx/>
                  <a:latin typeface="Georgia" panose="02040502050405020303" pitchFamily="18" charset="0"/>
                  <a:cs typeface="Arial"/>
                </a:rPr>
                <a:t>6</a:t>
              </a:r>
            </a:p>
          </p:txBody>
        </p:sp>
        <p:sp>
          <p:nvSpPr>
            <p:cNvPr id="332" name="Content Placeholder 2">
              <a:extLst>
                <a:ext uri="{FF2B5EF4-FFF2-40B4-BE49-F238E27FC236}">
                  <a16:creationId xmlns:a16="http://schemas.microsoft.com/office/drawing/2014/main" id="{3CF302AD-A65C-6818-8836-AB1DB2EC391B}"/>
                </a:ext>
              </a:extLst>
            </p:cNvPr>
            <p:cNvSpPr txBox="1">
              <a:spLocks/>
            </p:cNvSpPr>
            <p:nvPr/>
          </p:nvSpPr>
          <p:spPr bwMode="auto">
            <a:xfrm>
              <a:off x="5515796" y="1680931"/>
              <a:ext cx="455924"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lang="en-GB" sz="4000" spc="60">
                  <a:solidFill>
                    <a:srgbClr val="19A7B3"/>
                  </a:solidFill>
                  <a:latin typeface="Georgia" panose="02040502050405020303" pitchFamily="18" charset="0"/>
                  <a:cs typeface="Arial"/>
                </a:rPr>
                <a:t>3</a:t>
              </a:r>
              <a:endParaRPr kumimoji="0" lang="en-GB" sz="4000" b="0" i="0" u="none" strike="noStrike" kern="1200" cap="none" spc="60" normalizeH="0" baseline="0" noProof="0">
                <a:ln>
                  <a:noFill/>
                </a:ln>
                <a:solidFill>
                  <a:srgbClr val="19A7B3"/>
                </a:solidFill>
                <a:effectLst/>
                <a:uLnTx/>
                <a:uFillTx/>
                <a:latin typeface="Georgia" panose="02040502050405020303" pitchFamily="18" charset="0"/>
                <a:cs typeface="Arial"/>
              </a:endParaRPr>
            </a:p>
          </p:txBody>
        </p:sp>
        <p:sp>
          <p:nvSpPr>
            <p:cNvPr id="333" name="Content Placeholder 2">
              <a:extLst>
                <a:ext uri="{FF2B5EF4-FFF2-40B4-BE49-F238E27FC236}">
                  <a16:creationId xmlns:a16="http://schemas.microsoft.com/office/drawing/2014/main" id="{FD3A8AB0-D288-8FBF-FAC3-621B0F33508E}"/>
                </a:ext>
              </a:extLst>
            </p:cNvPr>
            <p:cNvSpPr txBox="1">
              <a:spLocks/>
            </p:cNvSpPr>
            <p:nvPr/>
          </p:nvSpPr>
          <p:spPr bwMode="auto">
            <a:xfrm>
              <a:off x="7559759" y="1593402"/>
              <a:ext cx="455924"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lang="en-GB" sz="4000" spc="60">
                  <a:solidFill>
                    <a:srgbClr val="19A7B3"/>
                  </a:solidFill>
                  <a:latin typeface="Georgia" panose="02040502050405020303" pitchFamily="18" charset="0"/>
                  <a:cs typeface="Arial"/>
                </a:rPr>
                <a:t>4</a:t>
              </a:r>
              <a:endParaRPr kumimoji="0" lang="en-GB" sz="4000" b="0" i="0" u="none" strike="noStrike" kern="1200" cap="none" spc="60" normalizeH="0" baseline="0" noProof="0">
                <a:ln>
                  <a:noFill/>
                </a:ln>
                <a:solidFill>
                  <a:srgbClr val="19A7B3"/>
                </a:solidFill>
                <a:effectLst/>
                <a:uLnTx/>
                <a:uFillTx/>
                <a:latin typeface="Georgia" panose="02040502050405020303" pitchFamily="18" charset="0"/>
                <a:cs typeface="Arial"/>
              </a:endParaRPr>
            </a:p>
          </p:txBody>
        </p:sp>
        <p:sp>
          <p:nvSpPr>
            <p:cNvPr id="334" name="Content Placeholder 2">
              <a:extLst>
                <a:ext uri="{FF2B5EF4-FFF2-40B4-BE49-F238E27FC236}">
                  <a16:creationId xmlns:a16="http://schemas.microsoft.com/office/drawing/2014/main" id="{F8323FCC-6D7D-2C04-BBE5-5A5AC64CA484}"/>
                </a:ext>
              </a:extLst>
            </p:cNvPr>
            <p:cNvSpPr txBox="1">
              <a:spLocks/>
            </p:cNvSpPr>
            <p:nvPr/>
          </p:nvSpPr>
          <p:spPr bwMode="auto">
            <a:xfrm>
              <a:off x="8807182" y="2482185"/>
              <a:ext cx="543602"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lang="en-GB" sz="4000" spc="60">
                  <a:solidFill>
                    <a:srgbClr val="EB6721"/>
                  </a:solidFill>
                  <a:latin typeface="Georgia" panose="02040502050405020303" pitchFamily="18" charset="0"/>
                  <a:cs typeface="Arial"/>
                </a:rPr>
                <a:t>5</a:t>
              </a:r>
              <a:endParaRPr kumimoji="0" lang="en-GB" sz="4000" b="0" i="0" u="none" strike="noStrike" kern="1200" cap="none" spc="60" normalizeH="0" baseline="0" noProof="0">
                <a:ln>
                  <a:noFill/>
                </a:ln>
                <a:solidFill>
                  <a:srgbClr val="EB6721"/>
                </a:solidFill>
                <a:effectLst/>
                <a:uLnTx/>
                <a:uFillTx/>
                <a:latin typeface="Georgia" panose="02040502050405020303" pitchFamily="18" charset="0"/>
                <a:cs typeface="Arial"/>
              </a:endParaRPr>
            </a:p>
          </p:txBody>
        </p:sp>
        <p:sp>
          <p:nvSpPr>
            <p:cNvPr id="338" name="Content Placeholder 2">
              <a:extLst>
                <a:ext uri="{FF2B5EF4-FFF2-40B4-BE49-F238E27FC236}">
                  <a16:creationId xmlns:a16="http://schemas.microsoft.com/office/drawing/2014/main" id="{FAEBBF3E-3724-14F2-9858-F9E19902EF04}"/>
                </a:ext>
              </a:extLst>
            </p:cNvPr>
            <p:cNvSpPr txBox="1">
              <a:spLocks/>
            </p:cNvSpPr>
            <p:nvPr/>
          </p:nvSpPr>
          <p:spPr bwMode="auto">
            <a:xfrm>
              <a:off x="5349029" y="5732055"/>
              <a:ext cx="455924" cy="425655"/>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kumimoji="0" lang="en-GB" sz="4000" b="0" i="0" u="none" strike="noStrike" kern="1200" cap="none" spc="60" normalizeH="0" baseline="0" noProof="0">
                  <a:ln>
                    <a:noFill/>
                  </a:ln>
                  <a:solidFill>
                    <a:srgbClr val="EC619F"/>
                  </a:solidFill>
                  <a:effectLst/>
                  <a:uLnTx/>
                  <a:uFillTx/>
                  <a:latin typeface="Georgia" panose="02040502050405020303" pitchFamily="18" charset="0"/>
                  <a:cs typeface="Arial"/>
                </a:rPr>
                <a:t>9</a:t>
              </a:r>
            </a:p>
          </p:txBody>
        </p:sp>
        <p:sp>
          <p:nvSpPr>
            <p:cNvPr id="339" name="Content Placeholder 2">
              <a:extLst>
                <a:ext uri="{FF2B5EF4-FFF2-40B4-BE49-F238E27FC236}">
                  <a16:creationId xmlns:a16="http://schemas.microsoft.com/office/drawing/2014/main" id="{BDE295BD-8776-A3D0-B27B-381DA65EE604}"/>
                </a:ext>
              </a:extLst>
            </p:cNvPr>
            <p:cNvSpPr txBox="1">
              <a:spLocks/>
            </p:cNvSpPr>
            <p:nvPr/>
          </p:nvSpPr>
          <p:spPr bwMode="auto">
            <a:xfrm>
              <a:off x="2147290" y="4099828"/>
              <a:ext cx="455924"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lang="en-GB" sz="4000" spc="60">
                  <a:solidFill>
                    <a:srgbClr val="E22F2D"/>
                  </a:solidFill>
                  <a:latin typeface="Georgia" panose="02040502050405020303" pitchFamily="18" charset="0"/>
                  <a:cs typeface="Arial"/>
                </a:rPr>
                <a:t>1</a:t>
              </a:r>
              <a:endParaRPr kumimoji="0" lang="en-GB" sz="4000" b="0" i="0" u="none" strike="noStrike" kern="1200" cap="none" spc="60" normalizeH="0" baseline="0" noProof="0">
                <a:ln>
                  <a:noFill/>
                </a:ln>
                <a:solidFill>
                  <a:srgbClr val="E22F2D"/>
                </a:solidFill>
                <a:effectLst/>
                <a:uLnTx/>
                <a:uFillTx/>
                <a:latin typeface="Georgia" panose="02040502050405020303" pitchFamily="18" charset="0"/>
                <a:cs typeface="Arial"/>
              </a:endParaRPr>
            </a:p>
          </p:txBody>
        </p:sp>
        <p:sp>
          <p:nvSpPr>
            <p:cNvPr id="3" name="Content Placeholder 2">
              <a:extLst>
                <a:ext uri="{FF2B5EF4-FFF2-40B4-BE49-F238E27FC236}">
                  <a16:creationId xmlns:a16="http://schemas.microsoft.com/office/drawing/2014/main" id="{82D972DD-BD9D-CCF6-F81F-C1EEB2F5B2F4}"/>
                </a:ext>
              </a:extLst>
            </p:cNvPr>
            <p:cNvSpPr txBox="1">
              <a:spLocks/>
            </p:cNvSpPr>
            <p:nvPr/>
          </p:nvSpPr>
          <p:spPr bwMode="auto">
            <a:xfrm>
              <a:off x="9068650" y="3227827"/>
              <a:ext cx="543602"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kumimoji="0" lang="en-GB" sz="4000" b="0" i="0" u="none" strike="noStrike" kern="1200" cap="none" spc="60" normalizeH="0" baseline="0" noProof="0">
                  <a:ln>
                    <a:noFill/>
                  </a:ln>
                  <a:solidFill>
                    <a:srgbClr val="EB6721"/>
                  </a:solidFill>
                  <a:effectLst/>
                  <a:uLnTx/>
                  <a:uFillTx/>
                  <a:latin typeface="Georgia" panose="02040502050405020303" pitchFamily="18" charset="0"/>
                  <a:cs typeface="Arial"/>
                </a:rPr>
                <a:t>2</a:t>
              </a:r>
            </a:p>
          </p:txBody>
        </p:sp>
        <p:sp>
          <p:nvSpPr>
            <p:cNvPr id="342" name="Content Placeholder 2">
              <a:extLst>
                <a:ext uri="{FF2B5EF4-FFF2-40B4-BE49-F238E27FC236}">
                  <a16:creationId xmlns:a16="http://schemas.microsoft.com/office/drawing/2014/main" id="{E6179F6B-9955-C971-A861-D035ADFB16B6}"/>
                </a:ext>
              </a:extLst>
            </p:cNvPr>
            <p:cNvSpPr txBox="1">
              <a:spLocks/>
            </p:cNvSpPr>
            <p:nvPr/>
          </p:nvSpPr>
          <p:spPr bwMode="auto">
            <a:xfrm>
              <a:off x="8693791" y="4356880"/>
              <a:ext cx="543602"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kumimoji="0" lang="en-GB" sz="4000" b="0" i="0" u="none" strike="noStrike" kern="1200" cap="none" spc="60" normalizeH="0" baseline="0" noProof="0">
                  <a:ln>
                    <a:noFill/>
                  </a:ln>
                  <a:solidFill>
                    <a:srgbClr val="EB6721"/>
                  </a:solidFill>
                  <a:effectLst/>
                  <a:uLnTx/>
                  <a:uFillTx/>
                  <a:latin typeface="Georgia" panose="02040502050405020303" pitchFamily="18" charset="0"/>
                  <a:cs typeface="Arial"/>
                </a:rPr>
                <a:t>7</a:t>
              </a:r>
            </a:p>
          </p:txBody>
        </p:sp>
        <p:sp>
          <p:nvSpPr>
            <p:cNvPr id="343" name="Content Placeholder 2">
              <a:extLst>
                <a:ext uri="{FF2B5EF4-FFF2-40B4-BE49-F238E27FC236}">
                  <a16:creationId xmlns:a16="http://schemas.microsoft.com/office/drawing/2014/main" id="{D10CB881-AB84-BB72-E119-4F291E0D8080}"/>
                </a:ext>
              </a:extLst>
            </p:cNvPr>
            <p:cNvSpPr txBox="1">
              <a:spLocks/>
            </p:cNvSpPr>
            <p:nvPr/>
          </p:nvSpPr>
          <p:spPr bwMode="auto">
            <a:xfrm>
              <a:off x="8814388" y="5742096"/>
              <a:ext cx="772463" cy="515043"/>
            </a:xfrm>
            <a:prstGeom prst="rect">
              <a:avLst/>
            </a:prstGeom>
            <a:noFill/>
            <a:ln w="9525">
              <a:noFill/>
              <a:miter lim="800000"/>
              <a:headEnd/>
              <a:tailEnd/>
            </a:ln>
          </p:spPr>
          <p:txBody>
            <a:bodyPr lIns="108000" tIns="72000" rIns="108000" bIns="72000" anchor="t" anchorCtr="0"/>
            <a:lstStyle/>
            <a:p>
              <a:pPr marL="0" marR="0" lvl="0" indent="0" algn="l" defTabSz="914400" rtl="0" eaLnBrk="1" fontAlgn="base" latinLnBrk="0" hangingPunct="1">
                <a:lnSpc>
                  <a:spcPct val="80000"/>
                </a:lnSpc>
                <a:spcBef>
                  <a:spcPct val="0"/>
                </a:spcBef>
                <a:spcAft>
                  <a:spcPts val="0"/>
                </a:spcAft>
                <a:buClrTx/>
                <a:buSzTx/>
                <a:buFontTx/>
                <a:buNone/>
                <a:tabLst/>
                <a:defRPr/>
              </a:pPr>
              <a:r>
                <a:rPr lang="en-GB" sz="4000" spc="60">
                  <a:solidFill>
                    <a:srgbClr val="F5A200"/>
                  </a:solidFill>
                  <a:latin typeface="Georgia" panose="02040502050405020303" pitchFamily="18" charset="0"/>
                  <a:cs typeface="Arial"/>
                </a:rPr>
                <a:t>10</a:t>
              </a:r>
              <a:endParaRPr kumimoji="0" lang="en-GB" sz="4000" b="0" i="0" u="none" strike="noStrike" kern="1200" cap="none" spc="60" normalizeH="0" baseline="0" noProof="0">
                <a:ln>
                  <a:noFill/>
                </a:ln>
                <a:solidFill>
                  <a:srgbClr val="F5A200"/>
                </a:solidFill>
                <a:effectLst/>
                <a:uLnTx/>
                <a:uFillTx/>
                <a:latin typeface="Georgia" panose="02040502050405020303" pitchFamily="18" charset="0"/>
                <a:cs typeface="Arial"/>
              </a:endParaRPr>
            </a:p>
          </p:txBody>
        </p:sp>
      </p:grpSp>
    </p:spTree>
    <p:extLst>
      <p:ext uri="{BB962C8B-B14F-4D97-AF65-F5344CB8AC3E}">
        <p14:creationId xmlns:p14="http://schemas.microsoft.com/office/powerpoint/2010/main" val="893572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pPr>
              <a:lnSpc>
                <a:spcPct val="114000"/>
              </a:lnSpc>
            </a:pPr>
            <a:r>
              <a:rPr lang="en-GB" b="0">
                <a:solidFill>
                  <a:schemeClr val="tx1"/>
                </a:solidFill>
              </a:rPr>
              <a:t>1. USA | US$11.0 BN | +7.2</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198962505"/>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E4CD1337-6A65-9152-E708-B8B944707DF8}"/>
              </a:ext>
            </a:extLst>
          </p:cNvPr>
          <p:cNvGraphicFramePr>
            <a:graphicFrameLocks noGrp="1"/>
          </p:cNvGraphicFramePr>
          <p:nvPr>
            <p:extLst>
              <p:ext uri="{D42A27DB-BD31-4B8C-83A1-F6EECF244321}">
                <p14:modId xmlns:p14="http://schemas.microsoft.com/office/powerpoint/2010/main" val="2466730917"/>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kern="1200" spc="0">
                          <a:solidFill>
                            <a:schemeClr val="tx1"/>
                          </a:solidFill>
                          <a:latin typeface="Georgia" panose="02040502050405020303" pitchFamily="18" charset="0"/>
                          <a:ea typeface="+mn-ea"/>
                          <a:cs typeface="Arial"/>
                        </a:rPr>
                        <a:t>+7.2%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kern="1200" spc="0">
                          <a:solidFill>
                            <a:schemeClr val="tx1"/>
                          </a:solidFill>
                          <a:latin typeface="Georgia" panose="02040502050405020303" pitchFamily="18" charset="0"/>
                          <a:ea typeface="+mn-ea"/>
                          <a:cs typeface="Arial"/>
                        </a:rPr>
                        <a:t>11,037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7BCD9"/>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8,082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547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+16.3%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1,266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
        <p:nvSpPr>
          <p:cNvPr id="16" name="Rectangle 15">
            <a:extLst>
              <a:ext uri="{FF2B5EF4-FFF2-40B4-BE49-F238E27FC236}">
                <a16:creationId xmlns:a16="http://schemas.microsoft.com/office/drawing/2014/main" id="{9981EB4D-3554-7F6A-FC2B-68166174B3E3}"/>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latin typeface="Georgia" panose="02040502050405020303" pitchFamily="18" charset="0"/>
              </a:rPr>
              <a:t>US$1.3 billion</a:t>
            </a:r>
          </a:p>
          <a:p>
            <a:r>
              <a:rPr lang="en-GB" sz="1400" dirty="0">
                <a:latin typeface="Georgia" panose="02040502050405020303" pitchFamily="18" charset="0"/>
              </a:rPr>
              <a:t>USA physical revenues grew by 16.3% to reach US$1.3 billion. If considered as a stand-alone market, USA physical would rank above France as the sixth largest market in the world.</a:t>
            </a:r>
          </a:p>
          <a:p>
            <a:endParaRPr lang="en-GB" sz="1400" b="1" dirty="0">
              <a:latin typeface="Georgia" panose="02040502050405020303" pitchFamily="18" charset="0"/>
            </a:endParaRPr>
          </a:p>
          <a:p>
            <a:r>
              <a:rPr lang="en-GB" sz="1600" b="1" dirty="0">
                <a:latin typeface="Georgia" panose="02040502050405020303" pitchFamily="18" charset="0"/>
              </a:rPr>
              <a:t>Accelerated growth</a:t>
            </a:r>
          </a:p>
          <a:p>
            <a:r>
              <a:rPr lang="en-GB" sz="1400" dirty="0">
                <a:latin typeface="Georgia" panose="02040502050405020303" pitchFamily="18" charset="0"/>
              </a:rPr>
              <a:t>The rate of USA’s growth has also accelerated, with a step change from US$483m added in 2022 (with growth of 4.9%) to US$738m added in 2023 (and 7.2% growth).</a:t>
            </a:r>
          </a:p>
          <a:p>
            <a:endParaRPr lang="en-GB" sz="1600" dirty="0">
              <a:latin typeface="Georgia" panose="02040502050405020303" pitchFamily="18" charset="0"/>
            </a:endParaRPr>
          </a:p>
          <a:p>
            <a:r>
              <a:rPr lang="en-GB" sz="1600" b="1" dirty="0">
                <a:latin typeface="Georgia" panose="02040502050405020303" pitchFamily="18" charset="0"/>
              </a:rPr>
              <a:t>Record breaker Taylor Swift</a:t>
            </a:r>
          </a:p>
          <a:p>
            <a:r>
              <a:rPr lang="en-GB" sz="1400" dirty="0">
                <a:latin typeface="Georgia" panose="02040502050405020303" pitchFamily="18" charset="0"/>
              </a:rPr>
              <a:t>USA artist Taylor Swift won the IFPI Global Recording Artist Award in 2023, a record breaking fourth time at the top of the chart.</a:t>
            </a:r>
          </a:p>
          <a:p>
            <a:endParaRPr lang="en-GB" sz="1600" dirty="0">
              <a:latin typeface="Georgia" panose="02040502050405020303" pitchFamily="18" charset="0"/>
            </a:endParaRPr>
          </a:p>
        </p:txBody>
      </p:sp>
    </p:spTree>
    <p:extLst>
      <p:ext uri="{BB962C8B-B14F-4D97-AF65-F5344CB8AC3E}">
        <p14:creationId xmlns:p14="http://schemas.microsoft.com/office/powerpoint/2010/main" val="19220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2. JAPAN | US$2.7 BN | +7.6</a:t>
            </a:r>
            <a:r>
              <a:rPr lang="en-GB" b="0">
                <a:solidFill>
                  <a:schemeClr val="tx1"/>
                </a:solidFill>
                <a:latin typeface="Agency FB" panose="020B0503020202020204" pitchFamily="34" charset="0"/>
              </a:rPr>
              <a:t>%</a:t>
            </a:r>
          </a:p>
        </p:txBody>
      </p:sp>
      <p:sp>
        <p:nvSpPr>
          <p:cNvPr id="2" name="Rectangle 1">
            <a:extLst>
              <a:ext uri="{FF2B5EF4-FFF2-40B4-BE49-F238E27FC236}">
                <a16:creationId xmlns:a16="http://schemas.microsoft.com/office/drawing/2014/main" id="{28C93C97-1405-C034-9F97-66D2A6DCF0BC}"/>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Growth from all physical formats </a:t>
            </a:r>
          </a:p>
          <a:p>
            <a:r>
              <a:rPr lang="en-GB" sz="1400">
                <a:latin typeface="Georgia" panose="02040502050405020303" pitchFamily="18" charset="0"/>
              </a:rPr>
              <a:t>For the first time on record, all physical formats recorded growth in Japan in 2023. Japan remained the largest market for physical revenues, with a global share of 29.5% and physical revenue growth of 5.5% in 2023. </a:t>
            </a:r>
          </a:p>
          <a:p>
            <a:endParaRPr lang="en-GB" sz="1400">
              <a:highlight>
                <a:srgbClr val="FF00FF"/>
              </a:highlight>
              <a:latin typeface="Georgia" panose="02040502050405020303" pitchFamily="18" charset="0"/>
            </a:endParaRPr>
          </a:p>
          <a:p>
            <a:r>
              <a:rPr lang="en-GB" sz="1600" b="1">
                <a:latin typeface="Georgia" panose="02040502050405020303" pitchFamily="18" charset="0"/>
              </a:rPr>
              <a:t>#4 market by digital revenues</a:t>
            </a:r>
          </a:p>
          <a:p>
            <a:r>
              <a:rPr lang="en-GB" sz="1400">
                <a:latin typeface="Georgia" panose="02040502050405020303" pitchFamily="18" charset="0"/>
              </a:rPr>
              <a:t>Japan became the 4</a:t>
            </a:r>
            <a:r>
              <a:rPr lang="en-GB" sz="1400" baseline="30000">
                <a:latin typeface="Georgia" panose="02040502050405020303" pitchFamily="18" charset="0"/>
              </a:rPr>
              <a:t>th</a:t>
            </a:r>
            <a:r>
              <a:rPr lang="en-GB" sz="1400">
                <a:latin typeface="Georgia" panose="02040502050405020303" pitchFamily="18" charset="0"/>
              </a:rPr>
              <a:t> largest digital market in 2023, with digital revenues growing by 11.5% to US$1.1billion.</a:t>
            </a:r>
          </a:p>
          <a:p>
            <a:endParaRPr lang="en-GB" sz="1400">
              <a:highlight>
                <a:srgbClr val="FF00FF"/>
              </a:highlight>
              <a:latin typeface="Georgia" panose="02040502050405020303" pitchFamily="18" charset="0"/>
            </a:endParaRPr>
          </a:p>
          <a:p>
            <a:r>
              <a:rPr lang="en-GB" sz="1600" b="1">
                <a:latin typeface="Georgia" panose="02040502050405020303" pitchFamily="18" charset="0"/>
              </a:rPr>
              <a:t>IFPI Global Chart debut</a:t>
            </a:r>
          </a:p>
          <a:p>
            <a:r>
              <a:rPr lang="en-GB" sz="1400">
                <a:latin typeface="Georgia" panose="02040502050405020303" pitchFamily="18" charset="0"/>
              </a:rPr>
              <a:t>J-Pop duo King &amp; Prince made their debut on the IFPI Global Artist Chart as the 20</a:t>
            </a:r>
            <a:r>
              <a:rPr lang="en-GB" sz="1400" baseline="30000">
                <a:latin typeface="Georgia" panose="02040502050405020303" pitchFamily="18" charset="0"/>
              </a:rPr>
              <a:t>th</a:t>
            </a:r>
            <a:r>
              <a:rPr lang="en-GB" sz="1400">
                <a:latin typeface="Georgia" panose="02040502050405020303" pitchFamily="18" charset="0"/>
              </a:rPr>
              <a:t> biggest act of 2023.</a:t>
            </a:r>
          </a:p>
        </p:txBody>
      </p:sp>
      <p:graphicFrame>
        <p:nvGraphicFramePr>
          <p:cNvPr id="10" name="Table 9">
            <a:extLst>
              <a:ext uri="{FF2B5EF4-FFF2-40B4-BE49-F238E27FC236}">
                <a16:creationId xmlns:a16="http://schemas.microsoft.com/office/drawing/2014/main" id="{99DD3F19-55C3-9575-328E-53EBB493CBCD}"/>
              </a:ext>
            </a:extLst>
          </p:cNvPr>
          <p:cNvGraphicFramePr>
            <a:graphicFrameLocks noGrp="1"/>
          </p:cNvGraphicFramePr>
          <p:nvPr>
            <p:extLst>
              <p:ext uri="{D42A27DB-BD31-4B8C-83A1-F6EECF244321}">
                <p14:modId xmlns:p14="http://schemas.microsoft.com/office/powerpoint/2010/main" val="1033625906"/>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2,734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975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1,502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108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graphicFrame>
        <p:nvGraphicFramePr>
          <p:cNvPr id="11" name="Chart 10">
            <a:extLst>
              <a:ext uri="{FF2B5EF4-FFF2-40B4-BE49-F238E27FC236}">
                <a16:creationId xmlns:a16="http://schemas.microsoft.com/office/drawing/2014/main" id="{2180D18D-9EEE-C2CF-5E1F-439F05CED54C}"/>
              </a:ext>
            </a:extLst>
          </p:cNvPr>
          <p:cNvGraphicFramePr/>
          <p:nvPr>
            <p:extLst>
              <p:ext uri="{D42A27DB-BD31-4B8C-83A1-F6EECF244321}">
                <p14:modId xmlns:p14="http://schemas.microsoft.com/office/powerpoint/2010/main" val="2250831562"/>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288871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3. UK | US$1.9 BN | +8.1</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2575932157"/>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2BECFBD9-30ED-8BFC-4138-8E00C0C1BFA2}"/>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#1 European market</a:t>
            </a:r>
          </a:p>
          <a:p>
            <a:r>
              <a:rPr lang="en-GB" sz="1400">
                <a:latin typeface="Georgia" panose="02040502050405020303" pitchFamily="18" charset="0"/>
              </a:rPr>
              <a:t>With its ninth consecutive year of growth, the UK has retained its position as the largest market in Europe, and the third largest globally.</a:t>
            </a:r>
          </a:p>
          <a:p>
            <a:endParaRPr lang="en-GB" sz="1600">
              <a:highlight>
                <a:srgbClr val="FF00FF"/>
              </a:highlight>
              <a:latin typeface="Georgia" panose="02040502050405020303" pitchFamily="18" charset="0"/>
            </a:endParaRPr>
          </a:p>
          <a:p>
            <a:r>
              <a:rPr lang="en-GB" sz="1600" b="1">
                <a:latin typeface="Georgia" panose="02040502050405020303" pitchFamily="18" charset="0"/>
              </a:rPr>
              <a:t>&gt;US$1bn subscription streaming revenues</a:t>
            </a:r>
          </a:p>
          <a:p>
            <a:r>
              <a:rPr lang="en-GB" sz="1400">
                <a:latin typeface="Georgia" panose="02040502050405020303" pitchFamily="18" charset="0"/>
              </a:rPr>
              <a:t>The UK became a US$1 billion subscription streaming market, joining the USA to become only the second market to have ever reached this level.</a:t>
            </a:r>
          </a:p>
          <a:p>
            <a:endParaRPr lang="en-GB" sz="1600">
              <a:highlight>
                <a:srgbClr val="FF00FF"/>
              </a:highlight>
              <a:latin typeface="Georgia" panose="02040502050405020303" pitchFamily="18" charset="0"/>
            </a:endParaRPr>
          </a:p>
          <a:p>
            <a:r>
              <a:rPr lang="en-GB" sz="1600" b="1">
                <a:latin typeface="Georgia" panose="02040502050405020303" pitchFamily="18" charset="0"/>
              </a:rPr>
              <a:t>Harry Styles’ </a:t>
            </a:r>
            <a:r>
              <a:rPr lang="en-GB" sz="1600" b="1" i="1">
                <a:latin typeface="Georgia" panose="02040502050405020303" pitchFamily="18" charset="0"/>
              </a:rPr>
              <a:t>As It Was </a:t>
            </a:r>
            <a:r>
              <a:rPr lang="en-GB" sz="1600" b="1">
                <a:latin typeface="Georgia" panose="02040502050405020303" pitchFamily="18" charset="0"/>
              </a:rPr>
              <a:t>remained on IFPI Global Single Chart for a second year</a:t>
            </a:r>
          </a:p>
          <a:p>
            <a:r>
              <a:rPr lang="en-GB" sz="1400">
                <a:latin typeface="Georgia" panose="02040502050405020303" pitchFamily="18" charset="0"/>
              </a:rPr>
              <a:t>The 2022 winner appeared for two consecutive years as the song reached #5 in 2023.</a:t>
            </a:r>
            <a:endParaRPr lang="en-GB" sz="1000">
              <a:latin typeface="Georgia" panose="02040502050405020303" pitchFamily="18" charset="0"/>
            </a:endParaRPr>
          </a:p>
        </p:txBody>
      </p:sp>
      <p:graphicFrame>
        <p:nvGraphicFramePr>
          <p:cNvPr id="7" name="Table 6">
            <a:extLst>
              <a:ext uri="{FF2B5EF4-FFF2-40B4-BE49-F238E27FC236}">
                <a16:creationId xmlns:a16="http://schemas.microsoft.com/office/drawing/2014/main" id="{D4591FE5-6D66-F94C-8134-D734E6A28F3C}"/>
              </a:ext>
            </a:extLst>
          </p:cNvPr>
          <p:cNvGraphicFramePr>
            <a:graphicFrameLocks noGrp="1"/>
          </p:cNvGraphicFramePr>
          <p:nvPr>
            <p:extLst>
              <p:ext uri="{D42A27DB-BD31-4B8C-83A1-F6EECF244321}">
                <p14:modId xmlns:p14="http://schemas.microsoft.com/office/powerpoint/2010/main" val="3111419771"/>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1,852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1,195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302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272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Tree>
    <p:extLst>
      <p:ext uri="{BB962C8B-B14F-4D97-AF65-F5344CB8AC3E}">
        <p14:creationId xmlns:p14="http://schemas.microsoft.com/office/powerpoint/2010/main" val="4282098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a:xfrm>
            <a:off x="365200" y="449227"/>
            <a:ext cx="8256286" cy="637305"/>
          </a:xfrm>
        </p:spPr>
        <p:txBody>
          <a:bodyPr lIns="0" tIns="0" rIns="0" bIns="0"/>
          <a:lstStyle/>
          <a:p>
            <a:r>
              <a:rPr lang="en-GB" b="0">
                <a:solidFill>
                  <a:schemeClr val="tx1"/>
                </a:solidFill>
              </a:rPr>
              <a:t>4. GERMANY | US$1.6 BN | +7.0</a:t>
            </a:r>
            <a:r>
              <a:rPr lang="en-GB" b="0">
                <a:solidFill>
                  <a:schemeClr val="tx1"/>
                </a:solidFill>
                <a:latin typeface="Agency FB" panose="020B0503020202020204" pitchFamily="34" charset="0"/>
              </a:rPr>
              <a:t>%</a:t>
            </a:r>
          </a:p>
        </p:txBody>
      </p:sp>
      <p:sp>
        <p:nvSpPr>
          <p:cNvPr id="2" name="Rectangle 1">
            <a:extLst>
              <a:ext uri="{FF2B5EF4-FFF2-40B4-BE49-F238E27FC236}">
                <a16:creationId xmlns:a16="http://schemas.microsoft.com/office/drawing/2014/main" id="{95D3AFED-3869-149A-AE97-FEF82350FD77}"/>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latin typeface="Georgia" panose="02040502050405020303" pitchFamily="18" charset="0"/>
              </a:rPr>
              <a:t>&gt;US$1bn streaming revenue</a:t>
            </a:r>
          </a:p>
          <a:p>
            <a:r>
              <a:rPr lang="en-GB" sz="1400" dirty="0">
                <a:latin typeface="Georgia" panose="02040502050405020303" pitchFamily="18" charset="0"/>
              </a:rPr>
              <a:t>Germany’s growth in 2023 was largely linked to the growth of streaming, which crossed US$1billion for the</a:t>
            </a:r>
          </a:p>
          <a:p>
            <a:r>
              <a:rPr lang="en-GB" sz="1400" dirty="0">
                <a:latin typeface="Georgia" panose="02040502050405020303" pitchFamily="18" charset="0"/>
              </a:rPr>
              <a:t>first time joining USA, UK and China</a:t>
            </a:r>
          </a:p>
          <a:p>
            <a:r>
              <a:rPr lang="en-GB" sz="1400" dirty="0">
                <a:latin typeface="Georgia" panose="02040502050405020303" pitchFamily="18" charset="0"/>
              </a:rPr>
              <a:t>to become the fourth market</a:t>
            </a:r>
          </a:p>
          <a:p>
            <a:r>
              <a:rPr lang="en-GB" sz="1400" dirty="0">
                <a:latin typeface="Georgia" panose="02040502050405020303" pitchFamily="18" charset="0"/>
              </a:rPr>
              <a:t>to achieve this milestone.</a:t>
            </a:r>
          </a:p>
          <a:p>
            <a:endParaRPr lang="en-GB" sz="1600" dirty="0">
              <a:highlight>
                <a:srgbClr val="FF00FF"/>
              </a:highlight>
              <a:latin typeface="Georgia" panose="02040502050405020303" pitchFamily="18" charset="0"/>
            </a:endParaRPr>
          </a:p>
          <a:p>
            <a:r>
              <a:rPr lang="en-GB" sz="1600" b="1" dirty="0">
                <a:latin typeface="Georgia" panose="02040502050405020303" pitchFamily="18" charset="0"/>
              </a:rPr>
              <a:t>#1 European market for ad-supported streaming</a:t>
            </a:r>
          </a:p>
          <a:p>
            <a:r>
              <a:rPr lang="en-GB" sz="1400" dirty="0">
                <a:latin typeface="Georgia" panose="02040502050405020303" pitchFamily="18" charset="0"/>
              </a:rPr>
              <a:t>Germany retained its position as the leader in ad-supported streaming in Europe for the 3rd consecutive year, with growth of 12.9% recorded in 2023.</a:t>
            </a:r>
          </a:p>
          <a:p>
            <a:endParaRPr lang="en-GB" sz="1400" dirty="0">
              <a:latin typeface="Georgia" panose="02040502050405020303" pitchFamily="18" charset="0"/>
            </a:endParaRPr>
          </a:p>
          <a:p>
            <a:r>
              <a:rPr lang="en-GB" sz="1600" b="1" dirty="0">
                <a:latin typeface="Georgia" panose="02040502050405020303" pitchFamily="18" charset="0"/>
              </a:rPr>
              <a:t>Komet broke records</a:t>
            </a:r>
          </a:p>
          <a:p>
            <a:r>
              <a:rPr lang="en-GB" sz="1400" dirty="0">
                <a:latin typeface="Georgia" panose="02040502050405020303" pitchFamily="18" charset="0"/>
              </a:rPr>
              <a:t>The collaboration between Udo Lindenberg and Apache 207 became the longest-running #1 of all time in Germany as it held the top spot for 21 weeks.</a:t>
            </a:r>
            <a:endParaRPr lang="en-GB" sz="1000" dirty="0">
              <a:latin typeface="Georgia" panose="02040502050405020303" pitchFamily="18" charset="0"/>
            </a:endParaRPr>
          </a:p>
        </p:txBody>
      </p:sp>
      <p:graphicFrame>
        <p:nvGraphicFramePr>
          <p:cNvPr id="7" name="Table 6">
            <a:extLst>
              <a:ext uri="{FF2B5EF4-FFF2-40B4-BE49-F238E27FC236}">
                <a16:creationId xmlns:a16="http://schemas.microsoft.com/office/drawing/2014/main" id="{126E4FF1-1CB6-065F-0779-8E1C4C71A8D8}"/>
              </a:ext>
            </a:extLst>
          </p:cNvPr>
          <p:cNvGraphicFramePr>
            <a:graphicFrameLocks noGrp="1"/>
          </p:cNvGraphicFramePr>
          <p:nvPr>
            <p:extLst>
              <p:ext uri="{D42A27DB-BD31-4B8C-83A1-F6EECF244321}">
                <p14:modId xmlns:p14="http://schemas.microsoft.com/office/powerpoint/2010/main" val="3580857125"/>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1,620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+9.5%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1,043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282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246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graphicFrame>
        <p:nvGraphicFramePr>
          <p:cNvPr id="3" name="Chart 2">
            <a:extLst>
              <a:ext uri="{FF2B5EF4-FFF2-40B4-BE49-F238E27FC236}">
                <a16:creationId xmlns:a16="http://schemas.microsoft.com/office/drawing/2014/main" id="{B1F51DBC-1674-F96C-3C9C-180ABCCD9917}"/>
              </a:ext>
            </a:extLst>
          </p:cNvPr>
          <p:cNvGraphicFramePr/>
          <p:nvPr>
            <p:extLst>
              <p:ext uri="{D42A27DB-BD31-4B8C-83A1-F6EECF244321}">
                <p14:modId xmlns:p14="http://schemas.microsoft.com/office/powerpoint/2010/main" val="3535530597"/>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6840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5. CHINA | US$1.5 BN | +25.9</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2634806566"/>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DAA754A2-1A85-17BF-6F71-4B161FD7FFA4}"/>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Fastest growing in Top 20</a:t>
            </a:r>
          </a:p>
          <a:p>
            <a:r>
              <a:rPr lang="en-GB" sz="1400">
                <a:latin typeface="Georgia" panose="02040502050405020303" pitchFamily="18" charset="0"/>
              </a:rPr>
              <a:t>China recorded the fastest growth rate in the Top 20 markets for 2023 at 25.9%.</a:t>
            </a:r>
          </a:p>
          <a:p>
            <a:endParaRPr lang="en-GB" sz="1600">
              <a:highlight>
                <a:srgbClr val="FF00FF"/>
              </a:highlight>
              <a:latin typeface="Georgia" panose="02040502050405020303" pitchFamily="18" charset="0"/>
            </a:endParaRPr>
          </a:p>
          <a:p>
            <a:r>
              <a:rPr lang="en-GB" sz="1600" b="1">
                <a:latin typeface="Georgia" panose="02040502050405020303" pitchFamily="18" charset="0"/>
              </a:rPr>
              <a:t>#1 number of subscriptions</a:t>
            </a:r>
          </a:p>
          <a:p>
            <a:r>
              <a:rPr lang="en-GB" sz="1400">
                <a:latin typeface="Georgia" panose="02040502050405020303" pitchFamily="18" charset="0"/>
              </a:rPr>
              <a:t>China overtook the USA as the largest market by number of users of subscription streaming accounts globally.</a:t>
            </a:r>
            <a:endParaRPr lang="en-GB" sz="1400">
              <a:highlight>
                <a:srgbClr val="FF00FF"/>
              </a:highlight>
              <a:latin typeface="Georgia" panose="02040502050405020303" pitchFamily="18" charset="0"/>
            </a:endParaRPr>
          </a:p>
          <a:p>
            <a:endParaRPr lang="en-GB" sz="1600">
              <a:highlight>
                <a:srgbClr val="FF00FF"/>
              </a:highlight>
              <a:latin typeface="Georgia" panose="02040502050405020303" pitchFamily="18" charset="0"/>
            </a:endParaRPr>
          </a:p>
          <a:p>
            <a:r>
              <a:rPr lang="en-GB" sz="1600" b="1">
                <a:latin typeface="Georgia" panose="02040502050405020303" pitchFamily="18" charset="0"/>
              </a:rPr>
              <a:t>#2 largest digital market</a:t>
            </a:r>
          </a:p>
          <a:p>
            <a:r>
              <a:rPr lang="en-GB" sz="1400">
                <a:latin typeface="Georgia" panose="02040502050405020303" pitchFamily="18" charset="0"/>
              </a:rPr>
              <a:t>China became the second-largest global digital market in 2023 ahead of the UK. China also overtook Germany in 2023 as the #4 largest market in terms of physical and digital revenues.</a:t>
            </a:r>
          </a:p>
        </p:txBody>
      </p:sp>
      <p:graphicFrame>
        <p:nvGraphicFramePr>
          <p:cNvPr id="4" name="Table 3">
            <a:extLst>
              <a:ext uri="{FF2B5EF4-FFF2-40B4-BE49-F238E27FC236}">
                <a16:creationId xmlns:a16="http://schemas.microsoft.com/office/drawing/2014/main" id="{13C42F1F-3B9C-AD15-B1AD-4D8CF21534BE}"/>
              </a:ext>
            </a:extLst>
          </p:cNvPr>
          <p:cNvGraphicFramePr>
            <a:graphicFrameLocks noGrp="1"/>
          </p:cNvGraphicFramePr>
          <p:nvPr>
            <p:extLst>
              <p:ext uri="{D42A27DB-BD31-4B8C-83A1-F6EECF244321}">
                <p14:modId xmlns:p14="http://schemas.microsoft.com/office/powerpoint/2010/main" val="321617483"/>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+25.9%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1,454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+27.7%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1,315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Tree>
    <p:extLst>
      <p:ext uri="{BB962C8B-B14F-4D97-AF65-F5344CB8AC3E}">
        <p14:creationId xmlns:p14="http://schemas.microsoft.com/office/powerpoint/2010/main" val="2191919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6. FRANCE | US$1.2 BN | +4.4</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3185528636"/>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9981EB4D-3554-7F6A-FC2B-68166174B3E3}"/>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latin typeface="Georgia" panose="02040502050405020303" pitchFamily="18" charset="0"/>
              </a:rPr>
              <a:t>3 years of revenue growth</a:t>
            </a:r>
          </a:p>
          <a:p>
            <a:r>
              <a:rPr lang="en-GB" sz="1400" dirty="0">
                <a:latin typeface="Georgia" panose="02040502050405020303" pitchFamily="18" charset="0"/>
              </a:rPr>
              <a:t>2023 marked France’s third</a:t>
            </a:r>
          </a:p>
          <a:p>
            <a:r>
              <a:rPr lang="en-GB" sz="1400" dirty="0">
                <a:latin typeface="Georgia" panose="02040502050405020303" pitchFamily="18" charset="0"/>
              </a:rPr>
              <a:t>consecutive year of growth, following a decline in 2020.</a:t>
            </a:r>
          </a:p>
          <a:p>
            <a:endParaRPr lang="en-GB" sz="1400" dirty="0">
              <a:highlight>
                <a:srgbClr val="FF00FF"/>
              </a:highlight>
              <a:latin typeface="Georgia" panose="02040502050405020303" pitchFamily="18" charset="0"/>
            </a:endParaRPr>
          </a:p>
          <a:p>
            <a:r>
              <a:rPr lang="en-GB" sz="1600" b="1" dirty="0">
                <a:latin typeface="Georgia" panose="02040502050405020303" pitchFamily="18" charset="0"/>
              </a:rPr>
              <a:t>Streaming drove growth</a:t>
            </a:r>
          </a:p>
          <a:p>
            <a:r>
              <a:rPr lang="en-GB" sz="1400" dirty="0">
                <a:latin typeface="Georgia" panose="02040502050405020303" pitchFamily="18" charset="0"/>
              </a:rPr>
              <a:t>Streaming was the fastest growing format for France in 2023, with growth of 8.0%.</a:t>
            </a:r>
          </a:p>
          <a:p>
            <a:endParaRPr lang="en-GB" sz="1600" dirty="0">
              <a:latin typeface="Georgia" panose="02040502050405020303" pitchFamily="18" charset="0"/>
            </a:endParaRPr>
          </a:p>
          <a:p>
            <a:r>
              <a:rPr lang="en-GB" sz="1600" b="1" dirty="0">
                <a:latin typeface="Georgia" panose="02040502050405020303" pitchFamily="18" charset="0"/>
              </a:rPr>
              <a:t>Local artist popularity</a:t>
            </a:r>
          </a:p>
          <a:p>
            <a:r>
              <a:rPr lang="en-GB" sz="1400" b="0" i="0" u="none" strike="noStrike" dirty="0">
                <a:effectLst/>
                <a:latin typeface="Georgia" panose="02040502050405020303" pitchFamily="18" charset="0"/>
              </a:rPr>
              <a:t>All ten of the top 10 albums on SNEP's 2023 year-end chart were from domestic artists, led by </a:t>
            </a:r>
            <a:r>
              <a:rPr lang="en-GB" sz="1400" b="0" i="0" u="none" strike="noStrike" dirty="0" err="1">
                <a:effectLst/>
                <a:latin typeface="Georgia" panose="02040502050405020303" pitchFamily="18" charset="0"/>
              </a:rPr>
              <a:t>Werenoi’s</a:t>
            </a:r>
            <a:r>
              <a:rPr lang="en-GB" sz="1400" b="0" i="0" u="none" strike="noStrike" dirty="0">
                <a:effectLst/>
                <a:latin typeface="Georgia" panose="02040502050405020303" pitchFamily="18" charset="0"/>
              </a:rPr>
              <a:t> </a:t>
            </a:r>
            <a:r>
              <a:rPr lang="en-GB" sz="1400" b="0" i="1" u="none" strike="noStrike" dirty="0" err="1">
                <a:effectLst/>
                <a:latin typeface="Georgia" panose="02040502050405020303" pitchFamily="18" charset="0"/>
              </a:rPr>
              <a:t>Carré</a:t>
            </a:r>
            <a:r>
              <a:rPr lang="en-GB" sz="1400" b="0" i="1" u="none" strike="noStrike">
                <a:effectLst/>
                <a:latin typeface="Georgia" panose="02040502050405020303" pitchFamily="18" charset="0"/>
              </a:rPr>
              <a:t>.</a:t>
            </a:r>
            <a:endParaRPr lang="en-GB" sz="1400" i="1">
              <a:latin typeface="Georgia" panose="02040502050405020303" pitchFamily="18" charset="0"/>
            </a:endParaRPr>
          </a:p>
        </p:txBody>
      </p:sp>
      <p:graphicFrame>
        <p:nvGraphicFramePr>
          <p:cNvPr id="5" name="Table 4">
            <a:extLst>
              <a:ext uri="{FF2B5EF4-FFF2-40B4-BE49-F238E27FC236}">
                <a16:creationId xmlns:a16="http://schemas.microsoft.com/office/drawing/2014/main" id="{29D2519D-7C74-C166-D97C-85700E572E53}"/>
              </a:ext>
            </a:extLst>
          </p:cNvPr>
          <p:cNvGraphicFramePr>
            <a:graphicFrameLocks noGrp="1"/>
          </p:cNvGraphicFramePr>
          <p:nvPr>
            <p:extLst>
              <p:ext uri="{D42A27DB-BD31-4B8C-83A1-F6EECF244321}">
                <p14:modId xmlns:p14="http://schemas.microsoft.com/office/powerpoint/2010/main" val="3093831765"/>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algn="ctr" defTabSz="914400" rtl="0" eaLnBrk="1" fontAlgn="b" latinLnBrk="0" hangingPunct="1"/>
                      <a:r>
                        <a:rPr lang="en-GB" sz="1400" b="1" i="0" u="none" strike="noStrike" kern="1200">
                          <a:solidFill>
                            <a:schemeClr val="tx1"/>
                          </a:solidFill>
                          <a:effectLst/>
                          <a:latin typeface="Georgia" panose="02040502050405020303" pitchFamily="18" charset="0"/>
                          <a:ea typeface="+mn-ea"/>
                          <a:cs typeface="+mn-cs"/>
                        </a:rPr>
                        <a:t>1,178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659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211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kern="1200" spc="0">
                          <a:solidFill>
                            <a:schemeClr val="tx1"/>
                          </a:solidFill>
                          <a:latin typeface="Georgia" panose="02040502050405020303" pitchFamily="18" charset="0"/>
                          <a:ea typeface="+mn-ea"/>
                          <a:cs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Tree>
    <p:extLst>
      <p:ext uri="{BB962C8B-B14F-4D97-AF65-F5344CB8AC3E}">
        <p14:creationId xmlns:p14="http://schemas.microsoft.com/office/powerpoint/2010/main" val="1272385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a:xfrm>
            <a:off x="365200" y="449227"/>
            <a:ext cx="8220000" cy="637305"/>
          </a:xfrm>
        </p:spPr>
        <p:txBody>
          <a:bodyPr lIns="0" tIns="0" rIns="0" bIns="0"/>
          <a:lstStyle/>
          <a:p>
            <a:r>
              <a:rPr lang="en-GB" b="0">
                <a:solidFill>
                  <a:schemeClr val="tx1"/>
                </a:solidFill>
              </a:rPr>
              <a:t>7. SOUTH KOREA | US$834 M | +13.1</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2738906287"/>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9981EB4D-3554-7F6A-FC2B-68166174B3E3}"/>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Physical growth </a:t>
            </a:r>
          </a:p>
          <a:p>
            <a:r>
              <a:rPr lang="en-GB" sz="1400">
                <a:latin typeface="Georgia" panose="02040502050405020303" pitchFamily="18" charset="0"/>
              </a:rPr>
              <a:t>Physical revenues grew by 33.5% and added US$74 million in revenue growth, driven by CD which accounted for 93.7% of physical revenues in the market.</a:t>
            </a:r>
          </a:p>
          <a:p>
            <a:endParaRPr lang="en-GB" sz="1600">
              <a:highlight>
                <a:srgbClr val="FF00FF"/>
              </a:highlight>
              <a:latin typeface="Georgia" panose="02040502050405020303" pitchFamily="18" charset="0"/>
            </a:endParaRPr>
          </a:p>
          <a:p>
            <a:r>
              <a:rPr lang="en-GB" sz="1600" b="1">
                <a:latin typeface="Georgia" panose="02040502050405020303" pitchFamily="18" charset="0"/>
              </a:rPr>
              <a:t>&gt;US$500m digital revenues</a:t>
            </a:r>
          </a:p>
          <a:p>
            <a:r>
              <a:rPr lang="en-GB" sz="1400">
                <a:latin typeface="Georgia" panose="02040502050405020303" pitchFamily="18" charset="0"/>
              </a:rPr>
              <a:t>Digital revenues surpassed US$500m for the first time and accounted for 61.7% of South Korea’s revenues.</a:t>
            </a:r>
          </a:p>
          <a:p>
            <a:endParaRPr lang="en-GB" sz="1600">
              <a:highlight>
                <a:srgbClr val="FF00FF"/>
              </a:highlight>
              <a:latin typeface="Georgia" panose="02040502050405020303" pitchFamily="18" charset="0"/>
            </a:endParaRPr>
          </a:p>
          <a:p>
            <a:r>
              <a:rPr lang="en-GB" sz="1600" b="1">
                <a:latin typeface="Georgia" panose="02040502050405020303" pitchFamily="18" charset="0"/>
              </a:rPr>
              <a:t>K-Pop broke records on 2023 IFPI Global Charts</a:t>
            </a:r>
          </a:p>
          <a:p>
            <a:r>
              <a:rPr lang="en-GB" sz="1400" b="0" i="0" u="none" strike="noStrike">
                <a:effectLst/>
                <a:latin typeface="Georgia" panose="02040502050405020303" pitchFamily="18" charset="0"/>
              </a:rPr>
              <a:t>A record-breaking six K-Pop acts appeared in the IFPI Global Artist Chart, while K-Pop releases occupied 19 of the top 20 IFPI Global Album Sales Chart spots.</a:t>
            </a:r>
            <a:endParaRPr lang="en-GB" sz="1000">
              <a:latin typeface="Georgia" panose="02040502050405020303" pitchFamily="18" charset="0"/>
            </a:endParaRPr>
          </a:p>
        </p:txBody>
      </p:sp>
      <p:graphicFrame>
        <p:nvGraphicFramePr>
          <p:cNvPr id="4" name="Table 3">
            <a:extLst>
              <a:ext uri="{FF2B5EF4-FFF2-40B4-BE49-F238E27FC236}">
                <a16:creationId xmlns:a16="http://schemas.microsoft.com/office/drawing/2014/main" id="{65FDAA22-3464-31F9-3B43-ECE32140383C}"/>
              </a:ext>
            </a:extLst>
          </p:cNvPr>
          <p:cNvGraphicFramePr>
            <a:graphicFrameLocks noGrp="1"/>
          </p:cNvGraphicFramePr>
          <p:nvPr>
            <p:extLst>
              <p:ext uri="{D42A27DB-BD31-4B8C-83A1-F6EECF244321}">
                <p14:modId xmlns:p14="http://schemas.microsoft.com/office/powerpoint/2010/main" val="3010893557"/>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+13.1%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kern="1200">
                          <a:solidFill>
                            <a:schemeClr val="tx1"/>
                          </a:solidFill>
                          <a:effectLst/>
                          <a:latin typeface="Georgia" panose="02040502050405020303" pitchFamily="18" charset="0"/>
                          <a:ea typeface="+mn-ea"/>
                          <a:cs typeface="+mn-cs"/>
                        </a:rPr>
                        <a:t>834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495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297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-32.6%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Tree>
    <p:extLst>
      <p:ext uri="{BB962C8B-B14F-4D97-AF65-F5344CB8AC3E}">
        <p14:creationId xmlns:p14="http://schemas.microsoft.com/office/powerpoint/2010/main" val="1404207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8. CANADA | US$660 M | +12.2</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3216089208"/>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9981EB4D-3554-7F6A-FC2B-68166174B3E3}"/>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&gt;$500m streaming revenues</a:t>
            </a:r>
          </a:p>
          <a:p>
            <a:pPr algn="l"/>
            <a:r>
              <a:rPr lang="en-GB" sz="1400">
                <a:latin typeface="Georgia" panose="02040502050405020303" pitchFamily="18" charset="0"/>
              </a:rPr>
              <a:t>Streaming revenues passed US$500 million for the first time, growing by 8.6% in 2023.</a:t>
            </a:r>
          </a:p>
          <a:p>
            <a:endParaRPr lang="en-GB" sz="1400">
              <a:latin typeface="Georgia" panose="02040502050405020303" pitchFamily="18" charset="0"/>
            </a:endParaRPr>
          </a:p>
          <a:p>
            <a:r>
              <a:rPr lang="en-GB" sz="1600" b="1">
                <a:latin typeface="Georgia" panose="02040502050405020303" pitchFamily="18" charset="0"/>
              </a:rPr>
              <a:t>Vinyl growth</a:t>
            </a:r>
          </a:p>
          <a:p>
            <a:r>
              <a:rPr lang="en-GB" sz="1400">
                <a:latin typeface="Georgia" panose="02040502050405020303" pitchFamily="18" charset="0"/>
              </a:rPr>
              <a:t>Vinyl revenues in Canada increased by 30.2%, with seven of Canada’s top selling albums featured in the IFPI Global Vinyl Album Chart in 2023. </a:t>
            </a:r>
          </a:p>
          <a:p>
            <a:r>
              <a:rPr lang="en-GB" sz="1400">
                <a:latin typeface="Georgia" panose="02040502050405020303" pitchFamily="18" charset="0"/>
              </a:rPr>
              <a:t>  </a:t>
            </a:r>
            <a:endParaRPr lang="en-GB" sz="1600">
              <a:highlight>
                <a:srgbClr val="FF00FF"/>
              </a:highlight>
              <a:latin typeface="Georgia" panose="02040502050405020303" pitchFamily="18" charset="0"/>
            </a:endParaRPr>
          </a:p>
          <a:p>
            <a:r>
              <a:rPr lang="en-GB" sz="1600" b="1">
                <a:latin typeface="Georgia" panose="02040502050405020303" pitchFamily="18" charset="0"/>
              </a:rPr>
              <a:t>The Weeknd made four appearances on the 2023 IFPI Global Single Chart</a:t>
            </a:r>
          </a:p>
          <a:p>
            <a:r>
              <a:rPr lang="en-GB" sz="1400">
                <a:latin typeface="Georgia" panose="02040502050405020303" pitchFamily="18" charset="0"/>
              </a:rPr>
              <a:t>The Canadian singer had four of the biggest global songs of the year including </a:t>
            </a:r>
            <a:r>
              <a:rPr lang="en-GB" sz="1400" i="1">
                <a:latin typeface="Georgia" panose="02040502050405020303" pitchFamily="18" charset="0"/>
              </a:rPr>
              <a:t>Die For You </a:t>
            </a:r>
            <a:r>
              <a:rPr lang="en-GB" sz="1400">
                <a:latin typeface="Georgia" panose="02040502050405020303" pitchFamily="18" charset="0"/>
              </a:rPr>
              <a:t>(with Ariana Grande) and </a:t>
            </a:r>
            <a:r>
              <a:rPr lang="en-GB" sz="1400" i="1" err="1">
                <a:latin typeface="Georgia" panose="02040502050405020303" pitchFamily="18" charset="0"/>
              </a:rPr>
              <a:t>Creepin</a:t>
            </a:r>
            <a:r>
              <a:rPr lang="en-GB" sz="1400" i="1">
                <a:latin typeface="Georgia" panose="02040502050405020303" pitchFamily="18" charset="0"/>
              </a:rPr>
              <a:t>’</a:t>
            </a:r>
            <a:r>
              <a:rPr lang="en-GB" sz="1000" i="1">
                <a:latin typeface="Georgia" panose="02040502050405020303" pitchFamily="18" charset="0"/>
              </a:rPr>
              <a:t> </a:t>
            </a:r>
            <a:r>
              <a:rPr lang="en-GB" sz="1400">
                <a:latin typeface="Georgia" panose="02040502050405020303" pitchFamily="18" charset="0"/>
              </a:rPr>
              <a:t>(with Metro Boomin and 21 Savage).</a:t>
            </a:r>
          </a:p>
        </p:txBody>
      </p:sp>
      <p:graphicFrame>
        <p:nvGraphicFramePr>
          <p:cNvPr id="3" name="Table 2">
            <a:extLst>
              <a:ext uri="{FF2B5EF4-FFF2-40B4-BE49-F238E27FC236}">
                <a16:creationId xmlns:a16="http://schemas.microsoft.com/office/drawing/2014/main" id="{4103E89A-F7B6-C533-F5F1-1B9BB5D83CAB}"/>
              </a:ext>
            </a:extLst>
          </p:cNvPr>
          <p:cNvGraphicFramePr>
            <a:graphicFrameLocks noGrp="1"/>
          </p:cNvGraphicFramePr>
          <p:nvPr>
            <p:extLst>
              <p:ext uri="{D42A27DB-BD31-4B8C-83A1-F6EECF244321}">
                <p14:modId xmlns:p14="http://schemas.microsoft.com/office/powerpoint/2010/main" val="1635231086"/>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kern="1200">
                          <a:solidFill>
                            <a:schemeClr val="tx1"/>
                          </a:solidFill>
                          <a:effectLst/>
                          <a:latin typeface="Georgia" panose="02040502050405020303" pitchFamily="18" charset="0"/>
                          <a:ea typeface="+mn-ea"/>
                          <a:cs typeface="+mn-cs"/>
                        </a:rPr>
                        <a:t>660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507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Tree>
    <p:extLst>
      <p:ext uri="{BB962C8B-B14F-4D97-AF65-F5344CB8AC3E}">
        <p14:creationId xmlns:p14="http://schemas.microsoft.com/office/powerpoint/2010/main" val="50312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0FDA-0EF0-0894-290D-DE3E52E74A6F}"/>
              </a:ext>
            </a:extLst>
          </p:cNvPr>
          <p:cNvSpPr>
            <a:spLocks noGrp="1"/>
          </p:cNvSpPr>
          <p:nvPr>
            <p:ph type="title"/>
          </p:nvPr>
        </p:nvSpPr>
        <p:spPr>
          <a:xfrm>
            <a:off x="365198" y="458752"/>
            <a:ext cx="10321851" cy="637305"/>
          </a:xfrm>
        </p:spPr>
        <p:txBody>
          <a:bodyPr/>
          <a:lstStyle/>
          <a:p>
            <a:r>
              <a:rPr lang="en-GB" b="0"/>
              <a:t>GLOBAL RECORDED MUSIC INDUSTRY: 2023</a:t>
            </a:r>
            <a:br>
              <a:rPr lang="en-GB" b="0"/>
            </a:br>
            <a:endParaRPr lang="en-GB" b="0"/>
          </a:p>
        </p:txBody>
      </p:sp>
      <p:sp>
        <p:nvSpPr>
          <p:cNvPr id="6" name="TextBox 5">
            <a:extLst>
              <a:ext uri="{FF2B5EF4-FFF2-40B4-BE49-F238E27FC236}">
                <a16:creationId xmlns:a16="http://schemas.microsoft.com/office/drawing/2014/main" id="{D43BED34-FE21-ACCC-1366-4F4A7442818A}"/>
              </a:ext>
            </a:extLst>
          </p:cNvPr>
          <p:cNvSpPr txBox="1"/>
          <p:nvPr/>
        </p:nvSpPr>
        <p:spPr>
          <a:xfrm>
            <a:off x="8936274" y="1465679"/>
            <a:ext cx="2714017" cy="954107"/>
          </a:xfrm>
          <a:prstGeom prst="rect">
            <a:avLst/>
          </a:prstGeom>
          <a:noFill/>
        </p:spPr>
        <p:txBody>
          <a:bodyPr wrap="square" rtlCol="0">
            <a:spAutoFit/>
          </a:bodyPr>
          <a:lstStyle/>
          <a:p>
            <a:pPr algn="ctr"/>
            <a:r>
              <a:rPr lang="en-GB" sz="2000" b="1">
                <a:solidFill>
                  <a:schemeClr val="accent5"/>
                </a:solidFill>
                <a:latin typeface="Georgia" panose="02040502050405020303" pitchFamily="18" charset="0"/>
              </a:rPr>
              <a:t>US$</a:t>
            </a:r>
            <a:r>
              <a:rPr lang="en-GB" sz="3200" b="1">
                <a:solidFill>
                  <a:schemeClr val="accent5"/>
                </a:solidFill>
                <a:latin typeface="Georgia" panose="02040502050405020303" pitchFamily="18" charset="0"/>
              </a:rPr>
              <a:t>28.6</a:t>
            </a:r>
            <a:r>
              <a:rPr lang="en-GB" sz="2000" b="1">
                <a:solidFill>
                  <a:schemeClr val="accent5"/>
                </a:solidFill>
                <a:latin typeface="Georgia" panose="02040502050405020303" pitchFamily="18" charset="0"/>
              </a:rPr>
              <a:t>bn</a:t>
            </a:r>
          </a:p>
          <a:p>
            <a:pPr algn="ctr"/>
            <a:r>
              <a:rPr lang="en-GB" sz="1200" b="1">
                <a:solidFill>
                  <a:schemeClr val="accent5"/>
                </a:solidFill>
                <a:latin typeface="Georgia" panose="02040502050405020303" pitchFamily="18" charset="0"/>
              </a:rPr>
              <a:t>GLOBAL RECORDED MUSIC REVENUES 2023</a:t>
            </a:r>
            <a:endParaRPr lang="en-GB" sz="1050" b="1">
              <a:solidFill>
                <a:schemeClr val="accent5"/>
              </a:solidFill>
              <a:latin typeface="Georgia" panose="02040502050405020303" pitchFamily="18" charset="0"/>
            </a:endParaRPr>
          </a:p>
        </p:txBody>
      </p:sp>
      <p:sp>
        <p:nvSpPr>
          <p:cNvPr id="7" name="TextBox 6">
            <a:extLst>
              <a:ext uri="{FF2B5EF4-FFF2-40B4-BE49-F238E27FC236}">
                <a16:creationId xmlns:a16="http://schemas.microsoft.com/office/drawing/2014/main" id="{7EABF993-0B04-4DF1-DCA3-3CF825436EB3}"/>
              </a:ext>
            </a:extLst>
          </p:cNvPr>
          <p:cNvSpPr txBox="1"/>
          <p:nvPr/>
        </p:nvSpPr>
        <p:spPr>
          <a:xfrm>
            <a:off x="8936273" y="3062286"/>
            <a:ext cx="2714017" cy="954107"/>
          </a:xfrm>
          <a:prstGeom prst="rect">
            <a:avLst/>
          </a:prstGeom>
          <a:noFill/>
        </p:spPr>
        <p:txBody>
          <a:bodyPr wrap="square" rtlCol="0">
            <a:spAutoFit/>
          </a:bodyPr>
          <a:lstStyle/>
          <a:p>
            <a:pPr algn="ctr"/>
            <a:r>
              <a:rPr lang="en-GB" sz="2000" b="1">
                <a:solidFill>
                  <a:schemeClr val="accent5"/>
                </a:solidFill>
                <a:latin typeface="Georgia" panose="02040502050405020303" pitchFamily="18" charset="0"/>
              </a:rPr>
              <a:t>+US$</a:t>
            </a:r>
            <a:r>
              <a:rPr lang="en-GB" sz="3200" b="1">
                <a:solidFill>
                  <a:schemeClr val="accent5"/>
                </a:solidFill>
                <a:latin typeface="Georgia" panose="02040502050405020303" pitchFamily="18" charset="0"/>
              </a:rPr>
              <a:t>2.7</a:t>
            </a:r>
            <a:r>
              <a:rPr lang="en-GB" sz="2000" b="1">
                <a:solidFill>
                  <a:schemeClr val="accent5"/>
                </a:solidFill>
                <a:latin typeface="Georgia" panose="02040502050405020303" pitchFamily="18" charset="0"/>
              </a:rPr>
              <a:t>bn</a:t>
            </a:r>
          </a:p>
          <a:p>
            <a:pPr algn="ctr"/>
            <a:r>
              <a:rPr lang="en-GB" sz="1200" b="1">
                <a:solidFill>
                  <a:schemeClr val="accent5"/>
                </a:solidFill>
                <a:latin typeface="Georgia" panose="02040502050405020303" pitchFamily="18" charset="0"/>
              </a:rPr>
              <a:t>GLOBAL RECORDED MUSIC REVENUE GROWTH 2023 ($)</a:t>
            </a:r>
            <a:endParaRPr lang="en-GB" sz="1050" b="1">
              <a:solidFill>
                <a:schemeClr val="accent5"/>
              </a:solidFill>
              <a:latin typeface="Georgia" panose="02040502050405020303" pitchFamily="18" charset="0"/>
            </a:endParaRPr>
          </a:p>
        </p:txBody>
      </p:sp>
      <p:sp>
        <p:nvSpPr>
          <p:cNvPr id="8" name="TextBox 7">
            <a:extLst>
              <a:ext uri="{FF2B5EF4-FFF2-40B4-BE49-F238E27FC236}">
                <a16:creationId xmlns:a16="http://schemas.microsoft.com/office/drawing/2014/main" id="{44A4D4D5-36CF-A3AA-2493-F6AFB5D15995}"/>
              </a:ext>
            </a:extLst>
          </p:cNvPr>
          <p:cNvSpPr txBox="1"/>
          <p:nvPr/>
        </p:nvSpPr>
        <p:spPr>
          <a:xfrm>
            <a:off x="8936273" y="4658893"/>
            <a:ext cx="2714017" cy="954107"/>
          </a:xfrm>
          <a:prstGeom prst="rect">
            <a:avLst/>
          </a:prstGeom>
          <a:noFill/>
        </p:spPr>
        <p:txBody>
          <a:bodyPr wrap="square" rtlCol="0">
            <a:spAutoFit/>
          </a:bodyPr>
          <a:lstStyle/>
          <a:p>
            <a:pPr algn="ctr"/>
            <a:r>
              <a:rPr lang="en-GB" sz="2000" b="1">
                <a:solidFill>
                  <a:schemeClr val="accent5"/>
                </a:solidFill>
                <a:latin typeface="Georgia" panose="02040502050405020303" pitchFamily="18" charset="0"/>
              </a:rPr>
              <a:t>+</a:t>
            </a:r>
            <a:r>
              <a:rPr lang="en-GB" sz="3200" b="1">
                <a:solidFill>
                  <a:schemeClr val="accent5"/>
                </a:solidFill>
                <a:latin typeface="Georgia" panose="02040502050405020303" pitchFamily="18" charset="0"/>
              </a:rPr>
              <a:t>10.2%</a:t>
            </a:r>
          </a:p>
          <a:p>
            <a:pPr algn="ctr"/>
            <a:r>
              <a:rPr lang="en-GB" sz="1200" b="1">
                <a:solidFill>
                  <a:schemeClr val="accent5"/>
                </a:solidFill>
                <a:latin typeface="Georgia" panose="02040502050405020303" pitchFamily="18" charset="0"/>
              </a:rPr>
              <a:t>GLOBAL RECORDED MUSIC REVENUE GROWTH 2023 (%)</a:t>
            </a:r>
            <a:endParaRPr lang="en-GB" sz="1050" b="1">
              <a:solidFill>
                <a:schemeClr val="accent5"/>
              </a:solidFill>
              <a:latin typeface="Georgia" panose="02040502050405020303" pitchFamily="18" charset="0"/>
            </a:endParaRPr>
          </a:p>
        </p:txBody>
      </p:sp>
      <p:graphicFrame>
        <p:nvGraphicFramePr>
          <p:cNvPr id="11" name="Chart 10">
            <a:extLst>
              <a:ext uri="{FF2B5EF4-FFF2-40B4-BE49-F238E27FC236}">
                <a16:creationId xmlns:a16="http://schemas.microsoft.com/office/drawing/2014/main" id="{33861977-AD4D-71DC-1E43-E98E303D0945}"/>
              </a:ext>
            </a:extLst>
          </p:cNvPr>
          <p:cNvGraphicFramePr/>
          <p:nvPr>
            <p:extLst>
              <p:ext uri="{D42A27DB-BD31-4B8C-83A1-F6EECF244321}">
                <p14:modId xmlns:p14="http://schemas.microsoft.com/office/powerpoint/2010/main" val="613098507"/>
              </p:ext>
            </p:extLst>
          </p:nvPr>
        </p:nvGraphicFramePr>
        <p:xfrm>
          <a:off x="111760" y="1767840"/>
          <a:ext cx="8128000" cy="43704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4">
            <a:extLst>
              <a:ext uri="{FF2B5EF4-FFF2-40B4-BE49-F238E27FC236}">
                <a16:creationId xmlns:a16="http://schemas.microsoft.com/office/drawing/2014/main" id="{3EA041EB-9C92-F044-6CBD-3D3C04C68AE3}"/>
              </a:ext>
            </a:extLst>
          </p:cNvPr>
          <p:cNvSpPr txBox="1">
            <a:spLocks/>
          </p:cNvSpPr>
          <p:nvPr/>
        </p:nvSpPr>
        <p:spPr>
          <a:xfrm>
            <a:off x="369570" y="978952"/>
            <a:ext cx="11571418" cy="671736"/>
          </a:xfrm>
          <a:prstGeom prst="rect">
            <a:avLst/>
          </a:prstGeom>
        </p:spPr>
        <p:txBody>
          <a:bodyPr lIns="0" tIns="0" rIns="0" bIns="0"/>
          <a:lstStyle>
            <a:lvl1pPr marL="0" indent="0" algn="l" defTabSz="914400" rtl="0" eaLnBrk="1" latinLnBrk="0" hangingPunct="1">
              <a:lnSpc>
                <a:spcPct val="100000"/>
              </a:lnSpc>
              <a:spcBef>
                <a:spcPts val="0"/>
              </a:spcBef>
              <a:buFont typeface="Arial"/>
              <a:buNone/>
              <a:defRPr sz="2000" b="0" i="0" kern="1200">
                <a:solidFill>
                  <a:schemeClr val="accent5"/>
                </a:solidFill>
                <a:latin typeface="Fixture Condensed ExtraLight"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a:buNone/>
              <a:defRPr sz="1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a:buNone/>
              <a:defRPr sz="11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a:buNone/>
              <a:defRPr sz="105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a:buNone/>
              <a:defRPr sz="10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a:latin typeface="Georgia" panose="02040502050405020303" pitchFamily="18" charset="0"/>
              </a:rPr>
              <a:t>2023 was the ninth consecutive year of growth in global recorded music revenues, with an acceleration on the 9.0% growth in 2022 to growth of 10.2% in 2023. </a:t>
            </a:r>
            <a:endParaRPr lang="en-GB" sz="1800">
              <a:highlight>
                <a:srgbClr val="FFFF00"/>
              </a:highlight>
              <a:latin typeface="Georgia" panose="02040502050405020303" pitchFamily="18" charset="0"/>
            </a:endParaRPr>
          </a:p>
        </p:txBody>
      </p:sp>
    </p:spTree>
    <p:extLst>
      <p:ext uri="{BB962C8B-B14F-4D97-AF65-F5344CB8AC3E}">
        <p14:creationId xmlns:p14="http://schemas.microsoft.com/office/powerpoint/2010/main" val="2508641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9. BRAZIL | US$574 M | +13.4</a:t>
            </a:r>
            <a:r>
              <a:rPr lang="en-GB" b="0">
                <a:solidFill>
                  <a:schemeClr val="tx1"/>
                </a:solidFill>
                <a:latin typeface="Agency FB" panose="020B0503020202020204" pitchFamily="34" charset="0"/>
              </a:rPr>
              <a:t>%</a:t>
            </a:r>
          </a:p>
        </p:txBody>
      </p:sp>
      <p:sp>
        <p:nvSpPr>
          <p:cNvPr id="16" name="Rectangle 15">
            <a:extLst>
              <a:ext uri="{FF2B5EF4-FFF2-40B4-BE49-F238E27FC236}">
                <a16:creationId xmlns:a16="http://schemas.microsoft.com/office/drawing/2014/main" id="{9981EB4D-3554-7F6A-FC2B-68166174B3E3}"/>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#1 Latin American market</a:t>
            </a:r>
          </a:p>
          <a:p>
            <a:r>
              <a:rPr lang="en-GB" sz="1400">
                <a:latin typeface="Georgia" panose="02040502050405020303" pitchFamily="18" charset="0"/>
              </a:rPr>
              <a:t>Brazil retained its position as the largest market in Latin America. It was also the ninth largest recorded music market globally for a second consecutive year.</a:t>
            </a:r>
          </a:p>
          <a:p>
            <a:endParaRPr lang="en-GB" sz="1600">
              <a:highlight>
                <a:srgbClr val="FF00FF"/>
              </a:highlight>
              <a:latin typeface="Georgia" panose="02040502050405020303" pitchFamily="18" charset="0"/>
            </a:endParaRPr>
          </a:p>
          <a:p>
            <a:r>
              <a:rPr lang="en-GB" sz="1600" b="1">
                <a:latin typeface="Georgia" panose="02040502050405020303" pitchFamily="18" charset="0"/>
              </a:rPr>
              <a:t>Streaming revenues drive growth</a:t>
            </a:r>
          </a:p>
          <a:p>
            <a:r>
              <a:rPr lang="en-GB" sz="1400">
                <a:latin typeface="Georgia" panose="02040502050405020303" pitchFamily="18" charset="0"/>
              </a:rPr>
              <a:t>Streaming revenues accounted for over 87% of Brazil’s revenues. Subscription streaming achieved the strongest growth of the digital sub-formats, recording a 21.9% increase to a record high of US$328 million.</a:t>
            </a:r>
          </a:p>
          <a:p>
            <a:endParaRPr lang="en-GB" sz="1600">
              <a:highlight>
                <a:srgbClr val="FF00FF"/>
              </a:highlight>
              <a:latin typeface="Georgia" panose="02040502050405020303" pitchFamily="18" charset="0"/>
            </a:endParaRPr>
          </a:p>
          <a:p>
            <a:r>
              <a:rPr lang="en-GB" sz="1600" b="1">
                <a:latin typeface="Georgia" panose="02040502050405020303" pitchFamily="18" charset="0"/>
              </a:rPr>
              <a:t>Ana </a:t>
            </a:r>
            <a:r>
              <a:rPr lang="en-GB" sz="1600" b="1" err="1">
                <a:latin typeface="Georgia" panose="02040502050405020303" pitchFamily="18" charset="0"/>
              </a:rPr>
              <a:t>Castela</a:t>
            </a:r>
            <a:r>
              <a:rPr lang="en-GB" sz="1600" b="1">
                <a:latin typeface="Georgia" panose="02040502050405020303" pitchFamily="18" charset="0"/>
              </a:rPr>
              <a:t> was 2023’s most streamed artist</a:t>
            </a:r>
          </a:p>
          <a:p>
            <a:r>
              <a:rPr lang="en-GB" sz="1400">
                <a:latin typeface="Georgia" panose="02040502050405020303" pitchFamily="18" charset="0"/>
              </a:rPr>
              <a:t>The Brazilian artist was #1 on the year-end national artist chart and appeared in three of the top 10 year-end tracks.</a:t>
            </a:r>
            <a:endParaRPr lang="en-GB" sz="1050">
              <a:latin typeface="Georgia" panose="02040502050405020303" pitchFamily="18" charset="0"/>
            </a:endParaRPr>
          </a:p>
        </p:txBody>
      </p:sp>
      <p:graphicFrame>
        <p:nvGraphicFramePr>
          <p:cNvPr id="7" name="Table 6">
            <a:extLst>
              <a:ext uri="{FF2B5EF4-FFF2-40B4-BE49-F238E27FC236}">
                <a16:creationId xmlns:a16="http://schemas.microsoft.com/office/drawing/2014/main" id="{A234E20E-C441-0DE9-E403-559182DE78FB}"/>
              </a:ext>
            </a:extLst>
          </p:cNvPr>
          <p:cNvGraphicFramePr>
            <a:graphicFrameLocks noGrp="1"/>
          </p:cNvGraphicFramePr>
          <p:nvPr>
            <p:extLst>
              <p:ext uri="{D42A27DB-BD31-4B8C-83A1-F6EECF244321}">
                <p14:modId xmlns:p14="http://schemas.microsoft.com/office/powerpoint/2010/main" val="1614853893"/>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+13.4%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kern="1200">
                          <a:solidFill>
                            <a:schemeClr val="tx1"/>
                          </a:solidFill>
                          <a:effectLst/>
                          <a:latin typeface="Georgia" panose="02040502050405020303" pitchFamily="18" charset="0"/>
                          <a:ea typeface="+mn-ea"/>
                          <a:cs typeface="+mn-cs"/>
                        </a:rPr>
                        <a:t>574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+35.2%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+87.0%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graphicFrame>
        <p:nvGraphicFramePr>
          <p:cNvPr id="4" name="Chart 3">
            <a:extLst>
              <a:ext uri="{FF2B5EF4-FFF2-40B4-BE49-F238E27FC236}">
                <a16:creationId xmlns:a16="http://schemas.microsoft.com/office/drawing/2014/main" id="{BBF6921F-B8AB-A86A-8D88-E5E542C49314}"/>
              </a:ext>
            </a:extLst>
          </p:cNvPr>
          <p:cNvGraphicFramePr/>
          <p:nvPr>
            <p:extLst>
              <p:ext uri="{D42A27DB-BD31-4B8C-83A1-F6EECF244321}">
                <p14:modId xmlns:p14="http://schemas.microsoft.com/office/powerpoint/2010/main" val="2289321034"/>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7319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8BF1A-912A-9320-E757-AF58444301B6}"/>
              </a:ext>
            </a:extLst>
          </p:cNvPr>
          <p:cNvSpPr>
            <a:spLocks noGrp="1"/>
          </p:cNvSpPr>
          <p:nvPr>
            <p:ph type="title"/>
          </p:nvPr>
        </p:nvSpPr>
        <p:spPr/>
        <p:txBody>
          <a:bodyPr lIns="0" tIns="0" rIns="0" bIns="0"/>
          <a:lstStyle/>
          <a:p>
            <a:r>
              <a:rPr lang="en-GB" b="0">
                <a:solidFill>
                  <a:schemeClr val="tx1"/>
                </a:solidFill>
              </a:rPr>
              <a:t>10. AUSTRALIA | US$506 M | +11.3</a:t>
            </a:r>
            <a:r>
              <a:rPr lang="en-GB" b="0">
                <a:solidFill>
                  <a:schemeClr val="tx1"/>
                </a:solidFill>
                <a:latin typeface="Agency FB" panose="020B0503020202020204" pitchFamily="34" charset="0"/>
              </a:rPr>
              <a:t>%</a:t>
            </a:r>
          </a:p>
        </p:txBody>
      </p:sp>
      <p:graphicFrame>
        <p:nvGraphicFramePr>
          <p:cNvPr id="8" name="Chart 7">
            <a:extLst>
              <a:ext uri="{FF2B5EF4-FFF2-40B4-BE49-F238E27FC236}">
                <a16:creationId xmlns:a16="http://schemas.microsoft.com/office/drawing/2014/main" id="{EC060028-D8EE-BD74-34E3-8D8E294DD9D2}"/>
              </a:ext>
            </a:extLst>
          </p:cNvPr>
          <p:cNvGraphicFramePr/>
          <p:nvPr>
            <p:extLst>
              <p:ext uri="{D42A27DB-BD31-4B8C-83A1-F6EECF244321}">
                <p14:modId xmlns:p14="http://schemas.microsoft.com/office/powerpoint/2010/main" val="823700144"/>
              </p:ext>
            </p:extLst>
          </p:nvPr>
        </p:nvGraphicFramePr>
        <p:xfrm>
          <a:off x="104776" y="1411294"/>
          <a:ext cx="8010524" cy="2365909"/>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9981EB4D-3554-7F6A-FC2B-68166174B3E3}"/>
              </a:ext>
            </a:extLst>
          </p:cNvPr>
          <p:cNvSpPr/>
          <p:nvPr/>
        </p:nvSpPr>
        <p:spPr>
          <a:xfrm>
            <a:off x="9077325" y="1411294"/>
            <a:ext cx="3105216" cy="50336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1600" b="1">
                <a:latin typeface="Georgia" panose="02040502050405020303" pitchFamily="18" charset="0"/>
              </a:rPr>
              <a:t>&gt;US$500m in recorded music revenues</a:t>
            </a:r>
          </a:p>
          <a:p>
            <a:r>
              <a:rPr lang="en-GB" sz="1400">
                <a:latin typeface="Georgia" panose="02040502050405020303" pitchFamily="18" charset="0"/>
              </a:rPr>
              <a:t>Australia surpassed US$500m in recorded music revenues which meant that for the first time, every market in the top 10 global markets exceeded US$500m. </a:t>
            </a:r>
          </a:p>
          <a:p>
            <a:endParaRPr lang="en-GB" sz="1400">
              <a:latin typeface="Georgia" panose="02040502050405020303" pitchFamily="18" charset="0"/>
            </a:endParaRPr>
          </a:p>
          <a:p>
            <a:r>
              <a:rPr lang="en-GB" sz="1600" b="1">
                <a:latin typeface="Georgia" panose="02040502050405020303" pitchFamily="18" charset="0"/>
              </a:rPr>
              <a:t>13</a:t>
            </a:r>
            <a:r>
              <a:rPr lang="en-GB" sz="1600" b="1" baseline="30000">
                <a:latin typeface="Georgia" panose="02040502050405020303" pitchFamily="18" charset="0"/>
              </a:rPr>
              <a:t>th</a:t>
            </a:r>
            <a:r>
              <a:rPr lang="en-GB" sz="1600" b="1">
                <a:latin typeface="Georgia" panose="02040502050405020303" pitchFamily="18" charset="0"/>
              </a:rPr>
              <a:t> year of vinyl growth</a:t>
            </a:r>
          </a:p>
          <a:p>
            <a:r>
              <a:rPr lang="en-GB" sz="1400">
                <a:latin typeface="Georgia" panose="02040502050405020303" pitchFamily="18" charset="0"/>
              </a:rPr>
              <a:t>Australia recorded its 13</a:t>
            </a:r>
            <a:r>
              <a:rPr lang="en-GB" sz="1400" baseline="30000">
                <a:latin typeface="Georgia" panose="02040502050405020303" pitchFamily="18" charset="0"/>
              </a:rPr>
              <a:t>th</a:t>
            </a:r>
            <a:r>
              <a:rPr lang="en-GB" sz="1400">
                <a:latin typeface="Georgia" panose="02040502050405020303" pitchFamily="18" charset="0"/>
              </a:rPr>
              <a:t> consecutive year of vinyl revenue growth. Vinyl revenues increased by 14.1% in 2023.  </a:t>
            </a:r>
          </a:p>
          <a:p>
            <a:endParaRPr lang="en-GB" sz="1600">
              <a:highlight>
                <a:srgbClr val="FF00FF"/>
              </a:highlight>
              <a:latin typeface="Georgia" panose="02040502050405020303" pitchFamily="18" charset="0"/>
            </a:endParaRPr>
          </a:p>
          <a:p>
            <a:r>
              <a:rPr lang="en-GB" sz="1600" b="1">
                <a:latin typeface="Georgia" panose="02040502050405020303" pitchFamily="18" charset="0"/>
              </a:rPr>
              <a:t>Taylor Swift dominated year-end album chart</a:t>
            </a:r>
          </a:p>
          <a:p>
            <a:r>
              <a:rPr lang="en-GB" sz="1400">
                <a:latin typeface="Georgia" panose="02040502050405020303" pitchFamily="18" charset="0"/>
              </a:rPr>
              <a:t>The American artist occupied half of the year-end top 10 spots in Australia, including the top two </a:t>
            </a:r>
            <a:r>
              <a:rPr lang="en-GB" sz="1400" i="1">
                <a:latin typeface="Georgia" panose="02040502050405020303" pitchFamily="18" charset="0"/>
              </a:rPr>
              <a:t>with 1989 (Taylor’s Version)</a:t>
            </a:r>
            <a:r>
              <a:rPr lang="en-GB" sz="1400">
                <a:latin typeface="Georgia" panose="02040502050405020303" pitchFamily="18" charset="0"/>
              </a:rPr>
              <a:t> and </a:t>
            </a:r>
            <a:r>
              <a:rPr lang="en-GB" sz="1400" i="1">
                <a:latin typeface="Georgia" panose="02040502050405020303" pitchFamily="18" charset="0"/>
              </a:rPr>
              <a:t>Midnights.</a:t>
            </a:r>
            <a:endParaRPr lang="en-GB" sz="1000">
              <a:latin typeface="Georgia" panose="02040502050405020303" pitchFamily="18" charset="0"/>
            </a:endParaRPr>
          </a:p>
        </p:txBody>
      </p:sp>
      <p:graphicFrame>
        <p:nvGraphicFramePr>
          <p:cNvPr id="5" name="Table 4">
            <a:extLst>
              <a:ext uri="{FF2B5EF4-FFF2-40B4-BE49-F238E27FC236}">
                <a16:creationId xmlns:a16="http://schemas.microsoft.com/office/drawing/2014/main" id="{0C16B51D-F5E1-5546-E51A-BB02CBBC7E97}"/>
              </a:ext>
            </a:extLst>
          </p:cNvPr>
          <p:cNvGraphicFramePr>
            <a:graphicFrameLocks noGrp="1"/>
          </p:cNvGraphicFramePr>
          <p:nvPr>
            <p:extLst>
              <p:ext uri="{D42A27DB-BD31-4B8C-83A1-F6EECF244321}">
                <p14:modId xmlns:p14="http://schemas.microsoft.com/office/powerpoint/2010/main" val="451855543"/>
              </p:ext>
            </p:extLst>
          </p:nvPr>
        </p:nvGraphicFramePr>
        <p:xfrm>
          <a:off x="894091" y="3757796"/>
          <a:ext cx="6996730" cy="2470554"/>
        </p:xfrm>
        <a:graphic>
          <a:graphicData uri="http://schemas.openxmlformats.org/drawingml/2006/table">
            <a:tbl>
              <a:tblPr firstRow="1" bandRow="1">
                <a:tableStyleId>{5C22544A-7EE6-4342-B048-85BDC9FD1C3A}</a:tableStyleId>
              </a:tblPr>
              <a:tblGrid>
                <a:gridCol w="2543914">
                  <a:extLst>
                    <a:ext uri="{9D8B030D-6E8A-4147-A177-3AD203B41FA5}">
                      <a16:colId xmlns:a16="http://schemas.microsoft.com/office/drawing/2014/main" val="20000"/>
                    </a:ext>
                  </a:extLst>
                </a:gridCol>
                <a:gridCol w="1484272">
                  <a:extLst>
                    <a:ext uri="{9D8B030D-6E8A-4147-A177-3AD203B41FA5}">
                      <a16:colId xmlns:a16="http://schemas.microsoft.com/office/drawing/2014/main" val="20001"/>
                    </a:ext>
                  </a:extLst>
                </a:gridCol>
                <a:gridCol w="1484272">
                  <a:extLst>
                    <a:ext uri="{9D8B030D-6E8A-4147-A177-3AD203B41FA5}">
                      <a16:colId xmlns:a16="http://schemas.microsoft.com/office/drawing/2014/main" val="20002"/>
                    </a:ext>
                  </a:extLst>
                </a:gridCol>
                <a:gridCol w="1484272">
                  <a:extLst>
                    <a:ext uri="{9D8B030D-6E8A-4147-A177-3AD203B41FA5}">
                      <a16:colId xmlns:a16="http://schemas.microsoft.com/office/drawing/2014/main" val="752035212"/>
                    </a:ext>
                  </a:extLst>
                </a:gridCol>
              </a:tblGrid>
              <a:tr h="335559">
                <a:tc>
                  <a:txBody>
                    <a:bodyPr/>
                    <a:lstStyle/>
                    <a:p>
                      <a:r>
                        <a:rPr lang="en-US" sz="1200" spc="0">
                          <a:solidFill>
                            <a:schemeClr val="tx1"/>
                          </a:solidFill>
                          <a:latin typeface="Georgia" panose="02040502050405020303" pitchFamily="18" charset="0"/>
                          <a:cs typeface="Arial"/>
                        </a:rPr>
                        <a:t>Format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YoY %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Revenue (US$M)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en-US" sz="1200" spc="0">
                          <a:solidFill>
                            <a:schemeClr val="tx1"/>
                          </a:solidFill>
                          <a:latin typeface="Georgia" panose="02040502050405020303" pitchFamily="18" charset="0"/>
                          <a:cs typeface="Arial"/>
                        </a:rPr>
                        <a:t>Ranking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335559">
                <a:tc>
                  <a:txBody>
                    <a:bodyPr/>
                    <a:lstStyle/>
                    <a:p>
                      <a:r>
                        <a:rPr lang="en-US" sz="1400" b="1" spc="0">
                          <a:solidFill>
                            <a:schemeClr val="tx1"/>
                          </a:solidFill>
                          <a:latin typeface="Georgia" panose="02040502050405020303" pitchFamily="18" charset="0"/>
                          <a:cs typeface="Arial"/>
                        </a:rPr>
                        <a:t>Total</a:t>
                      </a:r>
                      <a:r>
                        <a:rPr lang="en-US" sz="1400" b="1" spc="0" baseline="0">
                          <a:solidFill>
                            <a:schemeClr val="tx1"/>
                          </a:solidFill>
                          <a:latin typeface="Georgia" panose="02040502050405020303" pitchFamily="18" charset="0"/>
                          <a:cs typeface="Arial"/>
                        </a:rPr>
                        <a:t> Market</a:t>
                      </a:r>
                      <a:endParaRPr lang="en-US" sz="1400" b="1" spc="0">
                        <a:solidFill>
                          <a:schemeClr val="tx1"/>
                        </a:solidFill>
                        <a:latin typeface="Georgia" panose="02040502050405020303" pitchFamily="18" charset="0"/>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a:solidFill>
                            <a:schemeClr val="tx1"/>
                          </a:solidFill>
                          <a:effectLst/>
                          <a:latin typeface="Georgia" panose="02040502050405020303" pitchFamily="18" charset="0"/>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GB" sz="1400" b="1" i="0" u="none" strike="noStrike" kern="1200">
                          <a:solidFill>
                            <a:schemeClr val="tx1"/>
                          </a:solidFill>
                          <a:effectLst/>
                          <a:latin typeface="Georgia" panose="02040502050405020303" pitchFamily="18" charset="0"/>
                          <a:ea typeface="+mn-ea"/>
                          <a:cs typeface="+mn-cs"/>
                        </a:rPr>
                        <a:t>506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400" b="1" spc="0">
                          <a:solidFill>
                            <a:schemeClr val="tx1"/>
                          </a:solidFill>
                          <a:latin typeface="Georgia" panose="02040502050405020303" pitchFamily="18" charset="0"/>
                          <a:cs typeface="Arial"/>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Streaming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398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8FC0">
                        <a:alpha val="60000"/>
                      </a:srgbClr>
                    </a:solidFill>
                  </a:tcPr>
                </a:tc>
                <a:extLst>
                  <a:ext uri="{0D108BD9-81ED-4DB2-BD59-A6C34878D82A}">
                    <a16:rowId xmlns:a16="http://schemas.microsoft.com/office/drawing/2014/main" val="10002"/>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Downloads &amp; Other Digital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14B2B">
                        <a:alpha val="40000"/>
                      </a:srgbClr>
                    </a:solidFill>
                  </a:tcPr>
                </a:tc>
                <a:extLst>
                  <a:ext uri="{0D108BD9-81ED-4DB2-BD59-A6C34878D82A}">
                    <a16:rowId xmlns:a16="http://schemas.microsoft.com/office/drawing/2014/main" val="10003"/>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Physical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22F2D">
                        <a:alpha val="60000"/>
                      </a:srgbClr>
                    </a:solidFill>
                  </a:tcPr>
                </a:tc>
                <a:extLst>
                  <a:ext uri="{0D108BD9-81ED-4DB2-BD59-A6C34878D82A}">
                    <a16:rowId xmlns:a16="http://schemas.microsoft.com/office/drawing/2014/main" val="10004"/>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Performance Rights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+22.7%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43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63F89">
                        <a:alpha val="60000"/>
                      </a:srgbClr>
                    </a:solidFill>
                  </a:tcPr>
                </a:tc>
                <a:extLst>
                  <a:ext uri="{0D108BD9-81ED-4DB2-BD59-A6C34878D82A}">
                    <a16:rowId xmlns:a16="http://schemas.microsoft.com/office/drawing/2014/main" val="10005"/>
                  </a:ext>
                </a:extLst>
              </a:tr>
              <a:tr h="335559">
                <a:tc>
                  <a:txBody>
                    <a:bodyPr/>
                    <a:lstStyle/>
                    <a:p>
                      <a:pPr marL="0" algn="l" defTabSz="914400" rtl="0" eaLnBrk="1" fontAlgn="b" latinLnBrk="0" hangingPunct="1"/>
                      <a:r>
                        <a:rPr lang="en-US" sz="1200" b="0" i="0" u="none" strike="noStrike" kern="1200">
                          <a:solidFill>
                            <a:schemeClr val="tx1"/>
                          </a:solidFill>
                          <a:effectLst/>
                          <a:latin typeface="Georgia" panose="02040502050405020303" pitchFamily="18" charset="0"/>
                          <a:ea typeface="+mn-ea"/>
                          <a:cs typeface="+mn-cs"/>
                        </a:rPr>
                        <a:t>Synchronisation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tc>
                  <a:txBody>
                    <a:bodyPr/>
                    <a:lstStyle/>
                    <a:p>
                      <a:pPr marL="0" algn="ctr" defTabSz="914400" rtl="0" eaLnBrk="1" fontAlgn="b" latinLnBrk="0" hangingPunct="1"/>
                      <a:r>
                        <a:rPr lang="en-GB" sz="1200" b="0" i="0" u="none" strike="noStrike" kern="1200">
                          <a:solidFill>
                            <a:schemeClr val="tx1"/>
                          </a:solidFill>
                          <a:effectLst/>
                          <a:latin typeface="Georgia" panose="02040502050405020303" pitchFamily="18" charset="0"/>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A200">
                        <a:alpha val="60000"/>
                      </a:srgbClr>
                    </a:solidFill>
                  </a:tcPr>
                </a:tc>
                <a:extLst>
                  <a:ext uri="{0D108BD9-81ED-4DB2-BD59-A6C34878D82A}">
                    <a16:rowId xmlns:a16="http://schemas.microsoft.com/office/drawing/2014/main" val="71446785"/>
                  </a:ext>
                </a:extLst>
              </a:tr>
            </a:tbl>
          </a:graphicData>
        </a:graphic>
      </p:graphicFrame>
    </p:spTree>
    <p:extLst>
      <p:ext uri="{BB962C8B-B14F-4D97-AF65-F5344CB8AC3E}">
        <p14:creationId xmlns:p14="http://schemas.microsoft.com/office/powerpoint/2010/main" val="26979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E8DA-1666-9706-CC6B-6EB782A3EAF7}"/>
              </a:ext>
            </a:extLst>
          </p:cNvPr>
          <p:cNvSpPr>
            <a:spLocks noGrp="1"/>
          </p:cNvSpPr>
          <p:nvPr>
            <p:ph type="title"/>
          </p:nvPr>
        </p:nvSpPr>
        <p:spPr>
          <a:xfrm>
            <a:off x="365198" y="449227"/>
            <a:ext cx="10721901" cy="637305"/>
          </a:xfrm>
        </p:spPr>
        <p:txBody>
          <a:bodyPr/>
          <a:lstStyle/>
          <a:p>
            <a:r>
              <a:rPr lang="en-GB" b="0"/>
              <a:t>GLOBAL DEMAND FOR MUSIC REACHED ALL-TIME HIGHS</a:t>
            </a:r>
          </a:p>
        </p:txBody>
      </p:sp>
      <p:cxnSp>
        <p:nvCxnSpPr>
          <p:cNvPr id="5" name="Straight Connector 4">
            <a:extLst>
              <a:ext uri="{FF2B5EF4-FFF2-40B4-BE49-F238E27FC236}">
                <a16:creationId xmlns:a16="http://schemas.microsoft.com/office/drawing/2014/main" id="{0A7A9C5B-54A2-1D3D-77A3-11F48333B426}"/>
              </a:ext>
            </a:extLst>
          </p:cNvPr>
          <p:cNvCxnSpPr>
            <a:cxnSpLocks/>
          </p:cNvCxnSpPr>
          <p:nvPr/>
        </p:nvCxnSpPr>
        <p:spPr>
          <a:xfrm>
            <a:off x="-1777333" y="587970"/>
            <a:ext cx="0" cy="191110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BD607FBF-3FA7-EB4C-0DF4-083A770C0022}"/>
              </a:ext>
            </a:extLst>
          </p:cNvPr>
          <p:cNvSpPr txBox="1"/>
          <p:nvPr/>
        </p:nvSpPr>
        <p:spPr>
          <a:xfrm>
            <a:off x="410034" y="3743334"/>
            <a:ext cx="4048818" cy="2400657"/>
          </a:xfrm>
          <a:prstGeom prst="rect">
            <a:avLst/>
          </a:prstGeom>
          <a:noFill/>
        </p:spPr>
        <p:txBody>
          <a:bodyPr wrap="square" lIns="91440" tIns="45720" rIns="91440" bIns="45720" anchor="t">
            <a:spAutoFit/>
          </a:bodyPr>
          <a:lstStyle/>
          <a:p>
            <a:r>
              <a:rPr lang="en-GB" sz="1600" b="1" i="0" u="none" strike="noStrike" baseline="0">
                <a:solidFill>
                  <a:schemeClr val="bg1"/>
                </a:solidFill>
                <a:latin typeface="Georgia" panose="02040502050405020303" pitchFamily="18" charset="0"/>
              </a:rPr>
              <a:t>Revenue growth across every market reported by IFPI</a:t>
            </a:r>
          </a:p>
          <a:p>
            <a:endParaRPr lang="en-GB" sz="1600" b="1">
              <a:solidFill>
                <a:schemeClr val="bg1"/>
              </a:solidFill>
              <a:latin typeface="Georgia" panose="02040502050405020303" pitchFamily="18" charset="0"/>
            </a:endParaRPr>
          </a:p>
          <a:p>
            <a:r>
              <a:rPr lang="en-GB" sz="1400" b="0" i="0" u="none" strike="noStrike" baseline="0">
                <a:solidFill>
                  <a:srgbClr val="FEC933"/>
                </a:solidFill>
                <a:latin typeface="Georgia" panose="02040502050405020303" pitchFamily="18" charset="0"/>
              </a:rPr>
              <a:t>→ </a:t>
            </a:r>
            <a:r>
              <a:rPr lang="en-GB" sz="1400" b="1" i="0" u="none" strike="noStrike" baseline="0">
                <a:solidFill>
                  <a:srgbClr val="FEC933"/>
                </a:solidFill>
                <a:latin typeface="Georgia" panose="02040502050405020303" pitchFamily="18" charset="0"/>
              </a:rPr>
              <a:t>Each of the 58 markets reported by IFPI saw growth in recorded music revenues in 2023, with 12 of the top 20 markets reporting double-digit percentage revenue growth</a:t>
            </a:r>
          </a:p>
          <a:p>
            <a:endParaRPr lang="en-GB" sz="1600" b="1">
              <a:solidFill>
                <a:srgbClr val="FEC933"/>
              </a:solidFill>
              <a:latin typeface="Georgia" panose="02040502050405020303" pitchFamily="18" charset="0"/>
            </a:endParaRPr>
          </a:p>
          <a:p>
            <a:endParaRPr lang="en-GB" sz="1600" b="1" i="0" u="none" strike="noStrike" baseline="0">
              <a:solidFill>
                <a:srgbClr val="FEC933"/>
              </a:solidFill>
              <a:latin typeface="Georgia" panose="02040502050405020303" pitchFamily="18" charset="0"/>
            </a:endParaRPr>
          </a:p>
        </p:txBody>
      </p:sp>
      <p:sp>
        <p:nvSpPr>
          <p:cNvPr id="314" name="TextBox 313">
            <a:extLst>
              <a:ext uri="{FF2B5EF4-FFF2-40B4-BE49-F238E27FC236}">
                <a16:creationId xmlns:a16="http://schemas.microsoft.com/office/drawing/2014/main" id="{20A7D0CA-EE55-058A-8539-6AE1A6A0C833}"/>
              </a:ext>
            </a:extLst>
          </p:cNvPr>
          <p:cNvSpPr txBox="1"/>
          <p:nvPr/>
        </p:nvSpPr>
        <p:spPr>
          <a:xfrm>
            <a:off x="4902431" y="3744786"/>
            <a:ext cx="4048818" cy="1908215"/>
          </a:xfrm>
          <a:prstGeom prst="rect">
            <a:avLst/>
          </a:prstGeom>
          <a:noFill/>
        </p:spPr>
        <p:txBody>
          <a:bodyPr wrap="square" lIns="91440" tIns="45720" rIns="91440" bIns="45720" anchor="t">
            <a:spAutoFit/>
          </a:bodyPr>
          <a:lstStyle/>
          <a:p>
            <a:r>
              <a:rPr lang="en-GB" sz="1600" b="1" i="0" u="none" strike="noStrike" baseline="0">
                <a:solidFill>
                  <a:schemeClr val="bg1"/>
                </a:solidFill>
                <a:latin typeface="Georgia" panose="02040502050405020303" pitchFamily="18" charset="0"/>
              </a:rPr>
              <a:t>Growth across multiple formats</a:t>
            </a:r>
          </a:p>
          <a:p>
            <a:endParaRPr lang="en-GB" sz="1600" b="1">
              <a:solidFill>
                <a:schemeClr val="bg1"/>
              </a:solidFill>
              <a:latin typeface="Georgia" panose="02040502050405020303" pitchFamily="18" charset="0"/>
            </a:endParaRPr>
          </a:p>
          <a:p>
            <a:endParaRPr lang="en-GB" sz="1400" b="0" i="0" u="none" strike="noStrike" baseline="0">
              <a:solidFill>
                <a:srgbClr val="FEC933"/>
              </a:solidFill>
              <a:latin typeface="Georgia" panose="02040502050405020303" pitchFamily="18" charset="0"/>
            </a:endParaRPr>
          </a:p>
          <a:p>
            <a:r>
              <a:rPr lang="en-GB" sz="1400" b="0" i="0" u="none" strike="noStrike" baseline="0">
                <a:solidFill>
                  <a:srgbClr val="FEC933"/>
                </a:solidFill>
                <a:latin typeface="Georgia" panose="02040502050405020303" pitchFamily="18" charset="0"/>
              </a:rPr>
              <a:t>→ </a:t>
            </a:r>
            <a:r>
              <a:rPr lang="en-GB" sz="1400" b="1" i="0" u="none" strike="noStrike" baseline="0">
                <a:solidFill>
                  <a:srgbClr val="FEC933"/>
                </a:solidFill>
                <a:latin typeface="Georgia" panose="02040502050405020303" pitchFamily="18" charset="0"/>
              </a:rPr>
              <a:t>2023 marked the third consecutive year where physical, digital, performance rights and synchronisation revenues</a:t>
            </a:r>
          </a:p>
          <a:p>
            <a:r>
              <a:rPr lang="en-GB" sz="1400" b="1" i="0" u="none" strike="noStrike" baseline="0">
                <a:solidFill>
                  <a:srgbClr val="FEC933"/>
                </a:solidFill>
                <a:latin typeface="Georgia" panose="02040502050405020303" pitchFamily="18" charset="0"/>
              </a:rPr>
              <a:t>Have simultaneously grown.</a:t>
            </a:r>
            <a:endParaRPr lang="en-GB" sz="1600" b="1">
              <a:solidFill>
                <a:srgbClr val="FEC933"/>
              </a:solidFill>
              <a:latin typeface="Georgia" panose="02040502050405020303" pitchFamily="18" charset="0"/>
            </a:endParaRPr>
          </a:p>
          <a:p>
            <a:endParaRPr lang="en-GB" sz="1600" b="1" i="0" u="none" strike="noStrike" baseline="0">
              <a:solidFill>
                <a:srgbClr val="FEC933"/>
              </a:solidFill>
              <a:latin typeface="Georgia" panose="02040502050405020303" pitchFamily="18" charset="0"/>
            </a:endParaRPr>
          </a:p>
        </p:txBody>
      </p:sp>
      <p:cxnSp>
        <p:nvCxnSpPr>
          <p:cNvPr id="317" name="Straight Connector 316">
            <a:extLst>
              <a:ext uri="{FF2B5EF4-FFF2-40B4-BE49-F238E27FC236}">
                <a16:creationId xmlns:a16="http://schemas.microsoft.com/office/drawing/2014/main" id="{80304920-8C85-F713-74B0-A4E18AD03C42}"/>
              </a:ext>
            </a:extLst>
          </p:cNvPr>
          <p:cNvCxnSpPr>
            <a:cxnSpLocks/>
          </p:cNvCxnSpPr>
          <p:nvPr/>
        </p:nvCxnSpPr>
        <p:spPr>
          <a:xfrm>
            <a:off x="4686967" y="1558142"/>
            <a:ext cx="0" cy="42711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78AEC714-5816-3B72-7F16-781E6BD23396}"/>
              </a:ext>
            </a:extLst>
          </p:cNvPr>
          <p:cNvCxnSpPr>
            <a:cxnSpLocks/>
          </p:cNvCxnSpPr>
          <p:nvPr/>
        </p:nvCxnSpPr>
        <p:spPr>
          <a:xfrm>
            <a:off x="9131967" y="1607755"/>
            <a:ext cx="0" cy="42711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29" name="TextBox 328">
            <a:extLst>
              <a:ext uri="{FF2B5EF4-FFF2-40B4-BE49-F238E27FC236}">
                <a16:creationId xmlns:a16="http://schemas.microsoft.com/office/drawing/2014/main" id="{65B134F5-D889-E27A-125F-1EB767422CFA}"/>
              </a:ext>
            </a:extLst>
          </p:cNvPr>
          <p:cNvSpPr txBox="1"/>
          <p:nvPr/>
        </p:nvSpPr>
        <p:spPr>
          <a:xfrm>
            <a:off x="9274602" y="1465679"/>
            <a:ext cx="2714017" cy="2246769"/>
          </a:xfrm>
          <a:prstGeom prst="rect">
            <a:avLst/>
          </a:prstGeom>
          <a:noFill/>
        </p:spPr>
        <p:txBody>
          <a:bodyPr wrap="square" rtlCol="0">
            <a:spAutoFit/>
          </a:bodyPr>
          <a:lstStyle/>
          <a:p>
            <a:pPr algn="ctr"/>
            <a:r>
              <a:rPr lang="en-GB" sz="2800" b="1">
                <a:solidFill>
                  <a:schemeClr val="accent5"/>
                </a:solidFill>
                <a:latin typeface="Georgia" panose="02040502050405020303" pitchFamily="18" charset="0"/>
              </a:rPr>
              <a:t>US$</a:t>
            </a:r>
            <a:r>
              <a:rPr lang="en-GB" sz="4000" b="1">
                <a:solidFill>
                  <a:schemeClr val="accent5"/>
                </a:solidFill>
                <a:latin typeface="Georgia" panose="02040502050405020303" pitchFamily="18" charset="0"/>
              </a:rPr>
              <a:t>25.3</a:t>
            </a:r>
            <a:r>
              <a:rPr lang="en-GB" sz="2800" b="1">
                <a:solidFill>
                  <a:schemeClr val="accent5"/>
                </a:solidFill>
                <a:latin typeface="Georgia" panose="02040502050405020303" pitchFamily="18" charset="0"/>
              </a:rPr>
              <a:t>bn</a:t>
            </a:r>
          </a:p>
          <a:p>
            <a:pPr algn="ctr"/>
            <a:r>
              <a:rPr lang="en-GB" sz="1600" b="1">
                <a:solidFill>
                  <a:schemeClr val="accent5"/>
                </a:solidFill>
                <a:latin typeface="Georgia" panose="02040502050405020303" pitchFamily="18" charset="0"/>
              </a:rPr>
              <a:t>GLOBAL DIGITAL &amp; PHYSICAL MUSIC REVENUES 2023</a:t>
            </a:r>
          </a:p>
          <a:p>
            <a:pPr algn="ctr"/>
            <a:endParaRPr lang="en-GB" sz="1600" b="1">
              <a:solidFill>
                <a:schemeClr val="accent5"/>
              </a:solidFill>
              <a:latin typeface="Georgia" panose="02040502050405020303" pitchFamily="18" charset="0"/>
            </a:endParaRPr>
          </a:p>
          <a:p>
            <a:r>
              <a:rPr lang="en-GB" sz="1200">
                <a:solidFill>
                  <a:schemeClr val="bg1"/>
                </a:solidFill>
                <a:latin typeface="Georgia" panose="02040502050405020303" pitchFamily="18" charset="0"/>
              </a:rPr>
              <a:t>Digital &amp; physical revenues (combined) exceeded US$25 billion for the first time ever</a:t>
            </a:r>
          </a:p>
        </p:txBody>
      </p:sp>
      <p:sp>
        <p:nvSpPr>
          <p:cNvPr id="330" name="TextBox 329">
            <a:extLst>
              <a:ext uri="{FF2B5EF4-FFF2-40B4-BE49-F238E27FC236}">
                <a16:creationId xmlns:a16="http://schemas.microsoft.com/office/drawing/2014/main" id="{486A1EBB-5E8D-EC69-C6FD-E08732C679B4}"/>
              </a:ext>
            </a:extLst>
          </p:cNvPr>
          <p:cNvSpPr txBox="1"/>
          <p:nvPr/>
        </p:nvSpPr>
        <p:spPr>
          <a:xfrm>
            <a:off x="9249110" y="3849125"/>
            <a:ext cx="2803099" cy="2000548"/>
          </a:xfrm>
          <a:prstGeom prst="rect">
            <a:avLst/>
          </a:prstGeom>
          <a:noFill/>
        </p:spPr>
        <p:txBody>
          <a:bodyPr wrap="square" rtlCol="0">
            <a:spAutoFit/>
          </a:bodyPr>
          <a:lstStyle/>
          <a:p>
            <a:pPr algn="ctr"/>
            <a:r>
              <a:rPr lang="en-GB" sz="2800" b="1">
                <a:solidFill>
                  <a:schemeClr val="accent5"/>
                </a:solidFill>
                <a:latin typeface="Georgia" panose="02040502050405020303" pitchFamily="18" charset="0"/>
              </a:rPr>
              <a:t>        &gt;US$</a:t>
            </a:r>
            <a:r>
              <a:rPr lang="en-GB" sz="4000" b="1">
                <a:solidFill>
                  <a:schemeClr val="accent5"/>
                </a:solidFill>
                <a:latin typeface="Georgia" panose="02040502050405020303" pitchFamily="18" charset="0"/>
              </a:rPr>
              <a:t>1</a:t>
            </a:r>
            <a:r>
              <a:rPr lang="en-GB" sz="2800" b="1">
                <a:solidFill>
                  <a:schemeClr val="accent5"/>
                </a:solidFill>
                <a:latin typeface="Georgia" panose="02040502050405020303" pitchFamily="18" charset="0"/>
              </a:rPr>
              <a:t>bn</a:t>
            </a:r>
          </a:p>
          <a:p>
            <a:pPr algn="ctr"/>
            <a:r>
              <a:rPr lang="en-GB" sz="1600" b="1">
                <a:solidFill>
                  <a:schemeClr val="accent5"/>
                </a:solidFill>
                <a:latin typeface="Georgia" panose="02040502050405020303" pitchFamily="18" charset="0"/>
              </a:rPr>
              <a:t>STREAMING REVENUES 2023</a:t>
            </a:r>
          </a:p>
          <a:p>
            <a:pPr algn="ctr"/>
            <a:endParaRPr lang="en-GB" sz="1600" b="1">
              <a:solidFill>
                <a:schemeClr val="accent5"/>
              </a:solidFill>
              <a:latin typeface="Georgia" panose="02040502050405020303" pitchFamily="18" charset="0"/>
            </a:endParaRPr>
          </a:p>
          <a:p>
            <a:r>
              <a:rPr lang="en-GB" sz="1200">
                <a:solidFill>
                  <a:schemeClr val="bg1"/>
                </a:solidFill>
                <a:latin typeface="Georgia" panose="02040502050405020303" pitchFamily="18" charset="0"/>
              </a:rPr>
              <a:t>Germany became a streaming market worth more than US$1 billion for the first time in 2023</a:t>
            </a:r>
          </a:p>
        </p:txBody>
      </p:sp>
      <p:pic>
        <p:nvPicPr>
          <p:cNvPr id="307" name="Picture 306" descr="A red square with a yellow star and a red border&#10;&#10;Description automatically generated">
            <a:extLst>
              <a:ext uri="{FF2B5EF4-FFF2-40B4-BE49-F238E27FC236}">
                <a16:creationId xmlns:a16="http://schemas.microsoft.com/office/drawing/2014/main" id="{44451E33-2CD8-3FAF-6634-C7058EDFB1C9}"/>
              </a:ext>
            </a:extLst>
          </p:cNvPr>
          <p:cNvPicPr>
            <a:picLocks noChangeAspect="1"/>
          </p:cNvPicPr>
          <p:nvPr/>
        </p:nvPicPr>
        <p:blipFill>
          <a:blip r:embed="rId3"/>
          <a:stretch>
            <a:fillRect/>
          </a:stretch>
        </p:blipFill>
        <p:spPr>
          <a:xfrm>
            <a:off x="9671861" y="3896243"/>
            <a:ext cx="288000" cy="288000"/>
          </a:xfrm>
          <a:prstGeom prst="rect">
            <a:avLst/>
          </a:prstGeom>
        </p:spPr>
      </p:pic>
      <p:pic>
        <p:nvPicPr>
          <p:cNvPr id="311" name="Picture 310" descr="A flag with red and yellow stripes&#10;&#10;Description automatically generated">
            <a:extLst>
              <a:ext uri="{FF2B5EF4-FFF2-40B4-BE49-F238E27FC236}">
                <a16:creationId xmlns:a16="http://schemas.microsoft.com/office/drawing/2014/main" id="{3D8AACA5-2141-E4A6-CD4D-0099D2D341CD}"/>
              </a:ext>
            </a:extLst>
          </p:cNvPr>
          <p:cNvPicPr>
            <a:picLocks noChangeAspect="1"/>
          </p:cNvPicPr>
          <p:nvPr/>
        </p:nvPicPr>
        <p:blipFill>
          <a:blip r:embed="rId4"/>
          <a:stretch>
            <a:fillRect/>
          </a:stretch>
        </p:blipFill>
        <p:spPr>
          <a:xfrm>
            <a:off x="9671861" y="4213084"/>
            <a:ext cx="288000" cy="288000"/>
          </a:xfrm>
          <a:prstGeom prst="rect">
            <a:avLst/>
          </a:prstGeom>
        </p:spPr>
      </p:pic>
      <p:pic>
        <p:nvPicPr>
          <p:cNvPr id="318" name="Picture 317" descr="A flag of the united kingdom&#10;&#10;Description automatically generated">
            <a:extLst>
              <a:ext uri="{FF2B5EF4-FFF2-40B4-BE49-F238E27FC236}">
                <a16:creationId xmlns:a16="http://schemas.microsoft.com/office/drawing/2014/main" id="{F74A67D2-E2B0-FDCF-61B4-3E9FEC2173DF}"/>
              </a:ext>
            </a:extLst>
          </p:cNvPr>
          <p:cNvPicPr>
            <a:picLocks noChangeAspect="1"/>
          </p:cNvPicPr>
          <p:nvPr/>
        </p:nvPicPr>
        <p:blipFill>
          <a:blip r:embed="rId5"/>
          <a:stretch>
            <a:fillRect/>
          </a:stretch>
        </p:blipFill>
        <p:spPr>
          <a:xfrm>
            <a:off x="9276209" y="4213084"/>
            <a:ext cx="288000" cy="288000"/>
          </a:xfrm>
          <a:prstGeom prst="rect">
            <a:avLst/>
          </a:prstGeom>
        </p:spPr>
      </p:pic>
      <p:pic>
        <p:nvPicPr>
          <p:cNvPr id="324" name="Picture 323" descr="A flag with stars on it&#10;&#10;Description automatically generated">
            <a:extLst>
              <a:ext uri="{FF2B5EF4-FFF2-40B4-BE49-F238E27FC236}">
                <a16:creationId xmlns:a16="http://schemas.microsoft.com/office/drawing/2014/main" id="{4DFDB120-AA78-CA13-0325-00C6297018CB}"/>
              </a:ext>
            </a:extLst>
          </p:cNvPr>
          <p:cNvPicPr>
            <a:picLocks noChangeAspect="1"/>
          </p:cNvPicPr>
          <p:nvPr/>
        </p:nvPicPr>
        <p:blipFill>
          <a:blip r:embed="rId6"/>
          <a:stretch>
            <a:fillRect/>
          </a:stretch>
        </p:blipFill>
        <p:spPr>
          <a:xfrm>
            <a:off x="9276209" y="3896243"/>
            <a:ext cx="288000" cy="288000"/>
          </a:xfrm>
          <a:prstGeom prst="rect">
            <a:avLst/>
          </a:prstGeom>
        </p:spPr>
      </p:pic>
      <p:grpSp>
        <p:nvGrpSpPr>
          <p:cNvPr id="6" name="Group 5">
            <a:extLst>
              <a:ext uri="{FF2B5EF4-FFF2-40B4-BE49-F238E27FC236}">
                <a16:creationId xmlns:a16="http://schemas.microsoft.com/office/drawing/2014/main" id="{2BEA7E1D-DB0D-71E6-6B63-53B8EAA76384}"/>
              </a:ext>
            </a:extLst>
          </p:cNvPr>
          <p:cNvGrpSpPr/>
          <p:nvPr/>
        </p:nvGrpSpPr>
        <p:grpSpPr>
          <a:xfrm>
            <a:off x="879487" y="1866727"/>
            <a:ext cx="2990677" cy="1572716"/>
            <a:chOff x="806250" y="1980431"/>
            <a:chExt cx="8860930" cy="5243748"/>
          </a:xfrm>
          <a:solidFill>
            <a:schemeClr val="bg1"/>
          </a:solidFill>
        </p:grpSpPr>
        <p:sp>
          <p:nvSpPr>
            <p:cNvPr id="7" name="Freeform 5">
              <a:extLst>
                <a:ext uri="{FF2B5EF4-FFF2-40B4-BE49-F238E27FC236}">
                  <a16:creationId xmlns:a16="http://schemas.microsoft.com/office/drawing/2014/main" id="{BD645E31-F0B3-E47B-50E7-1A3B6BDD95FD}"/>
                </a:ext>
              </a:extLst>
            </p:cNvPr>
            <p:cNvSpPr>
              <a:spLocks/>
            </p:cNvSpPr>
            <p:nvPr/>
          </p:nvSpPr>
          <p:spPr bwMode="auto">
            <a:xfrm>
              <a:off x="3118925" y="3808215"/>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noFill/>
              <a:round/>
              <a:headEnd/>
              <a:tailEnd/>
            </a:ln>
          </p:spPr>
          <p:txBody>
            <a:bodyPr/>
            <a:lstStyle/>
            <a:p>
              <a:endParaRPr lang="en-GB"/>
            </a:p>
          </p:txBody>
        </p:sp>
        <p:sp>
          <p:nvSpPr>
            <p:cNvPr id="8" name="Freeform 7">
              <a:extLst>
                <a:ext uri="{FF2B5EF4-FFF2-40B4-BE49-F238E27FC236}">
                  <a16:creationId xmlns:a16="http://schemas.microsoft.com/office/drawing/2014/main" id="{925A876F-ECD1-86DC-F1D8-F0F54F84D022}"/>
                </a:ext>
              </a:extLst>
            </p:cNvPr>
            <p:cNvSpPr>
              <a:spLocks/>
            </p:cNvSpPr>
            <p:nvPr/>
          </p:nvSpPr>
          <p:spPr bwMode="auto">
            <a:xfrm>
              <a:off x="4328730" y="2819042"/>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solidFill>
              <a:srgbClr val="00B9C3"/>
            </a:solidFill>
            <a:ln w="6350" cmpd="sng">
              <a:noFill/>
              <a:round/>
              <a:headEnd/>
              <a:tailEnd/>
            </a:ln>
          </p:spPr>
          <p:txBody>
            <a:bodyPr/>
            <a:lstStyle/>
            <a:p>
              <a:endParaRPr lang="en-GB"/>
            </a:p>
          </p:txBody>
        </p:sp>
        <p:sp>
          <p:nvSpPr>
            <p:cNvPr id="9" name="Freeform 12">
              <a:extLst>
                <a:ext uri="{FF2B5EF4-FFF2-40B4-BE49-F238E27FC236}">
                  <a16:creationId xmlns:a16="http://schemas.microsoft.com/office/drawing/2014/main" id="{419BC8D1-3D79-D47B-DE17-1AA674CE0ED9}"/>
                </a:ext>
              </a:extLst>
            </p:cNvPr>
            <p:cNvSpPr>
              <a:spLocks/>
            </p:cNvSpPr>
            <p:nvPr/>
          </p:nvSpPr>
          <p:spPr bwMode="auto">
            <a:xfrm>
              <a:off x="3142865" y="1980431"/>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solidFill>
              <a:srgbClr val="00B9C3"/>
            </a:solidFill>
            <a:ln w="6350" cmpd="sng">
              <a:noFill/>
              <a:round/>
              <a:headEnd/>
              <a:tailEnd/>
            </a:ln>
          </p:spPr>
          <p:txBody>
            <a:bodyPr/>
            <a:lstStyle/>
            <a:p>
              <a:endParaRPr lang="en-GB"/>
            </a:p>
          </p:txBody>
        </p:sp>
        <p:sp>
          <p:nvSpPr>
            <p:cNvPr id="10" name="Freeform 14">
              <a:extLst>
                <a:ext uri="{FF2B5EF4-FFF2-40B4-BE49-F238E27FC236}">
                  <a16:creationId xmlns:a16="http://schemas.microsoft.com/office/drawing/2014/main" id="{26C07F35-62CD-9FAE-F975-219B09A6F73A}"/>
                </a:ext>
              </a:extLst>
            </p:cNvPr>
            <p:cNvSpPr>
              <a:spLocks/>
            </p:cNvSpPr>
            <p:nvPr/>
          </p:nvSpPr>
          <p:spPr bwMode="auto">
            <a:xfrm>
              <a:off x="2062340" y="4096386"/>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solidFill>
              <a:srgbClr val="F067A6"/>
            </a:solidFill>
            <a:ln w="6350" cmpd="sng">
              <a:noFill/>
              <a:round/>
              <a:headEnd/>
              <a:tailEnd/>
            </a:ln>
          </p:spPr>
          <p:txBody>
            <a:bodyPr/>
            <a:lstStyle/>
            <a:p>
              <a:endParaRPr lang="en-GB"/>
            </a:p>
          </p:txBody>
        </p:sp>
        <p:sp>
          <p:nvSpPr>
            <p:cNvPr id="11" name="Freeform 15">
              <a:extLst>
                <a:ext uri="{FF2B5EF4-FFF2-40B4-BE49-F238E27FC236}">
                  <a16:creationId xmlns:a16="http://schemas.microsoft.com/office/drawing/2014/main" id="{53852BF9-FDA4-765F-D274-26F7CBF394C4}"/>
                </a:ext>
              </a:extLst>
            </p:cNvPr>
            <p:cNvSpPr>
              <a:spLocks/>
            </p:cNvSpPr>
            <p:nvPr/>
          </p:nvSpPr>
          <p:spPr bwMode="auto">
            <a:xfrm>
              <a:off x="2750238" y="4557784"/>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solidFill>
              <a:srgbClr val="F067A6"/>
            </a:solidFill>
            <a:ln w="6350" cmpd="sng">
              <a:noFill/>
              <a:round/>
              <a:headEnd/>
              <a:tailEnd/>
            </a:ln>
          </p:spPr>
          <p:txBody>
            <a:bodyPr/>
            <a:lstStyle/>
            <a:p>
              <a:endParaRPr lang="en-GB"/>
            </a:p>
          </p:txBody>
        </p:sp>
        <p:sp>
          <p:nvSpPr>
            <p:cNvPr id="12" name="Freeform 16">
              <a:extLst>
                <a:ext uri="{FF2B5EF4-FFF2-40B4-BE49-F238E27FC236}">
                  <a16:creationId xmlns:a16="http://schemas.microsoft.com/office/drawing/2014/main" id="{C9C10ECE-3D74-5100-D491-8232420C62F5}"/>
                </a:ext>
              </a:extLst>
            </p:cNvPr>
            <p:cNvSpPr>
              <a:spLocks/>
            </p:cNvSpPr>
            <p:nvPr/>
          </p:nvSpPr>
          <p:spPr bwMode="auto">
            <a:xfrm>
              <a:off x="3224264" y="5422298"/>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solidFill>
              <a:srgbClr val="F067A6"/>
            </a:solidFill>
            <a:ln w="6350" cmpd="sng">
              <a:noFill/>
              <a:round/>
              <a:headEnd/>
              <a:tailEnd/>
            </a:ln>
          </p:spPr>
          <p:txBody>
            <a:bodyPr/>
            <a:lstStyle/>
            <a:p>
              <a:endParaRPr lang="en-GB"/>
            </a:p>
          </p:txBody>
        </p:sp>
        <p:sp>
          <p:nvSpPr>
            <p:cNvPr id="13" name="Freeform 17">
              <a:extLst>
                <a:ext uri="{FF2B5EF4-FFF2-40B4-BE49-F238E27FC236}">
                  <a16:creationId xmlns:a16="http://schemas.microsoft.com/office/drawing/2014/main" id="{F13364A6-6016-5A09-26AB-E2ACE141FD59}"/>
                </a:ext>
              </a:extLst>
            </p:cNvPr>
            <p:cNvSpPr>
              <a:spLocks/>
            </p:cNvSpPr>
            <p:nvPr/>
          </p:nvSpPr>
          <p:spPr bwMode="auto">
            <a:xfrm>
              <a:off x="3403022" y="5723421"/>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solidFill>
              <a:srgbClr val="F067A6"/>
            </a:solidFill>
            <a:ln w="6350" cmpd="sng">
              <a:noFill/>
              <a:round/>
              <a:headEnd/>
              <a:tailEnd/>
            </a:ln>
          </p:spPr>
          <p:txBody>
            <a:bodyPr/>
            <a:lstStyle/>
            <a:p>
              <a:endParaRPr lang="en-GB"/>
            </a:p>
          </p:txBody>
        </p:sp>
        <p:sp>
          <p:nvSpPr>
            <p:cNvPr id="14" name="Freeform 18">
              <a:extLst>
                <a:ext uri="{FF2B5EF4-FFF2-40B4-BE49-F238E27FC236}">
                  <a16:creationId xmlns:a16="http://schemas.microsoft.com/office/drawing/2014/main" id="{6D4095CF-31B6-BC7A-8754-81616B2D43C3}"/>
                </a:ext>
              </a:extLst>
            </p:cNvPr>
            <p:cNvSpPr>
              <a:spLocks/>
            </p:cNvSpPr>
            <p:nvPr/>
          </p:nvSpPr>
          <p:spPr bwMode="auto">
            <a:xfrm>
              <a:off x="3498784" y="6071493"/>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solidFill>
              <a:srgbClr val="F067A6"/>
            </a:solidFill>
            <a:ln w="6350" cmpd="sng">
              <a:noFill/>
              <a:round/>
              <a:headEnd/>
              <a:tailEnd/>
            </a:ln>
          </p:spPr>
          <p:txBody>
            <a:bodyPr/>
            <a:lstStyle/>
            <a:p>
              <a:endParaRPr lang="en-GB"/>
            </a:p>
          </p:txBody>
        </p:sp>
        <p:sp>
          <p:nvSpPr>
            <p:cNvPr id="15" name="Freeform 19">
              <a:extLst>
                <a:ext uri="{FF2B5EF4-FFF2-40B4-BE49-F238E27FC236}">
                  <a16:creationId xmlns:a16="http://schemas.microsoft.com/office/drawing/2014/main" id="{34FE1E7A-C07D-55A6-E4D5-FA68E9A11672}"/>
                </a:ext>
              </a:extLst>
            </p:cNvPr>
            <p:cNvSpPr>
              <a:spLocks/>
            </p:cNvSpPr>
            <p:nvPr/>
          </p:nvSpPr>
          <p:spPr bwMode="auto">
            <a:xfrm>
              <a:off x="2935379" y="5129270"/>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solidFill>
              <a:srgbClr val="F067A6"/>
            </a:solidFill>
            <a:ln w="6350" cmpd="sng">
              <a:noFill/>
              <a:round/>
              <a:headEnd/>
              <a:tailEnd/>
            </a:ln>
          </p:spPr>
          <p:txBody>
            <a:bodyPr/>
            <a:lstStyle/>
            <a:p>
              <a:endParaRPr lang="en-GB"/>
            </a:p>
          </p:txBody>
        </p:sp>
        <p:sp>
          <p:nvSpPr>
            <p:cNvPr id="16" name="Freeform 20">
              <a:extLst>
                <a:ext uri="{FF2B5EF4-FFF2-40B4-BE49-F238E27FC236}">
                  <a16:creationId xmlns:a16="http://schemas.microsoft.com/office/drawing/2014/main" id="{72B65E0D-5379-8028-5180-F4626B984A2B}"/>
                </a:ext>
              </a:extLst>
            </p:cNvPr>
            <p:cNvSpPr>
              <a:spLocks/>
            </p:cNvSpPr>
            <p:nvPr/>
          </p:nvSpPr>
          <p:spPr bwMode="auto">
            <a:xfrm>
              <a:off x="2991240" y="4747201"/>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solidFill>
              <a:srgbClr val="F067A6"/>
            </a:solidFill>
            <a:ln w="6350" cmpd="sng">
              <a:noFill/>
              <a:round/>
              <a:headEnd/>
              <a:tailEnd/>
            </a:ln>
          </p:spPr>
          <p:txBody>
            <a:bodyPr/>
            <a:lstStyle/>
            <a:p>
              <a:endParaRPr lang="en-GB"/>
            </a:p>
          </p:txBody>
        </p:sp>
        <p:sp>
          <p:nvSpPr>
            <p:cNvPr id="17" name="Freeform 21">
              <a:extLst>
                <a:ext uri="{FF2B5EF4-FFF2-40B4-BE49-F238E27FC236}">
                  <a16:creationId xmlns:a16="http://schemas.microsoft.com/office/drawing/2014/main" id="{A066D2CF-A6CB-E73D-A268-BED80356A257}"/>
                </a:ext>
              </a:extLst>
            </p:cNvPr>
            <p:cNvSpPr>
              <a:spLocks/>
            </p:cNvSpPr>
            <p:nvPr/>
          </p:nvSpPr>
          <p:spPr bwMode="auto">
            <a:xfrm>
              <a:off x="3134885" y="4743962"/>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solidFill>
              <a:schemeClr val="bg1">
                <a:lumMod val="85000"/>
              </a:schemeClr>
            </a:solidFill>
            <a:ln w="6350" cmpd="sng">
              <a:noFill/>
              <a:round/>
              <a:headEnd/>
              <a:tailEnd/>
            </a:ln>
          </p:spPr>
          <p:txBody>
            <a:bodyPr/>
            <a:lstStyle/>
            <a:p>
              <a:endParaRPr lang="en-GB"/>
            </a:p>
          </p:txBody>
        </p:sp>
        <p:sp>
          <p:nvSpPr>
            <p:cNvPr id="18" name="Freeform 22">
              <a:extLst>
                <a:ext uri="{FF2B5EF4-FFF2-40B4-BE49-F238E27FC236}">
                  <a16:creationId xmlns:a16="http://schemas.microsoft.com/office/drawing/2014/main" id="{C504BD9F-484F-55C8-A77D-1B7D33499E5C}"/>
                </a:ext>
              </a:extLst>
            </p:cNvPr>
            <p:cNvSpPr>
              <a:spLocks/>
            </p:cNvSpPr>
            <p:nvPr/>
          </p:nvSpPr>
          <p:spPr bwMode="auto">
            <a:xfrm>
              <a:off x="3415791" y="4868620"/>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solidFill>
              <a:schemeClr val="bg1">
                <a:lumMod val="85000"/>
              </a:schemeClr>
            </a:solidFill>
            <a:ln w="6350" cmpd="sng">
              <a:noFill/>
              <a:round/>
              <a:headEnd/>
              <a:tailEnd/>
            </a:ln>
          </p:spPr>
          <p:txBody>
            <a:bodyPr/>
            <a:lstStyle/>
            <a:p>
              <a:endParaRPr lang="en-GB"/>
            </a:p>
          </p:txBody>
        </p:sp>
        <p:sp>
          <p:nvSpPr>
            <p:cNvPr id="19" name="Freeform 23">
              <a:extLst>
                <a:ext uri="{FF2B5EF4-FFF2-40B4-BE49-F238E27FC236}">
                  <a16:creationId xmlns:a16="http://schemas.microsoft.com/office/drawing/2014/main" id="{CE4FB297-B4CE-B9E6-78CF-22E3FF5249B1}"/>
                </a:ext>
              </a:extLst>
            </p:cNvPr>
            <p:cNvSpPr>
              <a:spLocks/>
            </p:cNvSpPr>
            <p:nvPr/>
          </p:nvSpPr>
          <p:spPr bwMode="auto">
            <a:xfrm>
              <a:off x="3511553" y="4944711"/>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solidFill>
              <a:schemeClr val="bg1">
                <a:lumMod val="85000"/>
              </a:schemeClr>
            </a:solidFill>
            <a:ln w="6350" cmpd="sng">
              <a:noFill/>
              <a:round/>
              <a:headEnd/>
              <a:tailEnd/>
            </a:ln>
          </p:spPr>
          <p:txBody>
            <a:bodyPr/>
            <a:lstStyle/>
            <a:p>
              <a:endParaRPr lang="en-GB"/>
            </a:p>
          </p:txBody>
        </p:sp>
        <p:sp>
          <p:nvSpPr>
            <p:cNvPr id="20" name="Freeform 24">
              <a:extLst>
                <a:ext uri="{FF2B5EF4-FFF2-40B4-BE49-F238E27FC236}">
                  <a16:creationId xmlns:a16="http://schemas.microsoft.com/office/drawing/2014/main" id="{14C46B8C-3A09-9AD7-BCF7-1636ED24991A}"/>
                </a:ext>
              </a:extLst>
            </p:cNvPr>
            <p:cNvSpPr>
              <a:spLocks/>
            </p:cNvSpPr>
            <p:nvPr/>
          </p:nvSpPr>
          <p:spPr bwMode="auto">
            <a:xfrm>
              <a:off x="3600932" y="4957662"/>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solidFill>
              <a:schemeClr val="bg1">
                <a:lumMod val="85000"/>
              </a:schemeClr>
            </a:solidFill>
            <a:ln w="6350" cmpd="sng">
              <a:noFill/>
              <a:round/>
              <a:headEnd/>
              <a:tailEnd/>
            </a:ln>
          </p:spPr>
          <p:txBody>
            <a:bodyPr/>
            <a:lstStyle/>
            <a:p>
              <a:endParaRPr lang="en-GB"/>
            </a:p>
          </p:txBody>
        </p:sp>
        <p:sp>
          <p:nvSpPr>
            <p:cNvPr id="21" name="Freeform 25">
              <a:extLst>
                <a:ext uri="{FF2B5EF4-FFF2-40B4-BE49-F238E27FC236}">
                  <a16:creationId xmlns:a16="http://schemas.microsoft.com/office/drawing/2014/main" id="{4EC99EE2-88AF-7FD9-5665-CB1AD5B206C5}"/>
                </a:ext>
              </a:extLst>
            </p:cNvPr>
            <p:cNvSpPr>
              <a:spLocks/>
            </p:cNvSpPr>
            <p:nvPr/>
          </p:nvSpPr>
          <p:spPr bwMode="auto">
            <a:xfrm>
              <a:off x="2828444" y="4784436"/>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solidFill>
              <a:srgbClr val="F067A6"/>
            </a:solidFill>
            <a:ln w="6350" cmpd="sng">
              <a:noFill/>
              <a:round/>
              <a:headEnd/>
              <a:tailEnd/>
            </a:ln>
          </p:spPr>
          <p:txBody>
            <a:bodyPr/>
            <a:lstStyle/>
            <a:p>
              <a:endParaRPr lang="en-GB"/>
            </a:p>
          </p:txBody>
        </p:sp>
        <p:sp>
          <p:nvSpPr>
            <p:cNvPr id="22" name="Freeform 26">
              <a:extLst>
                <a:ext uri="{FF2B5EF4-FFF2-40B4-BE49-F238E27FC236}">
                  <a16:creationId xmlns:a16="http://schemas.microsoft.com/office/drawing/2014/main" id="{6F70D4E4-3C49-CF51-9560-522B31D574FA}"/>
                </a:ext>
              </a:extLst>
            </p:cNvPr>
            <p:cNvSpPr>
              <a:spLocks/>
            </p:cNvSpPr>
            <p:nvPr/>
          </p:nvSpPr>
          <p:spPr bwMode="auto">
            <a:xfrm>
              <a:off x="2783754" y="4667872"/>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solidFill>
              <a:srgbClr val="F067A6"/>
            </a:solidFill>
            <a:ln w="6350" cmpd="sng">
              <a:noFill/>
              <a:round/>
              <a:headEnd/>
              <a:tailEnd/>
            </a:ln>
          </p:spPr>
          <p:txBody>
            <a:bodyPr/>
            <a:lstStyle/>
            <a:p>
              <a:endParaRPr lang="en-GB"/>
            </a:p>
          </p:txBody>
        </p:sp>
        <p:sp>
          <p:nvSpPr>
            <p:cNvPr id="23" name="Freeform 27">
              <a:extLst>
                <a:ext uri="{FF2B5EF4-FFF2-40B4-BE49-F238E27FC236}">
                  <a16:creationId xmlns:a16="http://schemas.microsoft.com/office/drawing/2014/main" id="{E8294657-553C-C2CA-977D-1830D008AB82}"/>
                </a:ext>
              </a:extLst>
            </p:cNvPr>
            <p:cNvSpPr>
              <a:spLocks/>
            </p:cNvSpPr>
            <p:nvPr/>
          </p:nvSpPr>
          <p:spPr bwMode="auto">
            <a:xfrm>
              <a:off x="2740661" y="4637112"/>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solidFill>
              <a:srgbClr val="F067A6"/>
            </a:solidFill>
            <a:ln w="6350" cmpd="sng">
              <a:noFill/>
              <a:round/>
              <a:headEnd/>
              <a:tailEnd/>
            </a:ln>
          </p:spPr>
          <p:txBody>
            <a:bodyPr/>
            <a:lstStyle/>
            <a:p>
              <a:endParaRPr lang="en-GB"/>
            </a:p>
          </p:txBody>
        </p:sp>
        <p:sp>
          <p:nvSpPr>
            <p:cNvPr id="24" name="Freeform 28">
              <a:extLst>
                <a:ext uri="{FF2B5EF4-FFF2-40B4-BE49-F238E27FC236}">
                  <a16:creationId xmlns:a16="http://schemas.microsoft.com/office/drawing/2014/main" id="{63340040-B602-308F-CA69-F0516C5B64DA}"/>
                </a:ext>
              </a:extLst>
            </p:cNvPr>
            <p:cNvSpPr>
              <a:spLocks/>
            </p:cNvSpPr>
            <p:nvPr/>
          </p:nvSpPr>
          <p:spPr bwMode="auto">
            <a:xfrm>
              <a:off x="2726296" y="4690537"/>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solidFill>
              <a:srgbClr val="F067A6"/>
            </a:solidFill>
            <a:ln w="6350" cmpd="sng">
              <a:noFill/>
              <a:round/>
              <a:headEnd/>
              <a:tailEnd/>
            </a:ln>
          </p:spPr>
          <p:txBody>
            <a:bodyPr/>
            <a:lstStyle/>
            <a:p>
              <a:endParaRPr lang="en-GB"/>
            </a:p>
          </p:txBody>
        </p:sp>
        <p:sp>
          <p:nvSpPr>
            <p:cNvPr id="25" name="Freeform 29">
              <a:extLst>
                <a:ext uri="{FF2B5EF4-FFF2-40B4-BE49-F238E27FC236}">
                  <a16:creationId xmlns:a16="http://schemas.microsoft.com/office/drawing/2014/main" id="{04CC17FC-F030-0DBC-79D2-60208CAC9BB6}"/>
                </a:ext>
              </a:extLst>
            </p:cNvPr>
            <p:cNvSpPr>
              <a:spLocks/>
            </p:cNvSpPr>
            <p:nvPr/>
          </p:nvSpPr>
          <p:spPr bwMode="auto">
            <a:xfrm>
              <a:off x="2675223" y="4583687"/>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solidFill>
              <a:srgbClr val="F067A6"/>
            </a:solidFill>
            <a:ln w="6350" cmpd="sng">
              <a:noFill/>
              <a:round/>
              <a:headEnd/>
              <a:tailEnd/>
            </a:ln>
          </p:spPr>
          <p:txBody>
            <a:bodyPr/>
            <a:lstStyle/>
            <a:p>
              <a:endParaRPr lang="en-GB"/>
            </a:p>
          </p:txBody>
        </p:sp>
        <p:sp>
          <p:nvSpPr>
            <p:cNvPr id="26" name="Freeform 30">
              <a:extLst>
                <a:ext uri="{FF2B5EF4-FFF2-40B4-BE49-F238E27FC236}">
                  <a16:creationId xmlns:a16="http://schemas.microsoft.com/office/drawing/2014/main" id="{5D2A4745-70D8-49C7-80AC-A7D7B814FBAB}"/>
                </a:ext>
              </a:extLst>
            </p:cNvPr>
            <p:cNvSpPr>
              <a:spLocks/>
            </p:cNvSpPr>
            <p:nvPr/>
          </p:nvSpPr>
          <p:spPr bwMode="auto">
            <a:xfrm>
              <a:off x="2944956" y="5088796"/>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solidFill>
              <a:srgbClr val="F067A6"/>
            </a:solidFill>
            <a:ln w="6350" cmpd="sng">
              <a:noFill/>
              <a:round/>
              <a:headEnd/>
              <a:tailEnd/>
            </a:ln>
          </p:spPr>
          <p:txBody>
            <a:bodyPr/>
            <a:lstStyle/>
            <a:p>
              <a:endParaRPr lang="en-GB"/>
            </a:p>
          </p:txBody>
        </p:sp>
        <p:sp>
          <p:nvSpPr>
            <p:cNvPr id="27" name="Freeform 31">
              <a:extLst>
                <a:ext uri="{FF2B5EF4-FFF2-40B4-BE49-F238E27FC236}">
                  <a16:creationId xmlns:a16="http://schemas.microsoft.com/office/drawing/2014/main" id="{73257F73-7CA4-34EE-EC49-B1FBEB77CCBF}"/>
                </a:ext>
              </a:extLst>
            </p:cNvPr>
            <p:cNvSpPr>
              <a:spLocks/>
            </p:cNvSpPr>
            <p:nvPr/>
          </p:nvSpPr>
          <p:spPr bwMode="auto">
            <a:xfrm>
              <a:off x="2691184" y="5124413"/>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noFill/>
              <a:round/>
              <a:headEnd/>
              <a:tailEnd/>
            </a:ln>
          </p:spPr>
          <p:txBody>
            <a:bodyPr/>
            <a:lstStyle/>
            <a:p>
              <a:endParaRPr lang="en-GB"/>
            </a:p>
          </p:txBody>
        </p:sp>
        <p:sp>
          <p:nvSpPr>
            <p:cNvPr id="28" name="Freeform 32">
              <a:extLst>
                <a:ext uri="{FF2B5EF4-FFF2-40B4-BE49-F238E27FC236}">
                  <a16:creationId xmlns:a16="http://schemas.microsoft.com/office/drawing/2014/main" id="{5E951049-1FD7-6F63-BD58-A2DC8ECFECBE}"/>
                </a:ext>
              </a:extLst>
            </p:cNvPr>
            <p:cNvSpPr>
              <a:spLocks/>
            </p:cNvSpPr>
            <p:nvPr/>
          </p:nvSpPr>
          <p:spPr bwMode="auto">
            <a:xfrm>
              <a:off x="2713529" y="5142222"/>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noFill/>
              <a:round/>
              <a:headEnd/>
              <a:tailEnd/>
            </a:ln>
          </p:spPr>
          <p:txBody>
            <a:bodyPr/>
            <a:lstStyle/>
            <a:p>
              <a:endParaRPr lang="en-GB"/>
            </a:p>
          </p:txBody>
        </p:sp>
        <p:sp>
          <p:nvSpPr>
            <p:cNvPr id="29" name="Freeform 33">
              <a:extLst>
                <a:ext uri="{FF2B5EF4-FFF2-40B4-BE49-F238E27FC236}">
                  <a16:creationId xmlns:a16="http://schemas.microsoft.com/office/drawing/2014/main" id="{9AE1E469-DE2E-AA85-10AC-73FD626904F8}"/>
                </a:ext>
              </a:extLst>
            </p:cNvPr>
            <p:cNvSpPr>
              <a:spLocks/>
            </p:cNvSpPr>
            <p:nvPr/>
          </p:nvSpPr>
          <p:spPr bwMode="auto">
            <a:xfrm>
              <a:off x="2734277" y="5151935"/>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noFill/>
              <a:round/>
              <a:headEnd/>
              <a:tailEnd/>
            </a:ln>
          </p:spPr>
          <p:txBody>
            <a:bodyPr/>
            <a:lstStyle/>
            <a:p>
              <a:endParaRPr lang="en-GB"/>
            </a:p>
          </p:txBody>
        </p:sp>
        <p:sp>
          <p:nvSpPr>
            <p:cNvPr id="30" name="Freeform 34">
              <a:extLst>
                <a:ext uri="{FF2B5EF4-FFF2-40B4-BE49-F238E27FC236}">
                  <a16:creationId xmlns:a16="http://schemas.microsoft.com/office/drawing/2014/main" id="{E45C8EE6-6CBE-C6AD-EAD4-1577F854B74F}"/>
                </a:ext>
              </a:extLst>
            </p:cNvPr>
            <p:cNvSpPr>
              <a:spLocks/>
            </p:cNvSpPr>
            <p:nvPr/>
          </p:nvSpPr>
          <p:spPr bwMode="auto">
            <a:xfrm>
              <a:off x="2710336" y="5132508"/>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noFill/>
              <a:round/>
              <a:headEnd/>
              <a:tailEnd/>
            </a:ln>
          </p:spPr>
          <p:txBody>
            <a:bodyPr/>
            <a:lstStyle/>
            <a:p>
              <a:endParaRPr lang="en-GB"/>
            </a:p>
          </p:txBody>
        </p:sp>
        <p:sp>
          <p:nvSpPr>
            <p:cNvPr id="31" name="Freeform 35">
              <a:extLst>
                <a:ext uri="{FF2B5EF4-FFF2-40B4-BE49-F238E27FC236}">
                  <a16:creationId xmlns:a16="http://schemas.microsoft.com/office/drawing/2014/main" id="{E5743131-150E-DC18-4103-D28C21D54416}"/>
                </a:ext>
              </a:extLst>
            </p:cNvPr>
            <p:cNvSpPr>
              <a:spLocks/>
            </p:cNvSpPr>
            <p:nvPr/>
          </p:nvSpPr>
          <p:spPr bwMode="auto">
            <a:xfrm>
              <a:off x="2684800" y="5138983"/>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noFill/>
              <a:round/>
              <a:headEnd/>
              <a:tailEnd/>
            </a:ln>
          </p:spPr>
          <p:txBody>
            <a:bodyPr/>
            <a:lstStyle/>
            <a:p>
              <a:endParaRPr lang="en-GB"/>
            </a:p>
          </p:txBody>
        </p:sp>
        <p:sp>
          <p:nvSpPr>
            <p:cNvPr id="32" name="Freeform 36">
              <a:extLst>
                <a:ext uri="{FF2B5EF4-FFF2-40B4-BE49-F238E27FC236}">
                  <a16:creationId xmlns:a16="http://schemas.microsoft.com/office/drawing/2014/main" id="{1DE17E8F-73CE-56E4-EF09-CDD716FEA2DE}"/>
                </a:ext>
              </a:extLst>
            </p:cNvPr>
            <p:cNvSpPr>
              <a:spLocks/>
            </p:cNvSpPr>
            <p:nvPr/>
          </p:nvSpPr>
          <p:spPr bwMode="auto">
            <a:xfrm>
              <a:off x="2713529" y="5168125"/>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noFill/>
              <a:round/>
              <a:headEnd/>
              <a:tailEnd/>
            </a:ln>
          </p:spPr>
          <p:txBody>
            <a:bodyPr/>
            <a:lstStyle/>
            <a:p>
              <a:endParaRPr lang="en-GB"/>
            </a:p>
          </p:txBody>
        </p:sp>
        <p:sp>
          <p:nvSpPr>
            <p:cNvPr id="33" name="Freeform 37">
              <a:extLst>
                <a:ext uri="{FF2B5EF4-FFF2-40B4-BE49-F238E27FC236}">
                  <a16:creationId xmlns:a16="http://schemas.microsoft.com/office/drawing/2014/main" id="{4B5B3FF9-2640-B326-D586-B3795E265E26}"/>
                </a:ext>
              </a:extLst>
            </p:cNvPr>
            <p:cNvSpPr>
              <a:spLocks/>
            </p:cNvSpPr>
            <p:nvPr/>
          </p:nvSpPr>
          <p:spPr bwMode="auto">
            <a:xfrm>
              <a:off x="2713529" y="5121175"/>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noFill/>
              <a:round/>
              <a:headEnd/>
              <a:tailEnd/>
            </a:ln>
          </p:spPr>
          <p:txBody>
            <a:bodyPr/>
            <a:lstStyle/>
            <a:p>
              <a:endParaRPr lang="en-GB"/>
            </a:p>
          </p:txBody>
        </p:sp>
        <p:sp>
          <p:nvSpPr>
            <p:cNvPr id="34" name="Freeform 38">
              <a:extLst>
                <a:ext uri="{FF2B5EF4-FFF2-40B4-BE49-F238E27FC236}">
                  <a16:creationId xmlns:a16="http://schemas.microsoft.com/office/drawing/2014/main" id="{C24F36C4-E4D4-0A33-301A-CF3CFAC0E42F}"/>
                </a:ext>
              </a:extLst>
            </p:cNvPr>
            <p:cNvSpPr>
              <a:spLocks/>
            </p:cNvSpPr>
            <p:nvPr/>
          </p:nvSpPr>
          <p:spPr bwMode="auto">
            <a:xfrm>
              <a:off x="3016778" y="4557784"/>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noFill/>
              <a:round/>
              <a:headEnd/>
              <a:tailEnd/>
            </a:ln>
          </p:spPr>
          <p:txBody>
            <a:bodyPr/>
            <a:lstStyle/>
            <a:p>
              <a:endParaRPr lang="en-GB"/>
            </a:p>
          </p:txBody>
        </p:sp>
        <p:sp>
          <p:nvSpPr>
            <p:cNvPr id="35" name="Freeform 39">
              <a:extLst>
                <a:ext uri="{FF2B5EF4-FFF2-40B4-BE49-F238E27FC236}">
                  <a16:creationId xmlns:a16="http://schemas.microsoft.com/office/drawing/2014/main" id="{5552DACF-6AED-9CA9-C954-51BB15774C26}"/>
                </a:ext>
              </a:extLst>
            </p:cNvPr>
            <p:cNvSpPr>
              <a:spLocks/>
            </p:cNvSpPr>
            <p:nvPr/>
          </p:nvSpPr>
          <p:spPr bwMode="auto">
            <a:xfrm>
              <a:off x="3109349" y="4514073"/>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noFill/>
              <a:round/>
              <a:headEnd/>
              <a:tailEnd/>
            </a:ln>
          </p:spPr>
          <p:txBody>
            <a:bodyPr/>
            <a:lstStyle/>
            <a:p>
              <a:endParaRPr lang="en-GB"/>
            </a:p>
          </p:txBody>
        </p:sp>
        <p:sp>
          <p:nvSpPr>
            <p:cNvPr id="36" name="Freeform 40">
              <a:extLst>
                <a:ext uri="{FF2B5EF4-FFF2-40B4-BE49-F238E27FC236}">
                  <a16:creationId xmlns:a16="http://schemas.microsoft.com/office/drawing/2014/main" id="{92CD1370-BD48-07EB-8425-ADD8CC3404D1}"/>
                </a:ext>
              </a:extLst>
            </p:cNvPr>
            <p:cNvSpPr>
              <a:spLocks/>
            </p:cNvSpPr>
            <p:nvPr/>
          </p:nvSpPr>
          <p:spPr bwMode="auto">
            <a:xfrm>
              <a:off x="3171594" y="4507597"/>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solidFill>
              <a:srgbClr val="F067A6"/>
            </a:solidFill>
            <a:ln w="6350" cmpd="sng">
              <a:noFill/>
              <a:round/>
              <a:headEnd/>
              <a:tailEnd/>
            </a:ln>
          </p:spPr>
          <p:txBody>
            <a:bodyPr/>
            <a:lstStyle/>
            <a:p>
              <a:endParaRPr lang="en-GB"/>
            </a:p>
          </p:txBody>
        </p:sp>
        <p:sp>
          <p:nvSpPr>
            <p:cNvPr id="37" name="Freeform 153">
              <a:extLst>
                <a:ext uri="{FF2B5EF4-FFF2-40B4-BE49-F238E27FC236}">
                  <a16:creationId xmlns:a16="http://schemas.microsoft.com/office/drawing/2014/main" id="{37E169DE-509C-7B4D-D236-910CCC424749}"/>
                </a:ext>
              </a:extLst>
            </p:cNvPr>
            <p:cNvSpPr>
              <a:spLocks/>
            </p:cNvSpPr>
            <p:nvPr/>
          </p:nvSpPr>
          <p:spPr bwMode="auto">
            <a:xfrm>
              <a:off x="4317558" y="4603115"/>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noFill/>
              <a:round/>
              <a:headEnd/>
              <a:tailEnd/>
            </a:ln>
          </p:spPr>
          <p:txBody>
            <a:bodyPr/>
            <a:lstStyle/>
            <a:p>
              <a:endParaRPr lang="en-GB"/>
            </a:p>
          </p:txBody>
        </p:sp>
        <p:sp>
          <p:nvSpPr>
            <p:cNvPr id="38" name="Freeform 154">
              <a:extLst>
                <a:ext uri="{FF2B5EF4-FFF2-40B4-BE49-F238E27FC236}">
                  <a16:creationId xmlns:a16="http://schemas.microsoft.com/office/drawing/2014/main" id="{310AA98E-5007-7CC3-A83E-72770947215A}"/>
                </a:ext>
              </a:extLst>
            </p:cNvPr>
            <p:cNvSpPr>
              <a:spLocks/>
            </p:cNvSpPr>
            <p:nvPr/>
          </p:nvSpPr>
          <p:spPr bwMode="auto">
            <a:xfrm>
              <a:off x="4338307" y="4617685"/>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noFill/>
              <a:round/>
              <a:headEnd/>
              <a:tailEnd/>
            </a:ln>
          </p:spPr>
          <p:txBody>
            <a:bodyPr/>
            <a:lstStyle/>
            <a:p>
              <a:endParaRPr lang="en-GB"/>
            </a:p>
          </p:txBody>
        </p:sp>
        <p:sp>
          <p:nvSpPr>
            <p:cNvPr id="39" name="Freeform 155">
              <a:extLst>
                <a:ext uri="{FF2B5EF4-FFF2-40B4-BE49-F238E27FC236}">
                  <a16:creationId xmlns:a16="http://schemas.microsoft.com/office/drawing/2014/main" id="{7B15CE43-97E9-B80F-414B-691DE1D2CFA4}"/>
                </a:ext>
              </a:extLst>
            </p:cNvPr>
            <p:cNvSpPr>
              <a:spLocks/>
            </p:cNvSpPr>
            <p:nvPr/>
          </p:nvSpPr>
          <p:spPr bwMode="auto">
            <a:xfrm>
              <a:off x="4335114" y="4667872"/>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noFill/>
              <a:round/>
              <a:headEnd/>
              <a:tailEnd/>
            </a:ln>
          </p:spPr>
          <p:txBody>
            <a:bodyPr/>
            <a:lstStyle/>
            <a:p>
              <a:endParaRPr lang="en-GB"/>
            </a:p>
          </p:txBody>
        </p:sp>
        <p:sp>
          <p:nvSpPr>
            <p:cNvPr id="40" name="Freeform 157">
              <a:extLst>
                <a:ext uri="{FF2B5EF4-FFF2-40B4-BE49-F238E27FC236}">
                  <a16:creationId xmlns:a16="http://schemas.microsoft.com/office/drawing/2014/main" id="{72E52575-4579-3A51-AC89-621426BAC43E}"/>
                </a:ext>
              </a:extLst>
            </p:cNvPr>
            <p:cNvSpPr>
              <a:spLocks/>
            </p:cNvSpPr>
            <p:nvPr/>
          </p:nvSpPr>
          <p:spPr bwMode="auto">
            <a:xfrm>
              <a:off x="3471652" y="6819443"/>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noFill/>
              <a:round/>
              <a:headEnd/>
              <a:tailEnd/>
            </a:ln>
          </p:spPr>
          <p:txBody>
            <a:bodyPr/>
            <a:lstStyle/>
            <a:p>
              <a:endParaRPr lang="en-GB"/>
            </a:p>
          </p:txBody>
        </p:sp>
        <p:sp>
          <p:nvSpPr>
            <p:cNvPr id="41" name="Freeform 158">
              <a:extLst>
                <a:ext uri="{FF2B5EF4-FFF2-40B4-BE49-F238E27FC236}">
                  <a16:creationId xmlns:a16="http://schemas.microsoft.com/office/drawing/2014/main" id="{13A4906D-7F0B-2A76-B626-ED7721701AA9}"/>
                </a:ext>
              </a:extLst>
            </p:cNvPr>
            <p:cNvSpPr>
              <a:spLocks/>
            </p:cNvSpPr>
            <p:nvPr/>
          </p:nvSpPr>
          <p:spPr bwMode="auto">
            <a:xfrm>
              <a:off x="3441327" y="6822681"/>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noFill/>
              <a:round/>
              <a:headEnd/>
              <a:tailEnd/>
            </a:ln>
          </p:spPr>
          <p:txBody>
            <a:bodyPr/>
            <a:lstStyle/>
            <a:p>
              <a:endParaRPr lang="en-GB"/>
            </a:p>
          </p:txBody>
        </p:sp>
        <p:sp>
          <p:nvSpPr>
            <p:cNvPr id="42" name="Freeform 232">
              <a:extLst>
                <a:ext uri="{FF2B5EF4-FFF2-40B4-BE49-F238E27FC236}">
                  <a16:creationId xmlns:a16="http://schemas.microsoft.com/office/drawing/2014/main" id="{4709CF30-E9C2-8FFD-75DE-DD1E3C971E81}"/>
                </a:ext>
              </a:extLst>
            </p:cNvPr>
            <p:cNvSpPr>
              <a:spLocks noEditPoints="1"/>
            </p:cNvSpPr>
            <p:nvPr/>
          </p:nvSpPr>
          <p:spPr bwMode="auto">
            <a:xfrm>
              <a:off x="3075832" y="5669997"/>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solidFill>
              <a:srgbClr val="F067A6"/>
            </a:solidFill>
            <a:ln w="6350" cmpd="sng">
              <a:noFill/>
              <a:round/>
              <a:headEnd/>
              <a:tailEnd/>
            </a:ln>
          </p:spPr>
          <p:txBody>
            <a:bodyPr/>
            <a:lstStyle/>
            <a:p>
              <a:endParaRPr lang="en-GB"/>
            </a:p>
          </p:txBody>
        </p:sp>
        <p:sp>
          <p:nvSpPr>
            <p:cNvPr id="43" name="Freeform 233">
              <a:extLst>
                <a:ext uri="{FF2B5EF4-FFF2-40B4-BE49-F238E27FC236}">
                  <a16:creationId xmlns:a16="http://schemas.microsoft.com/office/drawing/2014/main" id="{7E070351-1066-6D30-4499-1044647C4DB1}"/>
                </a:ext>
              </a:extLst>
            </p:cNvPr>
            <p:cNvSpPr>
              <a:spLocks noEditPoints="1"/>
            </p:cNvSpPr>
            <p:nvPr/>
          </p:nvSpPr>
          <p:spPr bwMode="auto">
            <a:xfrm>
              <a:off x="3128501" y="5807606"/>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solidFill>
              <a:srgbClr val="F067A6"/>
            </a:solidFill>
            <a:ln w="6350" cmpd="sng">
              <a:noFill/>
              <a:round/>
              <a:headEnd/>
              <a:tailEnd/>
            </a:ln>
          </p:spPr>
          <p:txBody>
            <a:bodyPr/>
            <a:lstStyle/>
            <a:p>
              <a:endParaRPr lang="en-GB"/>
            </a:p>
          </p:txBody>
        </p:sp>
        <p:sp>
          <p:nvSpPr>
            <p:cNvPr id="44" name="Freeform 234">
              <a:extLst>
                <a:ext uri="{FF2B5EF4-FFF2-40B4-BE49-F238E27FC236}">
                  <a16:creationId xmlns:a16="http://schemas.microsoft.com/office/drawing/2014/main" id="{B6D36BB9-F2A3-9370-DEA8-D5E63D4D60DE}"/>
                </a:ext>
              </a:extLst>
            </p:cNvPr>
            <p:cNvSpPr>
              <a:spLocks/>
            </p:cNvSpPr>
            <p:nvPr/>
          </p:nvSpPr>
          <p:spPr bwMode="auto">
            <a:xfrm>
              <a:off x="3576991" y="7203132"/>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noFill/>
              <a:round/>
              <a:headEnd/>
              <a:tailEnd/>
            </a:ln>
          </p:spPr>
          <p:txBody>
            <a:bodyPr/>
            <a:lstStyle/>
            <a:p>
              <a:endParaRPr lang="en-GB"/>
            </a:p>
          </p:txBody>
        </p:sp>
        <p:sp>
          <p:nvSpPr>
            <p:cNvPr id="45" name="Freeform 239">
              <a:extLst>
                <a:ext uri="{FF2B5EF4-FFF2-40B4-BE49-F238E27FC236}">
                  <a16:creationId xmlns:a16="http://schemas.microsoft.com/office/drawing/2014/main" id="{CF572876-BD35-CB11-885B-18235094CC77}"/>
                </a:ext>
              </a:extLst>
            </p:cNvPr>
            <p:cNvSpPr>
              <a:spLocks noEditPoints="1"/>
            </p:cNvSpPr>
            <p:nvPr/>
          </p:nvSpPr>
          <p:spPr bwMode="auto">
            <a:xfrm>
              <a:off x="2997625" y="4289040"/>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noFill/>
              <a:round/>
              <a:headEnd/>
              <a:tailEnd/>
            </a:ln>
          </p:spPr>
          <p:txBody>
            <a:bodyPr/>
            <a:lstStyle/>
            <a:p>
              <a:endParaRPr lang="en-GB"/>
            </a:p>
          </p:txBody>
        </p:sp>
        <p:sp>
          <p:nvSpPr>
            <p:cNvPr id="46" name="Freeform 240">
              <a:extLst>
                <a:ext uri="{FF2B5EF4-FFF2-40B4-BE49-F238E27FC236}">
                  <a16:creationId xmlns:a16="http://schemas.microsoft.com/office/drawing/2014/main" id="{4B1A48DB-A6E0-7C80-F156-0AF941CF63CF}"/>
                </a:ext>
              </a:extLst>
            </p:cNvPr>
            <p:cNvSpPr>
              <a:spLocks noEditPoints="1"/>
            </p:cNvSpPr>
            <p:nvPr/>
          </p:nvSpPr>
          <p:spPr bwMode="auto">
            <a:xfrm>
              <a:off x="2855577" y="4407222"/>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solidFill>
              <a:srgbClr val="F067A6"/>
            </a:solidFill>
            <a:ln w="6350" cmpd="sng">
              <a:noFill/>
              <a:round/>
              <a:headEnd/>
              <a:tailEnd/>
            </a:ln>
          </p:spPr>
          <p:txBody>
            <a:bodyPr/>
            <a:lstStyle/>
            <a:p>
              <a:endParaRPr lang="en-GB"/>
            </a:p>
          </p:txBody>
        </p:sp>
        <p:sp>
          <p:nvSpPr>
            <p:cNvPr id="47" name="Freeform 241">
              <a:extLst>
                <a:ext uri="{FF2B5EF4-FFF2-40B4-BE49-F238E27FC236}">
                  <a16:creationId xmlns:a16="http://schemas.microsoft.com/office/drawing/2014/main" id="{B83590B7-7C0A-8874-B5F4-C22CD9F8412D}"/>
                </a:ext>
              </a:extLst>
            </p:cNvPr>
            <p:cNvSpPr>
              <a:spLocks/>
            </p:cNvSpPr>
            <p:nvPr/>
          </p:nvSpPr>
          <p:spPr bwMode="auto">
            <a:xfrm>
              <a:off x="3138078" y="4543213"/>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noFill/>
              <a:round/>
              <a:headEnd/>
              <a:tailEnd/>
            </a:ln>
          </p:spPr>
          <p:txBody>
            <a:bodyPr/>
            <a:lstStyle/>
            <a:p>
              <a:endParaRPr lang="en-GB"/>
            </a:p>
          </p:txBody>
        </p:sp>
        <p:sp>
          <p:nvSpPr>
            <p:cNvPr id="48" name="Freeform 242">
              <a:extLst>
                <a:ext uri="{FF2B5EF4-FFF2-40B4-BE49-F238E27FC236}">
                  <a16:creationId xmlns:a16="http://schemas.microsoft.com/office/drawing/2014/main" id="{224B2541-6009-3FD9-9AB7-528291B3AA89}"/>
                </a:ext>
              </a:extLst>
            </p:cNvPr>
            <p:cNvSpPr>
              <a:spLocks/>
            </p:cNvSpPr>
            <p:nvPr/>
          </p:nvSpPr>
          <p:spPr bwMode="auto">
            <a:xfrm>
              <a:off x="3237033" y="4747201"/>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noFill/>
              <a:round/>
              <a:headEnd/>
              <a:tailEnd/>
            </a:ln>
          </p:spPr>
          <p:txBody>
            <a:bodyPr/>
            <a:lstStyle/>
            <a:p>
              <a:endParaRPr lang="en-GB"/>
            </a:p>
          </p:txBody>
        </p:sp>
        <p:sp>
          <p:nvSpPr>
            <p:cNvPr id="49" name="Freeform 243">
              <a:extLst>
                <a:ext uri="{FF2B5EF4-FFF2-40B4-BE49-F238E27FC236}">
                  <a16:creationId xmlns:a16="http://schemas.microsoft.com/office/drawing/2014/main" id="{42B969C5-FE1D-C083-6DED-21F3312DCDFC}"/>
                </a:ext>
              </a:extLst>
            </p:cNvPr>
            <p:cNvSpPr>
              <a:spLocks/>
            </p:cNvSpPr>
            <p:nvPr/>
          </p:nvSpPr>
          <p:spPr bwMode="auto">
            <a:xfrm>
              <a:off x="3254589" y="4753676"/>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noFill/>
              <a:round/>
              <a:headEnd/>
              <a:tailEnd/>
            </a:ln>
          </p:spPr>
          <p:txBody>
            <a:bodyPr/>
            <a:lstStyle/>
            <a:p>
              <a:endParaRPr lang="en-GB"/>
            </a:p>
          </p:txBody>
        </p:sp>
        <p:sp>
          <p:nvSpPr>
            <p:cNvPr id="50" name="Freeform 244">
              <a:extLst>
                <a:ext uri="{FF2B5EF4-FFF2-40B4-BE49-F238E27FC236}">
                  <a16:creationId xmlns:a16="http://schemas.microsoft.com/office/drawing/2014/main" id="{283FE6EA-F173-5D6B-3066-B7A124E5752F}"/>
                </a:ext>
              </a:extLst>
            </p:cNvPr>
            <p:cNvSpPr>
              <a:spLocks/>
            </p:cNvSpPr>
            <p:nvPr/>
          </p:nvSpPr>
          <p:spPr bwMode="auto">
            <a:xfrm>
              <a:off x="3359929" y="4787673"/>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noFill/>
              <a:round/>
              <a:headEnd/>
              <a:tailEnd/>
            </a:ln>
          </p:spPr>
          <p:txBody>
            <a:bodyPr/>
            <a:lstStyle/>
            <a:p>
              <a:endParaRPr lang="en-GB"/>
            </a:p>
          </p:txBody>
        </p:sp>
        <p:sp>
          <p:nvSpPr>
            <p:cNvPr id="51" name="Freeform 245">
              <a:extLst>
                <a:ext uri="{FF2B5EF4-FFF2-40B4-BE49-F238E27FC236}">
                  <a16:creationId xmlns:a16="http://schemas.microsoft.com/office/drawing/2014/main" id="{724762B7-EA4A-C6FA-C147-9A5A6FE3CED5}"/>
                </a:ext>
              </a:extLst>
            </p:cNvPr>
            <p:cNvSpPr>
              <a:spLocks/>
            </p:cNvSpPr>
            <p:nvPr/>
          </p:nvSpPr>
          <p:spPr bwMode="auto">
            <a:xfrm>
              <a:off x="3441328" y="4857288"/>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noFill/>
              <a:round/>
              <a:headEnd/>
              <a:tailEnd/>
            </a:ln>
          </p:spPr>
          <p:txBody>
            <a:bodyPr/>
            <a:lstStyle/>
            <a:p>
              <a:endParaRPr lang="en-GB"/>
            </a:p>
          </p:txBody>
        </p:sp>
        <p:sp>
          <p:nvSpPr>
            <p:cNvPr id="52" name="Freeform 246">
              <a:extLst>
                <a:ext uri="{FF2B5EF4-FFF2-40B4-BE49-F238E27FC236}">
                  <a16:creationId xmlns:a16="http://schemas.microsoft.com/office/drawing/2014/main" id="{CE3512EF-982B-0C22-4A0D-34BE89046FA3}"/>
                </a:ext>
              </a:extLst>
            </p:cNvPr>
            <p:cNvSpPr>
              <a:spLocks/>
            </p:cNvSpPr>
            <p:nvPr/>
          </p:nvSpPr>
          <p:spPr bwMode="auto">
            <a:xfrm>
              <a:off x="3434943" y="4860526"/>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noFill/>
              <a:round/>
              <a:headEnd/>
              <a:tailEnd/>
            </a:ln>
          </p:spPr>
          <p:txBody>
            <a:bodyPr/>
            <a:lstStyle/>
            <a:p>
              <a:endParaRPr lang="en-GB"/>
            </a:p>
          </p:txBody>
        </p:sp>
        <p:sp>
          <p:nvSpPr>
            <p:cNvPr id="53" name="Freeform 247">
              <a:extLst>
                <a:ext uri="{FF2B5EF4-FFF2-40B4-BE49-F238E27FC236}">
                  <a16:creationId xmlns:a16="http://schemas.microsoft.com/office/drawing/2014/main" id="{36862C8A-449E-EBA2-6580-EFC4DA84A70E}"/>
                </a:ext>
              </a:extLst>
            </p:cNvPr>
            <p:cNvSpPr>
              <a:spLocks/>
            </p:cNvSpPr>
            <p:nvPr/>
          </p:nvSpPr>
          <p:spPr bwMode="auto">
            <a:xfrm>
              <a:off x="3444520" y="4865383"/>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noFill/>
              <a:round/>
              <a:headEnd/>
              <a:tailEnd/>
            </a:ln>
          </p:spPr>
          <p:txBody>
            <a:bodyPr/>
            <a:lstStyle/>
            <a:p>
              <a:endParaRPr lang="en-GB"/>
            </a:p>
          </p:txBody>
        </p:sp>
        <p:sp>
          <p:nvSpPr>
            <p:cNvPr id="54" name="Freeform 248">
              <a:extLst>
                <a:ext uri="{FF2B5EF4-FFF2-40B4-BE49-F238E27FC236}">
                  <a16:creationId xmlns:a16="http://schemas.microsoft.com/office/drawing/2014/main" id="{3DC2EAC3-C7B1-0BCA-3D79-51523E7CBB5F}"/>
                </a:ext>
              </a:extLst>
            </p:cNvPr>
            <p:cNvSpPr>
              <a:spLocks/>
            </p:cNvSpPr>
            <p:nvPr/>
          </p:nvSpPr>
          <p:spPr bwMode="auto">
            <a:xfrm>
              <a:off x="3441328" y="4857288"/>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noFill/>
              <a:round/>
              <a:headEnd/>
              <a:tailEnd/>
            </a:ln>
          </p:spPr>
          <p:txBody>
            <a:bodyPr/>
            <a:lstStyle/>
            <a:p>
              <a:endParaRPr lang="en-GB"/>
            </a:p>
          </p:txBody>
        </p:sp>
        <p:sp>
          <p:nvSpPr>
            <p:cNvPr id="55" name="Freeform 249">
              <a:extLst>
                <a:ext uri="{FF2B5EF4-FFF2-40B4-BE49-F238E27FC236}">
                  <a16:creationId xmlns:a16="http://schemas.microsoft.com/office/drawing/2014/main" id="{42852787-94EB-9304-B001-843641DAA146}"/>
                </a:ext>
              </a:extLst>
            </p:cNvPr>
            <p:cNvSpPr>
              <a:spLocks/>
            </p:cNvSpPr>
            <p:nvPr/>
          </p:nvSpPr>
          <p:spPr bwMode="auto">
            <a:xfrm>
              <a:off x="3444520" y="4777960"/>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noFill/>
              <a:round/>
              <a:headEnd/>
              <a:tailEnd/>
            </a:ln>
          </p:spPr>
          <p:txBody>
            <a:bodyPr/>
            <a:lstStyle/>
            <a:p>
              <a:endParaRPr lang="en-GB"/>
            </a:p>
          </p:txBody>
        </p:sp>
        <p:sp>
          <p:nvSpPr>
            <p:cNvPr id="56" name="Freeform 250">
              <a:extLst>
                <a:ext uri="{FF2B5EF4-FFF2-40B4-BE49-F238E27FC236}">
                  <a16:creationId xmlns:a16="http://schemas.microsoft.com/office/drawing/2014/main" id="{6A91A14E-710A-7DCB-6878-AAFF0B691489}"/>
                </a:ext>
              </a:extLst>
            </p:cNvPr>
            <p:cNvSpPr>
              <a:spLocks/>
            </p:cNvSpPr>
            <p:nvPr/>
          </p:nvSpPr>
          <p:spPr bwMode="auto">
            <a:xfrm>
              <a:off x="3415791" y="4797388"/>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noFill/>
              <a:round/>
              <a:headEnd/>
              <a:tailEnd/>
            </a:ln>
          </p:spPr>
          <p:txBody>
            <a:bodyPr/>
            <a:lstStyle/>
            <a:p>
              <a:endParaRPr lang="en-GB"/>
            </a:p>
          </p:txBody>
        </p:sp>
        <p:sp>
          <p:nvSpPr>
            <p:cNvPr id="57" name="Freeform 251">
              <a:extLst>
                <a:ext uri="{FF2B5EF4-FFF2-40B4-BE49-F238E27FC236}">
                  <a16:creationId xmlns:a16="http://schemas.microsoft.com/office/drawing/2014/main" id="{43D72D81-1885-510F-F4F0-CE315026A234}"/>
                </a:ext>
              </a:extLst>
            </p:cNvPr>
            <p:cNvSpPr>
              <a:spLocks/>
            </p:cNvSpPr>
            <p:nvPr/>
          </p:nvSpPr>
          <p:spPr bwMode="auto">
            <a:xfrm>
              <a:off x="3418983" y="4753676"/>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noFill/>
              <a:round/>
              <a:headEnd/>
              <a:tailEnd/>
            </a:ln>
          </p:spPr>
          <p:txBody>
            <a:bodyPr/>
            <a:lstStyle/>
            <a:p>
              <a:endParaRPr lang="en-GB"/>
            </a:p>
          </p:txBody>
        </p:sp>
        <p:sp>
          <p:nvSpPr>
            <p:cNvPr id="58" name="Freeform 252">
              <a:extLst>
                <a:ext uri="{FF2B5EF4-FFF2-40B4-BE49-F238E27FC236}">
                  <a16:creationId xmlns:a16="http://schemas.microsoft.com/office/drawing/2014/main" id="{4210C821-8039-C583-8F00-6412F977739D}"/>
                </a:ext>
              </a:extLst>
            </p:cNvPr>
            <p:cNvSpPr>
              <a:spLocks/>
            </p:cNvSpPr>
            <p:nvPr/>
          </p:nvSpPr>
          <p:spPr bwMode="auto">
            <a:xfrm>
              <a:off x="3434943" y="4718059"/>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noFill/>
              <a:round/>
              <a:headEnd/>
              <a:tailEnd/>
            </a:ln>
          </p:spPr>
          <p:txBody>
            <a:bodyPr/>
            <a:lstStyle/>
            <a:p>
              <a:endParaRPr lang="en-GB"/>
            </a:p>
          </p:txBody>
        </p:sp>
        <p:sp>
          <p:nvSpPr>
            <p:cNvPr id="59" name="Freeform 253">
              <a:extLst>
                <a:ext uri="{FF2B5EF4-FFF2-40B4-BE49-F238E27FC236}">
                  <a16:creationId xmlns:a16="http://schemas.microsoft.com/office/drawing/2014/main" id="{A001387E-8FC4-21F6-3530-0FF233B13716}"/>
                </a:ext>
              </a:extLst>
            </p:cNvPr>
            <p:cNvSpPr>
              <a:spLocks/>
            </p:cNvSpPr>
            <p:nvPr/>
          </p:nvSpPr>
          <p:spPr bwMode="auto">
            <a:xfrm>
              <a:off x="3441328" y="4697013"/>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noFill/>
              <a:round/>
              <a:headEnd/>
              <a:tailEnd/>
            </a:ln>
          </p:spPr>
          <p:txBody>
            <a:bodyPr/>
            <a:lstStyle/>
            <a:p>
              <a:endParaRPr lang="en-GB"/>
            </a:p>
          </p:txBody>
        </p:sp>
        <p:sp>
          <p:nvSpPr>
            <p:cNvPr id="60" name="Freeform 254">
              <a:extLst>
                <a:ext uri="{FF2B5EF4-FFF2-40B4-BE49-F238E27FC236}">
                  <a16:creationId xmlns:a16="http://schemas.microsoft.com/office/drawing/2014/main" id="{B7C57944-D715-3A9A-B527-D8AF9C17750B}"/>
                </a:ext>
              </a:extLst>
            </p:cNvPr>
            <p:cNvSpPr>
              <a:spLocks/>
            </p:cNvSpPr>
            <p:nvPr/>
          </p:nvSpPr>
          <p:spPr bwMode="auto">
            <a:xfrm>
              <a:off x="3431751" y="4650064"/>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noFill/>
              <a:round/>
              <a:headEnd/>
              <a:tailEnd/>
            </a:ln>
          </p:spPr>
          <p:txBody>
            <a:bodyPr/>
            <a:lstStyle/>
            <a:p>
              <a:endParaRPr lang="en-GB"/>
            </a:p>
          </p:txBody>
        </p:sp>
        <p:sp>
          <p:nvSpPr>
            <p:cNvPr id="61" name="Freeform 255">
              <a:extLst>
                <a:ext uri="{FF2B5EF4-FFF2-40B4-BE49-F238E27FC236}">
                  <a16:creationId xmlns:a16="http://schemas.microsoft.com/office/drawing/2014/main" id="{07F8801A-08C9-9698-24AC-49EF7ACD4644}"/>
                </a:ext>
              </a:extLst>
            </p:cNvPr>
            <p:cNvSpPr>
              <a:spLocks/>
            </p:cNvSpPr>
            <p:nvPr/>
          </p:nvSpPr>
          <p:spPr bwMode="auto">
            <a:xfrm>
              <a:off x="3471652" y="4718059"/>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noFill/>
              <a:round/>
              <a:headEnd/>
              <a:tailEnd/>
            </a:ln>
          </p:spPr>
          <p:txBody>
            <a:bodyPr/>
            <a:lstStyle/>
            <a:p>
              <a:endParaRPr lang="en-GB"/>
            </a:p>
          </p:txBody>
        </p:sp>
        <p:sp>
          <p:nvSpPr>
            <p:cNvPr id="62" name="Freeform 256">
              <a:extLst>
                <a:ext uri="{FF2B5EF4-FFF2-40B4-BE49-F238E27FC236}">
                  <a16:creationId xmlns:a16="http://schemas.microsoft.com/office/drawing/2014/main" id="{51E4BE38-ED9C-01F6-C2D1-DF77EC54E496}"/>
                </a:ext>
              </a:extLst>
            </p:cNvPr>
            <p:cNvSpPr>
              <a:spLocks/>
            </p:cNvSpPr>
            <p:nvPr/>
          </p:nvSpPr>
          <p:spPr bwMode="auto">
            <a:xfrm>
              <a:off x="3332796" y="4567498"/>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noFill/>
              <a:round/>
              <a:headEnd/>
              <a:tailEnd/>
            </a:ln>
          </p:spPr>
          <p:txBody>
            <a:bodyPr/>
            <a:lstStyle/>
            <a:p>
              <a:endParaRPr lang="en-GB"/>
            </a:p>
          </p:txBody>
        </p:sp>
        <p:sp>
          <p:nvSpPr>
            <p:cNvPr id="63" name="Freeform 257">
              <a:extLst>
                <a:ext uri="{FF2B5EF4-FFF2-40B4-BE49-F238E27FC236}">
                  <a16:creationId xmlns:a16="http://schemas.microsoft.com/office/drawing/2014/main" id="{A8234B22-7F60-D1DB-B52C-34BAA8882E69}"/>
                </a:ext>
              </a:extLst>
            </p:cNvPr>
            <p:cNvSpPr>
              <a:spLocks/>
            </p:cNvSpPr>
            <p:nvPr/>
          </p:nvSpPr>
          <p:spPr bwMode="auto">
            <a:xfrm>
              <a:off x="3343969" y="4583687"/>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noFill/>
              <a:round/>
              <a:headEnd/>
              <a:tailEnd/>
            </a:ln>
          </p:spPr>
          <p:txBody>
            <a:bodyPr/>
            <a:lstStyle/>
            <a:p>
              <a:endParaRPr lang="en-GB"/>
            </a:p>
          </p:txBody>
        </p:sp>
        <p:sp>
          <p:nvSpPr>
            <p:cNvPr id="64" name="Freeform 258">
              <a:extLst>
                <a:ext uri="{FF2B5EF4-FFF2-40B4-BE49-F238E27FC236}">
                  <a16:creationId xmlns:a16="http://schemas.microsoft.com/office/drawing/2014/main" id="{B1545C5F-5586-0C7D-28B9-9C9005F4C20A}"/>
                </a:ext>
              </a:extLst>
            </p:cNvPr>
            <p:cNvSpPr>
              <a:spLocks/>
            </p:cNvSpPr>
            <p:nvPr/>
          </p:nvSpPr>
          <p:spPr bwMode="auto">
            <a:xfrm>
              <a:off x="3434943" y="4667872"/>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noFill/>
              <a:round/>
              <a:headEnd/>
              <a:tailEnd/>
            </a:ln>
          </p:spPr>
          <p:txBody>
            <a:bodyPr/>
            <a:lstStyle/>
            <a:p>
              <a:endParaRPr lang="en-GB"/>
            </a:p>
          </p:txBody>
        </p:sp>
        <p:sp>
          <p:nvSpPr>
            <p:cNvPr id="65" name="Freeform 259">
              <a:extLst>
                <a:ext uri="{FF2B5EF4-FFF2-40B4-BE49-F238E27FC236}">
                  <a16:creationId xmlns:a16="http://schemas.microsoft.com/office/drawing/2014/main" id="{1D4E1F75-AD95-A609-987B-4BD392BC8F1D}"/>
                </a:ext>
              </a:extLst>
            </p:cNvPr>
            <p:cNvSpPr>
              <a:spLocks/>
            </p:cNvSpPr>
            <p:nvPr/>
          </p:nvSpPr>
          <p:spPr bwMode="auto">
            <a:xfrm>
              <a:off x="3418983" y="4620923"/>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noFill/>
              <a:round/>
              <a:headEnd/>
              <a:tailEnd/>
            </a:ln>
          </p:spPr>
          <p:txBody>
            <a:bodyPr/>
            <a:lstStyle/>
            <a:p>
              <a:endParaRPr lang="en-GB"/>
            </a:p>
          </p:txBody>
        </p:sp>
        <p:sp>
          <p:nvSpPr>
            <p:cNvPr id="66" name="Freeform 260">
              <a:extLst>
                <a:ext uri="{FF2B5EF4-FFF2-40B4-BE49-F238E27FC236}">
                  <a16:creationId xmlns:a16="http://schemas.microsoft.com/office/drawing/2014/main" id="{C7C6C098-17DE-1856-D042-64825E4FCD83}"/>
                </a:ext>
              </a:extLst>
            </p:cNvPr>
            <p:cNvSpPr>
              <a:spLocks/>
            </p:cNvSpPr>
            <p:nvPr/>
          </p:nvSpPr>
          <p:spPr bwMode="auto">
            <a:xfrm>
              <a:off x="3425367" y="4620923"/>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noFill/>
              <a:round/>
              <a:headEnd/>
              <a:tailEnd/>
            </a:ln>
          </p:spPr>
          <p:txBody>
            <a:bodyPr/>
            <a:lstStyle/>
            <a:p>
              <a:endParaRPr lang="en-GB"/>
            </a:p>
          </p:txBody>
        </p:sp>
        <p:sp>
          <p:nvSpPr>
            <p:cNvPr id="67" name="Freeform 261">
              <a:extLst>
                <a:ext uri="{FF2B5EF4-FFF2-40B4-BE49-F238E27FC236}">
                  <a16:creationId xmlns:a16="http://schemas.microsoft.com/office/drawing/2014/main" id="{0575C19E-5BD7-7565-DEC1-4E42DAC9BA7D}"/>
                </a:ext>
              </a:extLst>
            </p:cNvPr>
            <p:cNvSpPr>
              <a:spLocks/>
            </p:cNvSpPr>
            <p:nvPr/>
          </p:nvSpPr>
          <p:spPr bwMode="auto">
            <a:xfrm>
              <a:off x="3434943" y="4637112"/>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noFill/>
              <a:round/>
              <a:headEnd/>
              <a:tailEnd/>
            </a:ln>
          </p:spPr>
          <p:txBody>
            <a:bodyPr/>
            <a:lstStyle/>
            <a:p>
              <a:endParaRPr lang="en-GB"/>
            </a:p>
          </p:txBody>
        </p:sp>
        <p:sp>
          <p:nvSpPr>
            <p:cNvPr id="68" name="Freeform 262">
              <a:extLst>
                <a:ext uri="{FF2B5EF4-FFF2-40B4-BE49-F238E27FC236}">
                  <a16:creationId xmlns:a16="http://schemas.microsoft.com/office/drawing/2014/main" id="{4A527173-1859-8347-0874-43D72D2DF6DD}"/>
                </a:ext>
              </a:extLst>
            </p:cNvPr>
            <p:cNvSpPr>
              <a:spLocks/>
            </p:cNvSpPr>
            <p:nvPr/>
          </p:nvSpPr>
          <p:spPr bwMode="auto">
            <a:xfrm>
              <a:off x="3388658" y="4573973"/>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noFill/>
              <a:round/>
              <a:headEnd/>
              <a:tailEnd/>
            </a:ln>
          </p:spPr>
          <p:txBody>
            <a:bodyPr/>
            <a:lstStyle/>
            <a:p>
              <a:endParaRPr lang="en-GB"/>
            </a:p>
          </p:txBody>
        </p:sp>
        <p:sp>
          <p:nvSpPr>
            <p:cNvPr id="69" name="Freeform 263">
              <a:extLst>
                <a:ext uri="{FF2B5EF4-FFF2-40B4-BE49-F238E27FC236}">
                  <a16:creationId xmlns:a16="http://schemas.microsoft.com/office/drawing/2014/main" id="{D1BB9B12-3487-46AD-2142-38A4D6334FD6}"/>
                </a:ext>
              </a:extLst>
            </p:cNvPr>
            <p:cNvSpPr>
              <a:spLocks/>
            </p:cNvSpPr>
            <p:nvPr/>
          </p:nvSpPr>
          <p:spPr bwMode="auto">
            <a:xfrm>
              <a:off x="3388658" y="4561022"/>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noFill/>
              <a:round/>
              <a:headEnd/>
              <a:tailEnd/>
            </a:ln>
          </p:spPr>
          <p:txBody>
            <a:bodyPr/>
            <a:lstStyle/>
            <a:p>
              <a:endParaRPr lang="en-GB"/>
            </a:p>
          </p:txBody>
        </p:sp>
        <p:sp>
          <p:nvSpPr>
            <p:cNvPr id="70" name="Freeform 264">
              <a:extLst>
                <a:ext uri="{FF2B5EF4-FFF2-40B4-BE49-F238E27FC236}">
                  <a16:creationId xmlns:a16="http://schemas.microsoft.com/office/drawing/2014/main" id="{FBE443BE-9471-7719-92B6-F001493B6990}"/>
                </a:ext>
              </a:extLst>
            </p:cNvPr>
            <p:cNvSpPr>
              <a:spLocks/>
            </p:cNvSpPr>
            <p:nvPr/>
          </p:nvSpPr>
          <p:spPr bwMode="auto">
            <a:xfrm>
              <a:off x="3409406" y="4611210"/>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noFill/>
              <a:round/>
              <a:headEnd/>
              <a:tailEnd/>
            </a:ln>
          </p:spPr>
          <p:txBody>
            <a:bodyPr/>
            <a:lstStyle/>
            <a:p>
              <a:endParaRPr lang="en-GB"/>
            </a:p>
          </p:txBody>
        </p:sp>
        <p:sp>
          <p:nvSpPr>
            <p:cNvPr id="71" name="Freeform 265">
              <a:extLst>
                <a:ext uri="{FF2B5EF4-FFF2-40B4-BE49-F238E27FC236}">
                  <a16:creationId xmlns:a16="http://schemas.microsoft.com/office/drawing/2014/main" id="{516041B0-9655-453B-94EA-A12E26092006}"/>
                </a:ext>
              </a:extLst>
            </p:cNvPr>
            <p:cNvSpPr>
              <a:spLocks/>
            </p:cNvSpPr>
            <p:nvPr/>
          </p:nvSpPr>
          <p:spPr bwMode="auto">
            <a:xfrm>
              <a:off x="3403022" y="4596638"/>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noFill/>
              <a:round/>
              <a:headEnd/>
              <a:tailEnd/>
            </a:ln>
          </p:spPr>
          <p:txBody>
            <a:bodyPr/>
            <a:lstStyle/>
            <a:p>
              <a:endParaRPr lang="en-GB"/>
            </a:p>
          </p:txBody>
        </p:sp>
        <p:sp>
          <p:nvSpPr>
            <p:cNvPr id="72" name="Freeform 266">
              <a:extLst>
                <a:ext uri="{FF2B5EF4-FFF2-40B4-BE49-F238E27FC236}">
                  <a16:creationId xmlns:a16="http://schemas.microsoft.com/office/drawing/2014/main" id="{0EB59305-860A-207A-7DB1-687C0E5FEA07}"/>
                </a:ext>
              </a:extLst>
            </p:cNvPr>
            <p:cNvSpPr>
              <a:spLocks/>
            </p:cNvSpPr>
            <p:nvPr/>
          </p:nvSpPr>
          <p:spPr bwMode="auto">
            <a:xfrm>
              <a:off x="3396638" y="4593400"/>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noFill/>
              <a:round/>
              <a:headEnd/>
              <a:tailEnd/>
            </a:ln>
          </p:spPr>
          <p:txBody>
            <a:bodyPr/>
            <a:lstStyle/>
            <a:p>
              <a:endParaRPr lang="en-GB"/>
            </a:p>
          </p:txBody>
        </p:sp>
        <p:sp>
          <p:nvSpPr>
            <p:cNvPr id="73" name="Freeform 267">
              <a:extLst>
                <a:ext uri="{FF2B5EF4-FFF2-40B4-BE49-F238E27FC236}">
                  <a16:creationId xmlns:a16="http://schemas.microsoft.com/office/drawing/2014/main" id="{3E83B35E-06A2-33B9-F9CE-5F5718B733E1}"/>
                </a:ext>
              </a:extLst>
            </p:cNvPr>
            <p:cNvSpPr>
              <a:spLocks/>
            </p:cNvSpPr>
            <p:nvPr/>
          </p:nvSpPr>
          <p:spPr bwMode="auto">
            <a:xfrm>
              <a:off x="3418983" y="4603115"/>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noFill/>
              <a:round/>
              <a:headEnd/>
              <a:tailEnd/>
            </a:ln>
          </p:spPr>
          <p:txBody>
            <a:bodyPr/>
            <a:lstStyle/>
            <a:p>
              <a:endParaRPr lang="en-GB"/>
            </a:p>
          </p:txBody>
        </p:sp>
        <p:sp>
          <p:nvSpPr>
            <p:cNvPr id="74" name="Freeform 268">
              <a:extLst>
                <a:ext uri="{FF2B5EF4-FFF2-40B4-BE49-F238E27FC236}">
                  <a16:creationId xmlns:a16="http://schemas.microsoft.com/office/drawing/2014/main" id="{297C1A00-C739-6EFC-70EC-11B97D708D96}"/>
                </a:ext>
              </a:extLst>
            </p:cNvPr>
            <p:cNvSpPr>
              <a:spLocks/>
            </p:cNvSpPr>
            <p:nvPr/>
          </p:nvSpPr>
          <p:spPr bwMode="auto">
            <a:xfrm>
              <a:off x="3418983" y="4583687"/>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noFill/>
              <a:round/>
              <a:headEnd/>
              <a:tailEnd/>
            </a:ln>
          </p:spPr>
          <p:txBody>
            <a:bodyPr/>
            <a:lstStyle/>
            <a:p>
              <a:endParaRPr lang="en-GB"/>
            </a:p>
          </p:txBody>
        </p:sp>
        <p:sp>
          <p:nvSpPr>
            <p:cNvPr id="75" name="Freeform 269">
              <a:extLst>
                <a:ext uri="{FF2B5EF4-FFF2-40B4-BE49-F238E27FC236}">
                  <a16:creationId xmlns:a16="http://schemas.microsoft.com/office/drawing/2014/main" id="{99AD0054-BCF0-1725-B815-44C314A61C78}"/>
                </a:ext>
              </a:extLst>
            </p:cNvPr>
            <p:cNvSpPr>
              <a:spLocks noEditPoints="1"/>
            </p:cNvSpPr>
            <p:nvPr/>
          </p:nvSpPr>
          <p:spPr bwMode="auto">
            <a:xfrm>
              <a:off x="1478186" y="2007953"/>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solidFill>
              <a:srgbClr val="EE1C25"/>
            </a:solidFill>
            <a:ln w="6350" cmpd="sng">
              <a:noFill/>
              <a:round/>
              <a:headEnd/>
              <a:tailEnd/>
            </a:ln>
          </p:spPr>
          <p:txBody>
            <a:bodyPr/>
            <a:lstStyle/>
            <a:p>
              <a:endParaRPr lang="en-GB"/>
            </a:p>
          </p:txBody>
        </p:sp>
        <p:sp>
          <p:nvSpPr>
            <p:cNvPr id="76" name="Freeform 270">
              <a:extLst>
                <a:ext uri="{FF2B5EF4-FFF2-40B4-BE49-F238E27FC236}">
                  <a16:creationId xmlns:a16="http://schemas.microsoft.com/office/drawing/2014/main" id="{63028840-FBD5-5CB4-92F4-917314DA63A8}"/>
                </a:ext>
              </a:extLst>
            </p:cNvPr>
            <p:cNvSpPr>
              <a:spLocks/>
            </p:cNvSpPr>
            <p:nvPr/>
          </p:nvSpPr>
          <p:spPr bwMode="auto">
            <a:xfrm>
              <a:off x="4301598" y="3921541"/>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noFill/>
              <a:round/>
              <a:headEnd/>
              <a:tailEnd/>
            </a:ln>
          </p:spPr>
          <p:txBody>
            <a:bodyPr/>
            <a:lstStyle/>
            <a:p>
              <a:endParaRPr lang="en-GB"/>
            </a:p>
          </p:txBody>
        </p:sp>
        <p:sp>
          <p:nvSpPr>
            <p:cNvPr id="77" name="Freeform 271">
              <a:extLst>
                <a:ext uri="{FF2B5EF4-FFF2-40B4-BE49-F238E27FC236}">
                  <a16:creationId xmlns:a16="http://schemas.microsoft.com/office/drawing/2014/main" id="{53443376-149D-4A9D-CD49-102ACF319B08}"/>
                </a:ext>
              </a:extLst>
            </p:cNvPr>
            <p:cNvSpPr>
              <a:spLocks/>
            </p:cNvSpPr>
            <p:nvPr/>
          </p:nvSpPr>
          <p:spPr bwMode="auto">
            <a:xfrm>
              <a:off x="4264889" y="3892400"/>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noFill/>
              <a:round/>
              <a:headEnd/>
              <a:tailEnd/>
            </a:ln>
          </p:spPr>
          <p:txBody>
            <a:bodyPr/>
            <a:lstStyle/>
            <a:p>
              <a:endParaRPr lang="en-GB"/>
            </a:p>
          </p:txBody>
        </p:sp>
        <p:sp>
          <p:nvSpPr>
            <p:cNvPr id="78" name="Freeform 272">
              <a:extLst>
                <a:ext uri="{FF2B5EF4-FFF2-40B4-BE49-F238E27FC236}">
                  <a16:creationId xmlns:a16="http://schemas.microsoft.com/office/drawing/2014/main" id="{BF2B5231-3B2D-E740-E18B-47422A2CDA4D}"/>
                </a:ext>
              </a:extLst>
            </p:cNvPr>
            <p:cNvSpPr>
              <a:spLocks/>
            </p:cNvSpPr>
            <p:nvPr/>
          </p:nvSpPr>
          <p:spPr bwMode="auto">
            <a:xfrm>
              <a:off x="4236160" y="3895637"/>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noFill/>
              <a:round/>
              <a:headEnd/>
              <a:tailEnd/>
            </a:ln>
          </p:spPr>
          <p:txBody>
            <a:bodyPr/>
            <a:lstStyle/>
            <a:p>
              <a:endParaRPr lang="en-GB"/>
            </a:p>
          </p:txBody>
        </p:sp>
        <p:sp>
          <p:nvSpPr>
            <p:cNvPr id="79" name="Freeform 289">
              <a:extLst>
                <a:ext uri="{FF2B5EF4-FFF2-40B4-BE49-F238E27FC236}">
                  <a16:creationId xmlns:a16="http://schemas.microsoft.com/office/drawing/2014/main" id="{F3C48923-E327-6CDE-D9BD-EDD7B29BFF8C}"/>
                </a:ext>
              </a:extLst>
            </p:cNvPr>
            <p:cNvSpPr>
              <a:spLocks noEditPoints="1"/>
            </p:cNvSpPr>
            <p:nvPr/>
          </p:nvSpPr>
          <p:spPr bwMode="auto">
            <a:xfrm>
              <a:off x="806250" y="2598867"/>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solidFill>
              <a:srgbClr val="EE1C25"/>
            </a:solidFill>
            <a:ln w="6350" cmpd="sng">
              <a:noFill/>
              <a:round/>
              <a:headEnd/>
              <a:tailEnd/>
            </a:ln>
          </p:spPr>
          <p:txBody>
            <a:bodyPr/>
            <a:lstStyle/>
            <a:p>
              <a:endParaRPr lang="en-GB">
                <a:solidFill>
                  <a:srgbClr val="00B050"/>
                </a:solidFill>
              </a:endParaRPr>
            </a:p>
          </p:txBody>
        </p:sp>
        <p:sp>
          <p:nvSpPr>
            <p:cNvPr id="80" name="Freeform 290">
              <a:extLst>
                <a:ext uri="{FF2B5EF4-FFF2-40B4-BE49-F238E27FC236}">
                  <a16:creationId xmlns:a16="http://schemas.microsoft.com/office/drawing/2014/main" id="{CAC5B2A1-63E8-DAE9-6806-CC418FF51EEC}"/>
                </a:ext>
              </a:extLst>
            </p:cNvPr>
            <p:cNvSpPr>
              <a:spLocks/>
            </p:cNvSpPr>
            <p:nvPr/>
          </p:nvSpPr>
          <p:spPr bwMode="auto">
            <a:xfrm>
              <a:off x="3102965" y="4967376"/>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solidFill>
              <a:srgbClr val="F067A6"/>
            </a:solidFill>
            <a:ln w="6350" cmpd="sng">
              <a:noFill/>
              <a:round/>
              <a:headEnd/>
              <a:tailEnd/>
            </a:ln>
          </p:spPr>
          <p:txBody>
            <a:bodyPr/>
            <a:lstStyle/>
            <a:p>
              <a:endParaRPr lang="en-GB"/>
            </a:p>
          </p:txBody>
        </p:sp>
        <p:sp>
          <p:nvSpPr>
            <p:cNvPr id="81" name="Freeform 291">
              <a:extLst>
                <a:ext uri="{FF2B5EF4-FFF2-40B4-BE49-F238E27FC236}">
                  <a16:creationId xmlns:a16="http://schemas.microsoft.com/office/drawing/2014/main" id="{86CAA92C-135F-074D-7664-9D86D267376A}"/>
                </a:ext>
              </a:extLst>
            </p:cNvPr>
            <p:cNvSpPr>
              <a:spLocks/>
            </p:cNvSpPr>
            <p:nvPr/>
          </p:nvSpPr>
          <p:spPr bwMode="auto">
            <a:xfrm>
              <a:off x="3701483" y="5064513"/>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noFill/>
              <a:round/>
              <a:headEnd/>
              <a:tailEnd/>
            </a:ln>
          </p:spPr>
          <p:txBody>
            <a:bodyPr/>
            <a:lstStyle/>
            <a:p>
              <a:endParaRPr lang="en-GB"/>
            </a:p>
          </p:txBody>
        </p:sp>
        <p:sp>
          <p:nvSpPr>
            <p:cNvPr id="82" name="Freeform 292">
              <a:extLst>
                <a:ext uri="{FF2B5EF4-FFF2-40B4-BE49-F238E27FC236}">
                  <a16:creationId xmlns:a16="http://schemas.microsoft.com/office/drawing/2014/main" id="{F8AB1F5A-9F29-21FA-56DB-7B90DECB0607}"/>
                </a:ext>
              </a:extLst>
            </p:cNvPr>
            <p:cNvSpPr>
              <a:spLocks/>
            </p:cNvSpPr>
            <p:nvPr/>
          </p:nvSpPr>
          <p:spPr bwMode="auto">
            <a:xfrm>
              <a:off x="3701483" y="5111462"/>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noFill/>
              <a:round/>
              <a:headEnd/>
              <a:tailEnd/>
            </a:ln>
          </p:spPr>
          <p:txBody>
            <a:bodyPr/>
            <a:lstStyle/>
            <a:p>
              <a:endParaRPr lang="en-GB"/>
            </a:p>
          </p:txBody>
        </p:sp>
        <p:sp>
          <p:nvSpPr>
            <p:cNvPr id="83" name="Freeform 293">
              <a:extLst>
                <a:ext uri="{FF2B5EF4-FFF2-40B4-BE49-F238E27FC236}">
                  <a16:creationId xmlns:a16="http://schemas.microsoft.com/office/drawing/2014/main" id="{B5EDCA5B-F949-804A-FA08-44B2565407DE}"/>
                </a:ext>
              </a:extLst>
            </p:cNvPr>
            <p:cNvSpPr>
              <a:spLocks/>
            </p:cNvSpPr>
            <p:nvPr/>
          </p:nvSpPr>
          <p:spPr bwMode="auto">
            <a:xfrm>
              <a:off x="3695100" y="5114700"/>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noFill/>
              <a:round/>
              <a:headEnd/>
              <a:tailEnd/>
            </a:ln>
          </p:spPr>
          <p:txBody>
            <a:bodyPr/>
            <a:lstStyle/>
            <a:p>
              <a:endParaRPr lang="en-GB"/>
            </a:p>
          </p:txBody>
        </p:sp>
        <p:sp>
          <p:nvSpPr>
            <p:cNvPr id="84" name="Freeform 294">
              <a:extLst>
                <a:ext uri="{FF2B5EF4-FFF2-40B4-BE49-F238E27FC236}">
                  <a16:creationId xmlns:a16="http://schemas.microsoft.com/office/drawing/2014/main" id="{3F8D1869-D7BD-16AD-8AD6-3592DCBDCA28}"/>
                </a:ext>
              </a:extLst>
            </p:cNvPr>
            <p:cNvSpPr>
              <a:spLocks/>
            </p:cNvSpPr>
            <p:nvPr/>
          </p:nvSpPr>
          <p:spPr bwMode="auto">
            <a:xfrm>
              <a:off x="3675946" y="5138984"/>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noFill/>
              <a:round/>
              <a:headEnd/>
              <a:tailEnd/>
            </a:ln>
          </p:spPr>
          <p:txBody>
            <a:bodyPr/>
            <a:lstStyle/>
            <a:p>
              <a:endParaRPr lang="en-GB"/>
            </a:p>
          </p:txBody>
        </p:sp>
        <p:sp>
          <p:nvSpPr>
            <p:cNvPr id="85" name="Freeform 295">
              <a:extLst>
                <a:ext uri="{FF2B5EF4-FFF2-40B4-BE49-F238E27FC236}">
                  <a16:creationId xmlns:a16="http://schemas.microsoft.com/office/drawing/2014/main" id="{E32B5999-5D18-92ED-9119-7DCB4FE3FB5C}"/>
                </a:ext>
              </a:extLst>
            </p:cNvPr>
            <p:cNvSpPr>
              <a:spLocks/>
            </p:cNvSpPr>
            <p:nvPr/>
          </p:nvSpPr>
          <p:spPr bwMode="auto">
            <a:xfrm>
              <a:off x="3682331" y="5148697"/>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noFill/>
              <a:round/>
              <a:headEnd/>
              <a:tailEnd/>
            </a:ln>
          </p:spPr>
          <p:txBody>
            <a:bodyPr/>
            <a:lstStyle/>
            <a:p>
              <a:endParaRPr lang="en-GB"/>
            </a:p>
          </p:txBody>
        </p:sp>
        <p:sp>
          <p:nvSpPr>
            <p:cNvPr id="86" name="Freeform 296">
              <a:extLst>
                <a:ext uri="{FF2B5EF4-FFF2-40B4-BE49-F238E27FC236}">
                  <a16:creationId xmlns:a16="http://schemas.microsoft.com/office/drawing/2014/main" id="{307DF8FA-9997-ECBD-9D1E-32C6BBD8E737}"/>
                </a:ext>
              </a:extLst>
            </p:cNvPr>
            <p:cNvSpPr>
              <a:spLocks/>
            </p:cNvSpPr>
            <p:nvPr/>
          </p:nvSpPr>
          <p:spPr bwMode="auto">
            <a:xfrm>
              <a:off x="3682331" y="5142222"/>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noFill/>
              <a:round/>
              <a:headEnd/>
              <a:tailEnd/>
            </a:ln>
          </p:spPr>
          <p:txBody>
            <a:bodyPr/>
            <a:lstStyle/>
            <a:p>
              <a:endParaRPr lang="en-GB"/>
            </a:p>
          </p:txBody>
        </p:sp>
        <p:sp>
          <p:nvSpPr>
            <p:cNvPr id="87" name="Freeform 297">
              <a:extLst>
                <a:ext uri="{FF2B5EF4-FFF2-40B4-BE49-F238E27FC236}">
                  <a16:creationId xmlns:a16="http://schemas.microsoft.com/office/drawing/2014/main" id="{9A524C07-479F-61AD-7010-9FA9EB8E9AEF}"/>
                </a:ext>
              </a:extLst>
            </p:cNvPr>
            <p:cNvSpPr>
              <a:spLocks/>
            </p:cNvSpPr>
            <p:nvPr/>
          </p:nvSpPr>
          <p:spPr bwMode="auto">
            <a:xfrm>
              <a:off x="3703080" y="5104986"/>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noFill/>
              <a:round/>
              <a:headEnd/>
              <a:tailEnd/>
            </a:ln>
          </p:spPr>
          <p:txBody>
            <a:bodyPr/>
            <a:lstStyle/>
            <a:p>
              <a:endParaRPr lang="en-GB"/>
            </a:p>
          </p:txBody>
        </p:sp>
        <p:sp>
          <p:nvSpPr>
            <p:cNvPr id="88" name="Freeform 298">
              <a:extLst>
                <a:ext uri="{FF2B5EF4-FFF2-40B4-BE49-F238E27FC236}">
                  <a16:creationId xmlns:a16="http://schemas.microsoft.com/office/drawing/2014/main" id="{1E32D4BC-5FF7-5A89-A21D-73E84363AB73}"/>
                </a:ext>
              </a:extLst>
            </p:cNvPr>
            <p:cNvSpPr>
              <a:spLocks/>
            </p:cNvSpPr>
            <p:nvPr/>
          </p:nvSpPr>
          <p:spPr bwMode="auto">
            <a:xfrm>
              <a:off x="2895478" y="4834623"/>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solidFill>
              <a:srgbClr val="F067A6"/>
            </a:solidFill>
            <a:ln w="6350" cmpd="sng">
              <a:noFill/>
              <a:round/>
              <a:headEnd/>
              <a:tailEnd/>
            </a:ln>
          </p:spPr>
          <p:txBody>
            <a:bodyPr/>
            <a:lstStyle/>
            <a:p>
              <a:endParaRPr lang="en-GB"/>
            </a:p>
          </p:txBody>
        </p:sp>
        <p:sp>
          <p:nvSpPr>
            <p:cNvPr id="89" name="Freeform 299">
              <a:extLst>
                <a:ext uri="{FF2B5EF4-FFF2-40B4-BE49-F238E27FC236}">
                  <a16:creationId xmlns:a16="http://schemas.microsoft.com/office/drawing/2014/main" id="{7EDB0B5E-542F-311D-255B-7FDECCD9B344}"/>
                </a:ext>
              </a:extLst>
            </p:cNvPr>
            <p:cNvSpPr>
              <a:spLocks/>
            </p:cNvSpPr>
            <p:nvPr/>
          </p:nvSpPr>
          <p:spPr bwMode="auto">
            <a:xfrm>
              <a:off x="2930592" y="4894524"/>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noFill/>
              <a:round/>
              <a:headEnd/>
              <a:tailEnd/>
            </a:ln>
          </p:spPr>
          <p:txBody>
            <a:bodyPr/>
            <a:lstStyle/>
            <a:p>
              <a:endParaRPr lang="en-GB"/>
            </a:p>
          </p:txBody>
        </p:sp>
        <p:sp>
          <p:nvSpPr>
            <p:cNvPr id="90" name="Freeform 300">
              <a:extLst>
                <a:ext uri="{FF2B5EF4-FFF2-40B4-BE49-F238E27FC236}">
                  <a16:creationId xmlns:a16="http://schemas.microsoft.com/office/drawing/2014/main" id="{9FF80D49-B5C8-FE0E-9110-B099581EBE39}"/>
                </a:ext>
              </a:extLst>
            </p:cNvPr>
            <p:cNvSpPr>
              <a:spLocks/>
            </p:cNvSpPr>
            <p:nvPr/>
          </p:nvSpPr>
          <p:spPr bwMode="auto">
            <a:xfrm>
              <a:off x="3000818" y="4868620"/>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noFill/>
              <a:round/>
              <a:headEnd/>
              <a:tailEnd/>
            </a:ln>
          </p:spPr>
          <p:txBody>
            <a:bodyPr/>
            <a:lstStyle/>
            <a:p>
              <a:endParaRPr lang="en-GB"/>
            </a:p>
          </p:txBody>
        </p:sp>
        <p:sp>
          <p:nvSpPr>
            <p:cNvPr id="91" name="Freeform 6">
              <a:extLst>
                <a:ext uri="{FF2B5EF4-FFF2-40B4-BE49-F238E27FC236}">
                  <a16:creationId xmlns:a16="http://schemas.microsoft.com/office/drawing/2014/main" id="{BC0C70F3-B0F5-FCAC-3DEB-73EC72C4CBF2}"/>
                </a:ext>
              </a:extLst>
            </p:cNvPr>
            <p:cNvSpPr>
              <a:spLocks/>
            </p:cNvSpPr>
            <p:nvPr/>
          </p:nvSpPr>
          <p:spPr bwMode="auto">
            <a:xfrm>
              <a:off x="5494369" y="3408639"/>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solidFill>
              <a:schemeClr val="bg1">
                <a:lumMod val="85000"/>
              </a:schemeClr>
            </a:solidFill>
            <a:ln w="6350" cmpd="sng">
              <a:noFill/>
              <a:round/>
              <a:headEnd/>
              <a:tailEnd/>
            </a:ln>
          </p:spPr>
          <p:txBody>
            <a:bodyPr/>
            <a:lstStyle/>
            <a:p>
              <a:endParaRPr lang="en-GB"/>
            </a:p>
          </p:txBody>
        </p:sp>
        <p:sp>
          <p:nvSpPr>
            <p:cNvPr id="92" name="Freeform 8">
              <a:extLst>
                <a:ext uri="{FF2B5EF4-FFF2-40B4-BE49-F238E27FC236}">
                  <a16:creationId xmlns:a16="http://schemas.microsoft.com/office/drawing/2014/main" id="{5A0DDD04-3881-586E-C664-F52282B5E377}"/>
                </a:ext>
              </a:extLst>
            </p:cNvPr>
            <p:cNvSpPr>
              <a:spLocks/>
            </p:cNvSpPr>
            <p:nvPr/>
          </p:nvSpPr>
          <p:spPr bwMode="auto">
            <a:xfrm>
              <a:off x="4684551" y="3299379"/>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solidFill>
              <a:srgbClr val="00B9C3"/>
            </a:solidFill>
            <a:ln w="6350" cmpd="sng">
              <a:noFill/>
              <a:round/>
              <a:headEnd/>
              <a:tailEnd/>
            </a:ln>
          </p:spPr>
          <p:txBody>
            <a:bodyPr/>
            <a:lstStyle/>
            <a:p>
              <a:endParaRPr lang="en-GB"/>
            </a:p>
          </p:txBody>
        </p:sp>
        <p:sp>
          <p:nvSpPr>
            <p:cNvPr id="93" name="Freeform 9">
              <a:extLst>
                <a:ext uri="{FF2B5EF4-FFF2-40B4-BE49-F238E27FC236}">
                  <a16:creationId xmlns:a16="http://schemas.microsoft.com/office/drawing/2014/main" id="{F2F28B1C-0069-13C2-54B5-E610F2236C59}"/>
                </a:ext>
              </a:extLst>
            </p:cNvPr>
            <p:cNvSpPr>
              <a:spLocks/>
            </p:cNvSpPr>
            <p:nvPr/>
          </p:nvSpPr>
          <p:spPr bwMode="auto">
            <a:xfrm>
              <a:off x="7118824" y="3424705"/>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solidFill>
              <a:schemeClr val="bg1">
                <a:lumMod val="85000"/>
              </a:schemeClr>
            </a:solidFill>
            <a:ln w="6350" cmpd="sng">
              <a:noFill/>
              <a:round/>
              <a:headEnd/>
              <a:tailEnd/>
            </a:ln>
          </p:spPr>
          <p:txBody>
            <a:bodyPr/>
            <a:lstStyle/>
            <a:p>
              <a:endParaRPr lang="en-GB"/>
            </a:p>
          </p:txBody>
        </p:sp>
        <p:sp>
          <p:nvSpPr>
            <p:cNvPr id="94" name="Freeform 10">
              <a:extLst>
                <a:ext uri="{FF2B5EF4-FFF2-40B4-BE49-F238E27FC236}">
                  <a16:creationId xmlns:a16="http://schemas.microsoft.com/office/drawing/2014/main" id="{AF126FF3-67FE-171B-6C7F-B1FBC4317146}"/>
                </a:ext>
              </a:extLst>
            </p:cNvPr>
            <p:cNvSpPr>
              <a:spLocks/>
            </p:cNvSpPr>
            <p:nvPr/>
          </p:nvSpPr>
          <p:spPr bwMode="auto">
            <a:xfrm>
              <a:off x="6762118" y="3371683"/>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solidFill>
              <a:srgbClr val="F26D23"/>
            </a:solidFill>
            <a:ln w="6350" cmpd="sng">
              <a:noFill/>
              <a:round/>
              <a:headEnd/>
              <a:tailEnd/>
            </a:ln>
          </p:spPr>
          <p:txBody>
            <a:bodyPr/>
            <a:lstStyle/>
            <a:p>
              <a:endParaRPr lang="en-GB"/>
            </a:p>
          </p:txBody>
        </p:sp>
        <p:sp>
          <p:nvSpPr>
            <p:cNvPr id="95" name="Freeform 11">
              <a:extLst>
                <a:ext uri="{FF2B5EF4-FFF2-40B4-BE49-F238E27FC236}">
                  <a16:creationId xmlns:a16="http://schemas.microsoft.com/office/drawing/2014/main" id="{D6DDDFDA-0CD7-172F-F937-23C9234E5905}"/>
                </a:ext>
              </a:extLst>
            </p:cNvPr>
            <p:cNvSpPr>
              <a:spLocks noEditPoints="1"/>
            </p:cNvSpPr>
            <p:nvPr/>
          </p:nvSpPr>
          <p:spPr bwMode="auto">
            <a:xfrm>
              <a:off x="9059816" y="6215633"/>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solidFill>
              <a:srgbClr val="FEC740"/>
            </a:solidFill>
            <a:ln w="6350" cmpd="sng">
              <a:noFill/>
              <a:round/>
              <a:headEnd/>
              <a:tailEnd/>
            </a:ln>
          </p:spPr>
          <p:txBody>
            <a:bodyPr/>
            <a:lstStyle/>
            <a:p>
              <a:endParaRPr lang="en-GB"/>
            </a:p>
          </p:txBody>
        </p:sp>
        <p:sp>
          <p:nvSpPr>
            <p:cNvPr id="96" name="Freeform 13">
              <a:extLst>
                <a:ext uri="{FF2B5EF4-FFF2-40B4-BE49-F238E27FC236}">
                  <a16:creationId xmlns:a16="http://schemas.microsoft.com/office/drawing/2014/main" id="{19C221E3-EBA9-7FE5-3E58-246763A4DBB4}"/>
                </a:ext>
              </a:extLst>
            </p:cNvPr>
            <p:cNvSpPr>
              <a:spLocks/>
            </p:cNvSpPr>
            <p:nvPr/>
          </p:nvSpPr>
          <p:spPr bwMode="auto">
            <a:xfrm>
              <a:off x="6014965" y="5489382"/>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solidFill>
              <a:srgbClr val="B9D045"/>
            </a:solidFill>
            <a:ln w="6350" cmpd="sng">
              <a:noFill/>
              <a:round/>
              <a:headEnd/>
              <a:tailEnd/>
            </a:ln>
          </p:spPr>
          <p:txBody>
            <a:bodyPr/>
            <a:lstStyle/>
            <a:p>
              <a:endParaRPr lang="en-GB"/>
            </a:p>
          </p:txBody>
        </p:sp>
        <p:sp>
          <p:nvSpPr>
            <p:cNvPr id="97" name="Freeform 41">
              <a:extLst>
                <a:ext uri="{FF2B5EF4-FFF2-40B4-BE49-F238E27FC236}">
                  <a16:creationId xmlns:a16="http://schemas.microsoft.com/office/drawing/2014/main" id="{B2CA108C-FBCC-01F4-74F6-E41650DE01E6}"/>
                </a:ext>
              </a:extLst>
            </p:cNvPr>
            <p:cNvSpPr>
              <a:spLocks/>
            </p:cNvSpPr>
            <p:nvPr/>
          </p:nvSpPr>
          <p:spPr bwMode="auto">
            <a:xfrm>
              <a:off x="6631970" y="4003136"/>
              <a:ext cx="729479" cy="901388"/>
            </a:xfrm>
            <a:custGeom>
              <a:avLst/>
              <a:gdLst/>
              <a:ahLst/>
              <a:cxnLst>
                <a:cxn ang="0">
                  <a:pos x="15" y="122"/>
                </a:cxn>
                <a:cxn ang="0">
                  <a:pos x="23" y="116"/>
                </a:cxn>
                <a:cxn ang="0">
                  <a:pos x="14" y="90"/>
                </a:cxn>
                <a:cxn ang="0">
                  <a:pos x="32" y="80"/>
                </a:cxn>
                <a:cxn ang="0">
                  <a:pos x="48" y="56"/>
                </a:cxn>
                <a:cxn ang="0">
                  <a:pos x="51" y="34"/>
                </a:cxn>
                <a:cxn ang="0">
                  <a:pos x="48" y="20"/>
                </a:cxn>
                <a:cxn ang="0">
                  <a:pos x="67" y="12"/>
                </a:cxn>
                <a:cxn ang="0">
                  <a:pos x="87" y="0"/>
                </a:cxn>
                <a:cxn ang="0">
                  <a:pos x="96" y="7"/>
                </a:cxn>
                <a:cxn ang="0">
                  <a:pos x="86" y="24"/>
                </a:cxn>
                <a:cxn ang="0">
                  <a:pos x="86" y="37"/>
                </a:cxn>
                <a:cxn ang="0">
                  <a:pos x="89" y="49"/>
                </a:cxn>
                <a:cxn ang="0">
                  <a:pos x="96" y="68"/>
                </a:cxn>
                <a:cxn ang="0">
                  <a:pos x="107" y="84"/>
                </a:cxn>
                <a:cxn ang="0">
                  <a:pos x="125" y="90"/>
                </a:cxn>
                <a:cxn ang="0">
                  <a:pos x="138" y="96"/>
                </a:cxn>
                <a:cxn ang="0">
                  <a:pos x="154" y="101"/>
                </a:cxn>
                <a:cxn ang="0">
                  <a:pos x="159" y="85"/>
                </a:cxn>
                <a:cxn ang="0">
                  <a:pos x="176" y="96"/>
                </a:cxn>
                <a:cxn ang="0">
                  <a:pos x="191" y="94"/>
                </a:cxn>
                <a:cxn ang="0">
                  <a:pos x="195" y="84"/>
                </a:cxn>
                <a:cxn ang="0">
                  <a:pos x="212" y="71"/>
                </a:cxn>
                <a:cxn ang="0">
                  <a:pos x="224" y="73"/>
                </a:cxn>
                <a:cxn ang="0">
                  <a:pos x="232" y="82"/>
                </a:cxn>
                <a:cxn ang="0">
                  <a:pos x="218" y="96"/>
                </a:cxn>
                <a:cxn ang="0">
                  <a:pos x="211" y="113"/>
                </a:cxn>
                <a:cxn ang="0">
                  <a:pos x="200" y="129"/>
                </a:cxn>
                <a:cxn ang="0">
                  <a:pos x="194" y="146"/>
                </a:cxn>
                <a:cxn ang="0">
                  <a:pos x="183" y="129"/>
                </a:cxn>
                <a:cxn ang="0">
                  <a:pos x="173" y="111"/>
                </a:cxn>
                <a:cxn ang="0">
                  <a:pos x="162" y="99"/>
                </a:cxn>
                <a:cxn ang="0">
                  <a:pos x="163" y="110"/>
                </a:cxn>
                <a:cxn ang="0">
                  <a:pos x="159" y="118"/>
                </a:cxn>
                <a:cxn ang="0">
                  <a:pos x="165" y="133"/>
                </a:cxn>
                <a:cxn ang="0">
                  <a:pos x="167" y="147"/>
                </a:cxn>
                <a:cxn ang="0">
                  <a:pos x="153" y="150"/>
                </a:cxn>
                <a:cxn ang="0">
                  <a:pos x="119" y="191"/>
                </a:cxn>
                <a:cxn ang="0">
                  <a:pos x="95" y="216"/>
                </a:cxn>
                <a:cxn ang="0">
                  <a:pos x="92" y="262"/>
                </a:cxn>
                <a:cxn ang="0">
                  <a:pos x="83" y="273"/>
                </a:cxn>
                <a:cxn ang="0">
                  <a:pos x="54" y="236"/>
                </a:cxn>
                <a:cxn ang="0">
                  <a:pos x="37" y="155"/>
                </a:cxn>
                <a:cxn ang="0">
                  <a:pos x="31" y="153"/>
                </a:cxn>
                <a:cxn ang="0">
                  <a:pos x="14" y="136"/>
                </a:cxn>
                <a:cxn ang="0">
                  <a:pos x="5" y="124"/>
                </a:cxn>
              </a:cxnLst>
              <a:rect l="0" t="0" r="r" b="b"/>
              <a:pathLst>
                <a:path w="234" h="289">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solidFill>
              <a:srgbClr val="F26D23"/>
            </a:solidFill>
            <a:ln w="6350" cmpd="sng">
              <a:noFill/>
              <a:round/>
              <a:headEnd/>
              <a:tailEnd/>
            </a:ln>
          </p:spPr>
          <p:txBody>
            <a:bodyPr/>
            <a:lstStyle/>
            <a:p>
              <a:endParaRPr lang="en-GB"/>
            </a:p>
          </p:txBody>
        </p:sp>
        <p:sp>
          <p:nvSpPr>
            <p:cNvPr id="98" name="Freeform 42">
              <a:extLst>
                <a:ext uri="{FF2B5EF4-FFF2-40B4-BE49-F238E27FC236}">
                  <a16:creationId xmlns:a16="http://schemas.microsoft.com/office/drawing/2014/main" id="{8AA4D5E3-09F7-8EB2-2330-49EC2F3A6870}"/>
                </a:ext>
              </a:extLst>
            </p:cNvPr>
            <p:cNvSpPr>
              <a:spLocks/>
            </p:cNvSpPr>
            <p:nvPr/>
          </p:nvSpPr>
          <p:spPr bwMode="auto">
            <a:xfrm>
              <a:off x="6921191" y="4181486"/>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solidFill>
              <a:srgbClr val="F26D23"/>
            </a:solidFill>
            <a:ln w="6350" cmpd="sng">
              <a:noFill/>
              <a:round/>
              <a:headEnd/>
              <a:tailEnd/>
            </a:ln>
          </p:spPr>
          <p:txBody>
            <a:bodyPr/>
            <a:lstStyle/>
            <a:p>
              <a:endParaRPr lang="en-GB"/>
            </a:p>
          </p:txBody>
        </p:sp>
        <p:sp>
          <p:nvSpPr>
            <p:cNvPr id="99" name="Freeform 43">
              <a:extLst>
                <a:ext uri="{FF2B5EF4-FFF2-40B4-BE49-F238E27FC236}">
                  <a16:creationId xmlns:a16="http://schemas.microsoft.com/office/drawing/2014/main" id="{4E6ACECE-AF1B-9031-12AE-239DC10D3904}"/>
                </a:ext>
              </a:extLst>
            </p:cNvPr>
            <p:cNvSpPr>
              <a:spLocks/>
            </p:cNvSpPr>
            <p:nvPr/>
          </p:nvSpPr>
          <p:spPr bwMode="auto">
            <a:xfrm>
              <a:off x="7136499" y="4250576"/>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solidFill>
              <a:srgbClr val="F26D23"/>
            </a:solidFill>
            <a:ln w="6350" cmpd="sng">
              <a:noFill/>
              <a:round/>
              <a:headEnd/>
              <a:tailEnd/>
            </a:ln>
          </p:spPr>
          <p:txBody>
            <a:bodyPr/>
            <a:lstStyle/>
            <a:p>
              <a:endParaRPr lang="en-GB"/>
            </a:p>
          </p:txBody>
        </p:sp>
        <p:sp>
          <p:nvSpPr>
            <p:cNvPr id="100" name="Freeform 44">
              <a:extLst>
                <a:ext uri="{FF2B5EF4-FFF2-40B4-BE49-F238E27FC236}">
                  <a16:creationId xmlns:a16="http://schemas.microsoft.com/office/drawing/2014/main" id="{C857DC50-8606-8365-1704-6E8D8A5F9944}"/>
                </a:ext>
              </a:extLst>
            </p:cNvPr>
            <p:cNvSpPr>
              <a:spLocks/>
            </p:cNvSpPr>
            <p:nvPr/>
          </p:nvSpPr>
          <p:spPr bwMode="auto">
            <a:xfrm>
              <a:off x="7118824" y="4308419"/>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solidFill>
              <a:srgbClr val="F26D23"/>
            </a:solidFill>
            <a:ln w="6350" cmpd="sng">
              <a:noFill/>
              <a:round/>
              <a:headEnd/>
              <a:tailEnd/>
            </a:ln>
          </p:spPr>
          <p:txBody>
            <a:bodyPr/>
            <a:lstStyle/>
            <a:p>
              <a:endParaRPr lang="en-GB"/>
            </a:p>
          </p:txBody>
        </p:sp>
        <p:sp>
          <p:nvSpPr>
            <p:cNvPr id="101" name="Freeform 45">
              <a:extLst>
                <a:ext uri="{FF2B5EF4-FFF2-40B4-BE49-F238E27FC236}">
                  <a16:creationId xmlns:a16="http://schemas.microsoft.com/office/drawing/2014/main" id="{04412C2B-4A7D-5284-F074-5F53AAD09024}"/>
                </a:ext>
              </a:extLst>
            </p:cNvPr>
            <p:cNvSpPr>
              <a:spLocks/>
            </p:cNvSpPr>
            <p:nvPr/>
          </p:nvSpPr>
          <p:spPr bwMode="auto">
            <a:xfrm>
              <a:off x="6445583" y="3913158"/>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solidFill>
              <a:schemeClr val="bg1">
                <a:lumMod val="85000"/>
              </a:schemeClr>
            </a:solidFill>
            <a:ln w="6350" cmpd="sng">
              <a:noFill/>
              <a:round/>
              <a:headEnd/>
              <a:tailEnd/>
            </a:ln>
          </p:spPr>
          <p:txBody>
            <a:bodyPr/>
            <a:lstStyle/>
            <a:p>
              <a:endParaRPr lang="en-GB"/>
            </a:p>
          </p:txBody>
        </p:sp>
        <p:sp>
          <p:nvSpPr>
            <p:cNvPr id="102" name="Freeform 46">
              <a:extLst>
                <a:ext uri="{FF2B5EF4-FFF2-40B4-BE49-F238E27FC236}">
                  <a16:creationId xmlns:a16="http://schemas.microsoft.com/office/drawing/2014/main" id="{9177F0BD-147D-B873-407E-48A3FD1A3261}"/>
                </a:ext>
              </a:extLst>
            </p:cNvPr>
            <p:cNvSpPr>
              <a:spLocks/>
            </p:cNvSpPr>
            <p:nvPr/>
          </p:nvSpPr>
          <p:spPr bwMode="auto">
            <a:xfrm>
              <a:off x="6453616" y="3962967"/>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solidFill>
              <a:srgbClr val="F26D23"/>
            </a:solidFill>
            <a:ln w="6350" cmpd="sng">
              <a:noFill/>
              <a:round/>
              <a:headEnd/>
              <a:tailEnd/>
            </a:ln>
          </p:spPr>
          <p:txBody>
            <a:bodyPr/>
            <a:lstStyle/>
            <a:p>
              <a:endParaRPr lang="en-GB"/>
            </a:p>
          </p:txBody>
        </p:sp>
        <p:sp>
          <p:nvSpPr>
            <p:cNvPr id="103" name="Freeform 47">
              <a:extLst>
                <a:ext uri="{FF2B5EF4-FFF2-40B4-BE49-F238E27FC236}">
                  <a16:creationId xmlns:a16="http://schemas.microsoft.com/office/drawing/2014/main" id="{1468F17B-C97B-EB3C-C52D-7056ECC07F0B}"/>
                </a:ext>
              </a:extLst>
            </p:cNvPr>
            <p:cNvSpPr>
              <a:spLocks/>
            </p:cNvSpPr>
            <p:nvPr/>
          </p:nvSpPr>
          <p:spPr bwMode="auto">
            <a:xfrm>
              <a:off x="6035854" y="3866563"/>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solidFill>
              <a:srgbClr val="997BA5"/>
            </a:solidFill>
            <a:ln w="6350" cmpd="sng">
              <a:noFill/>
              <a:round/>
              <a:headEnd/>
              <a:tailEnd/>
            </a:ln>
          </p:spPr>
          <p:txBody>
            <a:bodyPr/>
            <a:lstStyle/>
            <a:p>
              <a:endParaRPr lang="en-GB"/>
            </a:p>
          </p:txBody>
        </p:sp>
        <p:sp>
          <p:nvSpPr>
            <p:cNvPr id="104" name="Freeform 48">
              <a:extLst>
                <a:ext uri="{FF2B5EF4-FFF2-40B4-BE49-F238E27FC236}">
                  <a16:creationId xmlns:a16="http://schemas.microsoft.com/office/drawing/2014/main" id="{958125E3-0A02-C124-6C2E-A220CC4C341B}"/>
                </a:ext>
              </a:extLst>
            </p:cNvPr>
            <p:cNvSpPr>
              <a:spLocks/>
            </p:cNvSpPr>
            <p:nvPr/>
          </p:nvSpPr>
          <p:spPr bwMode="auto">
            <a:xfrm>
              <a:off x="5593988" y="3783011"/>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solidFill>
              <a:srgbClr val="00B9C3"/>
            </a:solidFill>
            <a:ln w="6350" cmpd="sng">
              <a:noFill/>
              <a:round/>
              <a:headEnd/>
              <a:tailEnd/>
            </a:ln>
          </p:spPr>
          <p:txBody>
            <a:bodyPr/>
            <a:lstStyle/>
            <a:p>
              <a:endParaRPr lang="en-GB"/>
            </a:p>
          </p:txBody>
        </p:sp>
        <p:sp>
          <p:nvSpPr>
            <p:cNvPr id="105" name="Freeform 49">
              <a:extLst>
                <a:ext uri="{FF2B5EF4-FFF2-40B4-BE49-F238E27FC236}">
                  <a16:creationId xmlns:a16="http://schemas.microsoft.com/office/drawing/2014/main" id="{A50B129E-EA31-113D-04BE-4E397FCDA9B6}"/>
                </a:ext>
              </a:extLst>
            </p:cNvPr>
            <p:cNvSpPr>
              <a:spLocks/>
            </p:cNvSpPr>
            <p:nvPr/>
          </p:nvSpPr>
          <p:spPr bwMode="auto">
            <a:xfrm>
              <a:off x="6241522" y="3763730"/>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solidFill>
              <a:schemeClr val="bg1">
                <a:lumMod val="85000"/>
              </a:schemeClr>
            </a:solidFill>
            <a:ln w="6350" cmpd="sng">
              <a:noFill/>
              <a:round/>
              <a:headEnd/>
              <a:tailEnd/>
            </a:ln>
          </p:spPr>
          <p:txBody>
            <a:bodyPr/>
            <a:lstStyle/>
            <a:p>
              <a:endParaRPr lang="en-GB"/>
            </a:p>
          </p:txBody>
        </p:sp>
        <p:sp>
          <p:nvSpPr>
            <p:cNvPr id="106" name="Freeform 50">
              <a:extLst>
                <a:ext uri="{FF2B5EF4-FFF2-40B4-BE49-F238E27FC236}">
                  <a16:creationId xmlns:a16="http://schemas.microsoft.com/office/drawing/2014/main" id="{D0EE8AE9-556B-7DAA-13ED-7A5FB2522635}"/>
                </a:ext>
              </a:extLst>
            </p:cNvPr>
            <p:cNvSpPr>
              <a:spLocks/>
            </p:cNvSpPr>
            <p:nvPr/>
          </p:nvSpPr>
          <p:spPr bwMode="auto">
            <a:xfrm>
              <a:off x="6329894" y="3667325"/>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solidFill>
              <a:schemeClr val="bg1">
                <a:lumMod val="85000"/>
              </a:schemeClr>
            </a:solidFill>
            <a:ln w="6350" cmpd="sng">
              <a:noFill/>
              <a:round/>
              <a:headEnd/>
              <a:tailEnd/>
            </a:ln>
          </p:spPr>
          <p:txBody>
            <a:bodyPr/>
            <a:lstStyle/>
            <a:p>
              <a:endParaRPr lang="en-GB"/>
            </a:p>
          </p:txBody>
        </p:sp>
        <p:sp>
          <p:nvSpPr>
            <p:cNvPr id="107" name="Freeform 51">
              <a:extLst>
                <a:ext uri="{FF2B5EF4-FFF2-40B4-BE49-F238E27FC236}">
                  <a16:creationId xmlns:a16="http://schemas.microsoft.com/office/drawing/2014/main" id="{2C8BBF57-E0FD-A9DD-8A6C-49FE61B2283D}"/>
                </a:ext>
              </a:extLst>
            </p:cNvPr>
            <p:cNvSpPr>
              <a:spLocks/>
            </p:cNvSpPr>
            <p:nvPr/>
          </p:nvSpPr>
          <p:spPr bwMode="auto">
            <a:xfrm>
              <a:off x="6662498" y="3750877"/>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solidFill>
              <a:schemeClr val="bg1">
                <a:lumMod val="85000"/>
              </a:schemeClr>
            </a:solidFill>
            <a:ln w="6350" cmpd="sng">
              <a:noFill/>
              <a:round/>
              <a:headEnd/>
              <a:tailEnd/>
            </a:ln>
          </p:spPr>
          <p:txBody>
            <a:bodyPr/>
            <a:lstStyle/>
            <a:p>
              <a:endParaRPr lang="en-GB"/>
            </a:p>
          </p:txBody>
        </p:sp>
        <p:sp>
          <p:nvSpPr>
            <p:cNvPr id="108" name="Freeform 52">
              <a:extLst>
                <a:ext uri="{FF2B5EF4-FFF2-40B4-BE49-F238E27FC236}">
                  <a16:creationId xmlns:a16="http://schemas.microsoft.com/office/drawing/2014/main" id="{FC4778E0-47D9-846B-3401-ED0D3725FCDA}"/>
                </a:ext>
              </a:extLst>
            </p:cNvPr>
            <p:cNvSpPr>
              <a:spLocks/>
            </p:cNvSpPr>
            <p:nvPr/>
          </p:nvSpPr>
          <p:spPr bwMode="auto">
            <a:xfrm>
              <a:off x="6609474" y="3826394"/>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solidFill>
              <a:schemeClr val="bg1">
                <a:lumMod val="85000"/>
              </a:schemeClr>
            </a:solidFill>
            <a:ln w="6350" cmpd="sng">
              <a:noFill/>
              <a:round/>
              <a:headEnd/>
              <a:tailEnd/>
            </a:ln>
          </p:spPr>
          <p:txBody>
            <a:bodyPr/>
            <a:lstStyle/>
            <a:p>
              <a:endParaRPr lang="en-GB"/>
            </a:p>
          </p:txBody>
        </p:sp>
        <p:sp>
          <p:nvSpPr>
            <p:cNvPr id="109" name="Freeform 53">
              <a:extLst>
                <a:ext uri="{FF2B5EF4-FFF2-40B4-BE49-F238E27FC236}">
                  <a16:creationId xmlns:a16="http://schemas.microsoft.com/office/drawing/2014/main" id="{288E733D-955D-ED6E-EE02-93775CF92979}"/>
                </a:ext>
              </a:extLst>
            </p:cNvPr>
            <p:cNvSpPr>
              <a:spLocks/>
            </p:cNvSpPr>
            <p:nvPr/>
          </p:nvSpPr>
          <p:spPr bwMode="auto">
            <a:xfrm>
              <a:off x="7912574" y="4346981"/>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solidFill>
              <a:srgbClr val="F26D23"/>
            </a:solidFill>
            <a:ln w="6350" cmpd="sng">
              <a:noFill/>
              <a:round/>
              <a:headEnd/>
              <a:tailEnd/>
            </a:ln>
          </p:spPr>
          <p:txBody>
            <a:bodyPr/>
            <a:lstStyle/>
            <a:p>
              <a:endParaRPr lang="en-GB"/>
            </a:p>
          </p:txBody>
        </p:sp>
        <p:sp>
          <p:nvSpPr>
            <p:cNvPr id="110" name="Freeform 54">
              <a:extLst>
                <a:ext uri="{FF2B5EF4-FFF2-40B4-BE49-F238E27FC236}">
                  <a16:creationId xmlns:a16="http://schemas.microsoft.com/office/drawing/2014/main" id="{60D3ECBE-843B-58D8-D804-450713001A84}"/>
                </a:ext>
              </a:extLst>
            </p:cNvPr>
            <p:cNvSpPr>
              <a:spLocks/>
            </p:cNvSpPr>
            <p:nvPr/>
          </p:nvSpPr>
          <p:spPr bwMode="auto">
            <a:xfrm>
              <a:off x="8025049" y="3760517"/>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solidFill>
              <a:schemeClr val="bg1">
                <a:lumMod val="85000"/>
              </a:schemeClr>
            </a:solidFill>
            <a:ln w="6350" cmpd="sng">
              <a:noFill/>
              <a:round/>
              <a:headEnd/>
              <a:tailEnd/>
            </a:ln>
          </p:spPr>
          <p:txBody>
            <a:bodyPr/>
            <a:lstStyle/>
            <a:p>
              <a:endParaRPr lang="en-GB"/>
            </a:p>
          </p:txBody>
        </p:sp>
        <p:sp>
          <p:nvSpPr>
            <p:cNvPr id="111" name="Freeform 55">
              <a:extLst>
                <a:ext uri="{FF2B5EF4-FFF2-40B4-BE49-F238E27FC236}">
                  <a16:creationId xmlns:a16="http://schemas.microsoft.com/office/drawing/2014/main" id="{AB2CA267-5F9D-7330-11B6-61F82190ACD7}"/>
                </a:ext>
              </a:extLst>
            </p:cNvPr>
            <p:cNvSpPr>
              <a:spLocks/>
            </p:cNvSpPr>
            <p:nvPr/>
          </p:nvSpPr>
          <p:spPr bwMode="auto">
            <a:xfrm>
              <a:off x="8065218" y="3909944"/>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solidFill>
              <a:srgbClr val="F26D23"/>
            </a:solidFill>
            <a:ln w="6350" cmpd="sng">
              <a:noFill/>
              <a:round/>
              <a:headEnd/>
              <a:tailEnd/>
            </a:ln>
          </p:spPr>
          <p:txBody>
            <a:bodyPr/>
            <a:lstStyle/>
            <a:p>
              <a:endParaRPr lang="en-GB"/>
            </a:p>
          </p:txBody>
        </p:sp>
        <p:sp>
          <p:nvSpPr>
            <p:cNvPr id="112" name="Freeform 56">
              <a:extLst>
                <a:ext uri="{FF2B5EF4-FFF2-40B4-BE49-F238E27FC236}">
                  <a16:creationId xmlns:a16="http://schemas.microsoft.com/office/drawing/2014/main" id="{17B1F9BE-6541-F412-66E4-C195E52F062B}"/>
                </a:ext>
              </a:extLst>
            </p:cNvPr>
            <p:cNvSpPr>
              <a:spLocks/>
            </p:cNvSpPr>
            <p:nvPr/>
          </p:nvSpPr>
          <p:spPr bwMode="auto">
            <a:xfrm>
              <a:off x="8062005" y="4081867"/>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noFill/>
              <a:round/>
              <a:headEnd/>
              <a:tailEnd/>
            </a:ln>
          </p:spPr>
          <p:txBody>
            <a:bodyPr/>
            <a:lstStyle/>
            <a:p>
              <a:endParaRPr lang="en-GB"/>
            </a:p>
          </p:txBody>
        </p:sp>
        <p:sp>
          <p:nvSpPr>
            <p:cNvPr id="113" name="Freeform 57">
              <a:extLst>
                <a:ext uri="{FF2B5EF4-FFF2-40B4-BE49-F238E27FC236}">
                  <a16:creationId xmlns:a16="http://schemas.microsoft.com/office/drawing/2014/main" id="{F82A96FE-B694-4FED-D20D-2ABB43DC18EF}"/>
                </a:ext>
              </a:extLst>
            </p:cNvPr>
            <p:cNvSpPr>
              <a:spLocks/>
            </p:cNvSpPr>
            <p:nvPr/>
          </p:nvSpPr>
          <p:spPr bwMode="auto">
            <a:xfrm>
              <a:off x="8143951" y="4043305"/>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noFill/>
              <a:round/>
              <a:headEnd/>
              <a:tailEnd/>
            </a:ln>
          </p:spPr>
          <p:txBody>
            <a:bodyPr/>
            <a:lstStyle/>
            <a:p>
              <a:endParaRPr lang="en-GB"/>
            </a:p>
          </p:txBody>
        </p:sp>
        <p:sp>
          <p:nvSpPr>
            <p:cNvPr id="114" name="Freeform 58">
              <a:extLst>
                <a:ext uri="{FF2B5EF4-FFF2-40B4-BE49-F238E27FC236}">
                  <a16:creationId xmlns:a16="http://schemas.microsoft.com/office/drawing/2014/main" id="{10560118-8E75-7795-260A-F237A484531F}"/>
                </a:ext>
              </a:extLst>
            </p:cNvPr>
            <p:cNvSpPr>
              <a:spLocks/>
            </p:cNvSpPr>
            <p:nvPr/>
          </p:nvSpPr>
          <p:spPr bwMode="auto">
            <a:xfrm>
              <a:off x="8062005" y="4049732"/>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noFill/>
              <a:round/>
              <a:headEnd/>
              <a:tailEnd/>
            </a:ln>
          </p:spPr>
          <p:txBody>
            <a:bodyPr/>
            <a:lstStyle/>
            <a:p>
              <a:endParaRPr lang="en-GB"/>
            </a:p>
          </p:txBody>
        </p:sp>
        <p:sp>
          <p:nvSpPr>
            <p:cNvPr id="115" name="Freeform 59">
              <a:extLst>
                <a:ext uri="{FF2B5EF4-FFF2-40B4-BE49-F238E27FC236}">
                  <a16:creationId xmlns:a16="http://schemas.microsoft.com/office/drawing/2014/main" id="{32240052-82E5-261A-FA93-51763F646F67}"/>
                </a:ext>
              </a:extLst>
            </p:cNvPr>
            <p:cNvSpPr>
              <a:spLocks/>
            </p:cNvSpPr>
            <p:nvPr/>
          </p:nvSpPr>
          <p:spPr bwMode="auto">
            <a:xfrm>
              <a:off x="8062005" y="4035272"/>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noFill/>
              <a:round/>
              <a:headEnd/>
              <a:tailEnd/>
            </a:ln>
          </p:spPr>
          <p:txBody>
            <a:bodyPr/>
            <a:lstStyle/>
            <a:p>
              <a:endParaRPr lang="en-GB"/>
            </a:p>
          </p:txBody>
        </p:sp>
        <p:sp>
          <p:nvSpPr>
            <p:cNvPr id="116" name="Freeform 60">
              <a:extLst>
                <a:ext uri="{FF2B5EF4-FFF2-40B4-BE49-F238E27FC236}">
                  <a16:creationId xmlns:a16="http://schemas.microsoft.com/office/drawing/2014/main" id="{26DCC4BC-F295-B88E-3E64-7B4255D07501}"/>
                </a:ext>
              </a:extLst>
            </p:cNvPr>
            <p:cNvSpPr>
              <a:spLocks/>
            </p:cNvSpPr>
            <p:nvPr/>
          </p:nvSpPr>
          <p:spPr bwMode="auto">
            <a:xfrm>
              <a:off x="8071646" y="3982248"/>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noFill/>
              <a:round/>
              <a:headEnd/>
              <a:tailEnd/>
            </a:ln>
          </p:spPr>
          <p:txBody>
            <a:bodyPr/>
            <a:lstStyle/>
            <a:p>
              <a:endParaRPr lang="en-GB"/>
            </a:p>
          </p:txBody>
        </p:sp>
        <p:sp>
          <p:nvSpPr>
            <p:cNvPr id="117" name="Freeform 61">
              <a:extLst>
                <a:ext uri="{FF2B5EF4-FFF2-40B4-BE49-F238E27FC236}">
                  <a16:creationId xmlns:a16="http://schemas.microsoft.com/office/drawing/2014/main" id="{E5A12D03-CAFF-1A81-C401-ACA823CD10F0}"/>
                </a:ext>
              </a:extLst>
            </p:cNvPr>
            <p:cNvSpPr>
              <a:spLocks/>
            </p:cNvSpPr>
            <p:nvPr/>
          </p:nvSpPr>
          <p:spPr bwMode="auto">
            <a:xfrm>
              <a:off x="8124670" y="4035272"/>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noFill/>
              <a:round/>
              <a:headEnd/>
              <a:tailEnd/>
            </a:ln>
          </p:spPr>
          <p:txBody>
            <a:bodyPr/>
            <a:lstStyle/>
            <a:p>
              <a:endParaRPr lang="en-GB"/>
            </a:p>
          </p:txBody>
        </p:sp>
        <p:sp>
          <p:nvSpPr>
            <p:cNvPr id="118" name="Freeform 62">
              <a:extLst>
                <a:ext uri="{FF2B5EF4-FFF2-40B4-BE49-F238E27FC236}">
                  <a16:creationId xmlns:a16="http://schemas.microsoft.com/office/drawing/2014/main" id="{12A34D08-A2DE-FF69-3BE0-87F950D946B9}"/>
                </a:ext>
              </a:extLst>
            </p:cNvPr>
            <p:cNvSpPr>
              <a:spLocks/>
            </p:cNvSpPr>
            <p:nvPr/>
          </p:nvSpPr>
          <p:spPr bwMode="auto">
            <a:xfrm>
              <a:off x="8108602" y="4035272"/>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noFill/>
              <a:round/>
              <a:headEnd/>
              <a:tailEnd/>
            </a:ln>
          </p:spPr>
          <p:txBody>
            <a:bodyPr/>
            <a:lstStyle/>
            <a:p>
              <a:endParaRPr lang="en-GB"/>
            </a:p>
          </p:txBody>
        </p:sp>
        <p:sp>
          <p:nvSpPr>
            <p:cNvPr id="119" name="Freeform 63">
              <a:extLst>
                <a:ext uri="{FF2B5EF4-FFF2-40B4-BE49-F238E27FC236}">
                  <a16:creationId xmlns:a16="http://schemas.microsoft.com/office/drawing/2014/main" id="{5ACD26AD-7954-F76C-E118-F5C9F376F44C}"/>
                </a:ext>
              </a:extLst>
            </p:cNvPr>
            <p:cNvSpPr>
              <a:spLocks/>
            </p:cNvSpPr>
            <p:nvPr/>
          </p:nvSpPr>
          <p:spPr bwMode="auto">
            <a:xfrm>
              <a:off x="8074859" y="4059372"/>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noFill/>
              <a:round/>
              <a:headEnd/>
              <a:tailEnd/>
            </a:ln>
          </p:spPr>
          <p:txBody>
            <a:bodyPr/>
            <a:lstStyle/>
            <a:p>
              <a:endParaRPr lang="en-GB"/>
            </a:p>
          </p:txBody>
        </p:sp>
        <p:sp>
          <p:nvSpPr>
            <p:cNvPr id="120" name="Freeform 64">
              <a:extLst>
                <a:ext uri="{FF2B5EF4-FFF2-40B4-BE49-F238E27FC236}">
                  <a16:creationId xmlns:a16="http://schemas.microsoft.com/office/drawing/2014/main" id="{224C9F0A-0C5F-9183-0FAC-8AFE04235091}"/>
                </a:ext>
              </a:extLst>
            </p:cNvPr>
            <p:cNvSpPr>
              <a:spLocks/>
            </p:cNvSpPr>
            <p:nvPr/>
          </p:nvSpPr>
          <p:spPr bwMode="auto">
            <a:xfrm>
              <a:off x="8071646" y="3938866"/>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noFill/>
              <a:round/>
              <a:headEnd/>
              <a:tailEnd/>
            </a:ln>
          </p:spPr>
          <p:txBody>
            <a:bodyPr/>
            <a:lstStyle/>
            <a:p>
              <a:endParaRPr lang="en-GB"/>
            </a:p>
          </p:txBody>
        </p:sp>
        <p:sp>
          <p:nvSpPr>
            <p:cNvPr id="121" name="Freeform 65">
              <a:extLst>
                <a:ext uri="{FF2B5EF4-FFF2-40B4-BE49-F238E27FC236}">
                  <a16:creationId xmlns:a16="http://schemas.microsoft.com/office/drawing/2014/main" id="{4F9687A3-78A8-D4FC-ABB5-1176C74AAE7A}"/>
                </a:ext>
              </a:extLst>
            </p:cNvPr>
            <p:cNvSpPr>
              <a:spLocks/>
            </p:cNvSpPr>
            <p:nvPr/>
          </p:nvSpPr>
          <p:spPr bwMode="auto">
            <a:xfrm>
              <a:off x="7629780" y="4514083"/>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solidFill>
              <a:srgbClr val="F26D23"/>
            </a:solidFill>
            <a:ln w="6350" cmpd="sng">
              <a:noFill/>
              <a:round/>
              <a:headEnd/>
              <a:tailEnd/>
            </a:ln>
          </p:spPr>
          <p:txBody>
            <a:bodyPr/>
            <a:lstStyle/>
            <a:p>
              <a:endParaRPr lang="en-GB"/>
            </a:p>
          </p:txBody>
        </p:sp>
        <p:sp>
          <p:nvSpPr>
            <p:cNvPr id="122" name="Freeform 66">
              <a:extLst>
                <a:ext uri="{FF2B5EF4-FFF2-40B4-BE49-F238E27FC236}">
                  <a16:creationId xmlns:a16="http://schemas.microsoft.com/office/drawing/2014/main" id="{A31E6808-D005-1355-67A5-863493AA3939}"/>
                </a:ext>
              </a:extLst>
            </p:cNvPr>
            <p:cNvSpPr>
              <a:spLocks/>
            </p:cNvSpPr>
            <p:nvPr/>
          </p:nvSpPr>
          <p:spPr bwMode="auto">
            <a:xfrm>
              <a:off x="6917976" y="4835434"/>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solidFill>
              <a:srgbClr val="F26D23"/>
            </a:solidFill>
            <a:ln w="6350" cmpd="sng">
              <a:noFill/>
              <a:round/>
              <a:headEnd/>
              <a:tailEnd/>
            </a:ln>
          </p:spPr>
          <p:txBody>
            <a:bodyPr/>
            <a:lstStyle/>
            <a:p>
              <a:endParaRPr lang="en-GB"/>
            </a:p>
          </p:txBody>
        </p:sp>
        <p:sp>
          <p:nvSpPr>
            <p:cNvPr id="123" name="Freeform 67">
              <a:extLst>
                <a:ext uri="{FF2B5EF4-FFF2-40B4-BE49-F238E27FC236}">
                  <a16:creationId xmlns:a16="http://schemas.microsoft.com/office/drawing/2014/main" id="{8A55740C-31E7-E1AC-63F6-EE478F5D83F5}"/>
                </a:ext>
              </a:extLst>
            </p:cNvPr>
            <p:cNvSpPr>
              <a:spLocks/>
            </p:cNvSpPr>
            <p:nvPr/>
          </p:nvSpPr>
          <p:spPr bwMode="auto">
            <a:xfrm>
              <a:off x="7226478" y="4240935"/>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solidFill>
              <a:srgbClr val="F26D23"/>
            </a:solidFill>
            <a:ln w="6350" cmpd="sng">
              <a:noFill/>
              <a:round/>
              <a:headEnd/>
              <a:tailEnd/>
            </a:ln>
          </p:spPr>
          <p:txBody>
            <a:bodyPr/>
            <a:lstStyle/>
            <a:p>
              <a:endParaRPr lang="en-GB"/>
            </a:p>
          </p:txBody>
        </p:sp>
        <p:sp>
          <p:nvSpPr>
            <p:cNvPr id="124" name="Freeform 68">
              <a:extLst>
                <a:ext uri="{FF2B5EF4-FFF2-40B4-BE49-F238E27FC236}">
                  <a16:creationId xmlns:a16="http://schemas.microsoft.com/office/drawing/2014/main" id="{3A73593D-E930-7B4D-A8E5-EAA7593E7078}"/>
                </a:ext>
              </a:extLst>
            </p:cNvPr>
            <p:cNvSpPr>
              <a:spLocks/>
            </p:cNvSpPr>
            <p:nvPr/>
          </p:nvSpPr>
          <p:spPr bwMode="auto">
            <a:xfrm>
              <a:off x="7355021" y="4506049"/>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solidFill>
              <a:srgbClr val="F26D23"/>
            </a:solidFill>
            <a:ln w="6350" cmpd="sng">
              <a:noFill/>
              <a:round/>
              <a:headEnd/>
              <a:tailEnd/>
            </a:ln>
          </p:spPr>
          <p:txBody>
            <a:bodyPr/>
            <a:lstStyle/>
            <a:p>
              <a:endParaRPr lang="en-GB"/>
            </a:p>
          </p:txBody>
        </p:sp>
        <p:sp>
          <p:nvSpPr>
            <p:cNvPr id="125" name="Freeform 69">
              <a:extLst>
                <a:ext uri="{FF2B5EF4-FFF2-40B4-BE49-F238E27FC236}">
                  <a16:creationId xmlns:a16="http://schemas.microsoft.com/office/drawing/2014/main" id="{398D1E88-D654-5DC5-B0A1-F15EFF10C950}"/>
                </a:ext>
              </a:extLst>
            </p:cNvPr>
            <p:cNvSpPr>
              <a:spLocks/>
            </p:cNvSpPr>
            <p:nvPr/>
          </p:nvSpPr>
          <p:spPr bwMode="auto">
            <a:xfrm>
              <a:off x="7236119" y="4719748"/>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noFill/>
              <a:round/>
              <a:headEnd/>
              <a:tailEnd/>
            </a:ln>
          </p:spPr>
          <p:txBody>
            <a:bodyPr/>
            <a:lstStyle/>
            <a:p>
              <a:endParaRPr lang="en-GB"/>
            </a:p>
          </p:txBody>
        </p:sp>
        <p:sp>
          <p:nvSpPr>
            <p:cNvPr id="126" name="Freeform 70">
              <a:extLst>
                <a:ext uri="{FF2B5EF4-FFF2-40B4-BE49-F238E27FC236}">
                  <a16:creationId xmlns:a16="http://schemas.microsoft.com/office/drawing/2014/main" id="{BD33ED07-5F20-EC28-61DF-2A0118E0B4C9}"/>
                </a:ext>
              </a:extLst>
            </p:cNvPr>
            <p:cNvSpPr>
              <a:spLocks/>
            </p:cNvSpPr>
            <p:nvPr/>
          </p:nvSpPr>
          <p:spPr bwMode="auto">
            <a:xfrm>
              <a:off x="7229693" y="4801692"/>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noFill/>
              <a:round/>
              <a:headEnd/>
              <a:tailEnd/>
            </a:ln>
          </p:spPr>
          <p:txBody>
            <a:bodyPr/>
            <a:lstStyle/>
            <a:p>
              <a:endParaRPr lang="en-GB"/>
            </a:p>
          </p:txBody>
        </p:sp>
        <p:sp>
          <p:nvSpPr>
            <p:cNvPr id="127" name="Freeform 71">
              <a:extLst>
                <a:ext uri="{FF2B5EF4-FFF2-40B4-BE49-F238E27FC236}">
                  <a16:creationId xmlns:a16="http://schemas.microsoft.com/office/drawing/2014/main" id="{4924AF12-EE24-9FEC-9431-D7382ECAD4DF}"/>
                </a:ext>
              </a:extLst>
            </p:cNvPr>
            <p:cNvSpPr>
              <a:spLocks/>
            </p:cNvSpPr>
            <p:nvPr/>
          </p:nvSpPr>
          <p:spPr bwMode="auto">
            <a:xfrm>
              <a:off x="7261828" y="4914164"/>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noFill/>
              <a:round/>
              <a:headEnd/>
              <a:tailEnd/>
            </a:ln>
          </p:spPr>
          <p:txBody>
            <a:bodyPr/>
            <a:lstStyle/>
            <a:p>
              <a:endParaRPr lang="en-GB"/>
            </a:p>
          </p:txBody>
        </p:sp>
        <p:sp>
          <p:nvSpPr>
            <p:cNvPr id="128" name="Freeform 72">
              <a:extLst>
                <a:ext uri="{FF2B5EF4-FFF2-40B4-BE49-F238E27FC236}">
                  <a16:creationId xmlns:a16="http://schemas.microsoft.com/office/drawing/2014/main" id="{94CF0DEF-21F4-1E4A-FF5D-FF02197807AD}"/>
                </a:ext>
              </a:extLst>
            </p:cNvPr>
            <p:cNvSpPr>
              <a:spLocks/>
            </p:cNvSpPr>
            <p:nvPr/>
          </p:nvSpPr>
          <p:spPr bwMode="auto">
            <a:xfrm>
              <a:off x="7236119" y="4848287"/>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noFill/>
              <a:round/>
              <a:headEnd/>
              <a:tailEnd/>
            </a:ln>
          </p:spPr>
          <p:txBody>
            <a:bodyPr/>
            <a:lstStyle/>
            <a:p>
              <a:endParaRPr lang="en-GB"/>
            </a:p>
          </p:txBody>
        </p:sp>
        <p:sp>
          <p:nvSpPr>
            <p:cNvPr id="129" name="Freeform 73">
              <a:extLst>
                <a:ext uri="{FF2B5EF4-FFF2-40B4-BE49-F238E27FC236}">
                  <a16:creationId xmlns:a16="http://schemas.microsoft.com/office/drawing/2014/main" id="{51E09CA1-B6FD-2BC9-0269-03ADF34DAA93}"/>
                </a:ext>
              </a:extLst>
            </p:cNvPr>
            <p:cNvSpPr>
              <a:spLocks/>
            </p:cNvSpPr>
            <p:nvPr/>
          </p:nvSpPr>
          <p:spPr bwMode="auto">
            <a:xfrm>
              <a:off x="7255400" y="4888456"/>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noFill/>
              <a:round/>
              <a:headEnd/>
              <a:tailEnd/>
            </a:ln>
          </p:spPr>
          <p:txBody>
            <a:bodyPr/>
            <a:lstStyle/>
            <a:p>
              <a:endParaRPr lang="en-GB"/>
            </a:p>
          </p:txBody>
        </p:sp>
        <p:sp>
          <p:nvSpPr>
            <p:cNvPr id="130" name="Freeform 74">
              <a:extLst>
                <a:ext uri="{FF2B5EF4-FFF2-40B4-BE49-F238E27FC236}">
                  <a16:creationId xmlns:a16="http://schemas.microsoft.com/office/drawing/2014/main" id="{9B6DC610-7284-DD5E-EFDC-8011D0D8B840}"/>
                </a:ext>
              </a:extLst>
            </p:cNvPr>
            <p:cNvSpPr>
              <a:spLocks/>
            </p:cNvSpPr>
            <p:nvPr/>
          </p:nvSpPr>
          <p:spPr bwMode="auto">
            <a:xfrm>
              <a:off x="7473923" y="4408038"/>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solidFill>
              <a:srgbClr val="F26D23"/>
            </a:solidFill>
            <a:ln w="6350" cmpd="sng">
              <a:noFill/>
              <a:round/>
              <a:headEnd/>
              <a:tailEnd/>
            </a:ln>
          </p:spPr>
          <p:txBody>
            <a:bodyPr/>
            <a:lstStyle/>
            <a:p>
              <a:endParaRPr lang="en-GB"/>
            </a:p>
          </p:txBody>
        </p:sp>
        <p:sp>
          <p:nvSpPr>
            <p:cNvPr id="131" name="Freeform 75">
              <a:extLst>
                <a:ext uri="{FF2B5EF4-FFF2-40B4-BE49-F238E27FC236}">
                  <a16:creationId xmlns:a16="http://schemas.microsoft.com/office/drawing/2014/main" id="{E3881A6F-82DA-BABC-595B-93B9252465CD}"/>
                </a:ext>
              </a:extLst>
            </p:cNvPr>
            <p:cNvSpPr>
              <a:spLocks/>
            </p:cNvSpPr>
            <p:nvPr/>
          </p:nvSpPr>
          <p:spPr bwMode="auto">
            <a:xfrm>
              <a:off x="7427326" y="4443387"/>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solidFill>
              <a:srgbClr val="F26D23"/>
            </a:solidFill>
            <a:ln w="6350" cmpd="sng">
              <a:noFill/>
              <a:round/>
              <a:headEnd/>
              <a:tailEnd/>
            </a:ln>
          </p:spPr>
          <p:txBody>
            <a:bodyPr/>
            <a:lstStyle/>
            <a:p>
              <a:endParaRPr lang="en-GB"/>
            </a:p>
          </p:txBody>
        </p:sp>
        <p:sp>
          <p:nvSpPr>
            <p:cNvPr id="132" name="Freeform 76">
              <a:extLst>
                <a:ext uri="{FF2B5EF4-FFF2-40B4-BE49-F238E27FC236}">
                  <a16:creationId xmlns:a16="http://schemas.microsoft.com/office/drawing/2014/main" id="{CC465079-8924-EBCC-7E36-672B661810EA}"/>
                </a:ext>
              </a:extLst>
            </p:cNvPr>
            <p:cNvSpPr>
              <a:spLocks/>
            </p:cNvSpPr>
            <p:nvPr/>
          </p:nvSpPr>
          <p:spPr bwMode="auto">
            <a:xfrm>
              <a:off x="7473923" y="4686006"/>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solidFill>
              <a:srgbClr val="F26D23"/>
            </a:solidFill>
            <a:ln w="6350" cmpd="sng">
              <a:noFill/>
              <a:round/>
              <a:headEnd/>
              <a:tailEnd/>
            </a:ln>
          </p:spPr>
          <p:txBody>
            <a:bodyPr/>
            <a:lstStyle/>
            <a:p>
              <a:endParaRPr lang="en-GB"/>
            </a:p>
          </p:txBody>
        </p:sp>
        <p:sp>
          <p:nvSpPr>
            <p:cNvPr id="133" name="Freeform 77">
              <a:extLst>
                <a:ext uri="{FF2B5EF4-FFF2-40B4-BE49-F238E27FC236}">
                  <a16:creationId xmlns:a16="http://schemas.microsoft.com/office/drawing/2014/main" id="{8CF5CD53-4112-91F6-6970-F81FAF1302E8}"/>
                </a:ext>
              </a:extLst>
            </p:cNvPr>
            <p:cNvSpPr>
              <a:spLocks/>
            </p:cNvSpPr>
            <p:nvPr/>
          </p:nvSpPr>
          <p:spPr bwMode="auto">
            <a:xfrm>
              <a:off x="5806084" y="4125249"/>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solidFill>
              <a:srgbClr val="997BA5"/>
            </a:solidFill>
            <a:ln w="6350" cmpd="sng">
              <a:noFill/>
              <a:round/>
              <a:headEnd/>
              <a:tailEnd/>
            </a:ln>
          </p:spPr>
          <p:txBody>
            <a:bodyPr/>
            <a:lstStyle/>
            <a:p>
              <a:endParaRPr lang="en-GB"/>
            </a:p>
          </p:txBody>
        </p:sp>
        <p:sp>
          <p:nvSpPr>
            <p:cNvPr id="134" name="Freeform 78">
              <a:extLst>
                <a:ext uri="{FF2B5EF4-FFF2-40B4-BE49-F238E27FC236}">
                  <a16:creationId xmlns:a16="http://schemas.microsoft.com/office/drawing/2014/main" id="{A89540A4-5CAD-5AE1-D21F-6958F941B9BE}"/>
                </a:ext>
              </a:extLst>
            </p:cNvPr>
            <p:cNvSpPr>
              <a:spLocks/>
            </p:cNvSpPr>
            <p:nvPr/>
          </p:nvSpPr>
          <p:spPr bwMode="auto">
            <a:xfrm>
              <a:off x="5905703" y="3940348"/>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solidFill>
              <a:srgbClr val="997BA5"/>
            </a:solidFill>
            <a:ln w="6350" cmpd="sng">
              <a:noFill/>
              <a:round/>
              <a:headEnd/>
              <a:tailEnd/>
            </a:ln>
          </p:spPr>
          <p:txBody>
            <a:bodyPr/>
            <a:lstStyle/>
            <a:p>
              <a:endParaRPr lang="en-GB"/>
            </a:p>
          </p:txBody>
        </p:sp>
        <p:sp>
          <p:nvSpPr>
            <p:cNvPr id="135" name="Freeform 79">
              <a:extLst>
                <a:ext uri="{FF2B5EF4-FFF2-40B4-BE49-F238E27FC236}">
                  <a16:creationId xmlns:a16="http://schemas.microsoft.com/office/drawing/2014/main" id="{279A033C-14BD-06F9-3C3D-1AAB56881A44}"/>
                </a:ext>
              </a:extLst>
            </p:cNvPr>
            <p:cNvSpPr>
              <a:spLocks/>
            </p:cNvSpPr>
            <p:nvPr/>
          </p:nvSpPr>
          <p:spPr bwMode="auto">
            <a:xfrm>
              <a:off x="6101732" y="4197554"/>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solidFill>
              <a:srgbClr val="997BA5"/>
            </a:solidFill>
            <a:ln w="6350" cmpd="sng">
              <a:noFill/>
              <a:round/>
              <a:headEnd/>
              <a:tailEnd/>
            </a:ln>
          </p:spPr>
          <p:txBody>
            <a:bodyPr/>
            <a:lstStyle/>
            <a:p>
              <a:endParaRPr lang="en-GB"/>
            </a:p>
          </p:txBody>
        </p:sp>
        <p:sp>
          <p:nvSpPr>
            <p:cNvPr id="136" name="Freeform 80">
              <a:extLst>
                <a:ext uri="{FF2B5EF4-FFF2-40B4-BE49-F238E27FC236}">
                  <a16:creationId xmlns:a16="http://schemas.microsoft.com/office/drawing/2014/main" id="{23CCFB70-4B4C-389C-2FC7-4C32002A9956}"/>
                </a:ext>
              </a:extLst>
            </p:cNvPr>
            <p:cNvSpPr>
              <a:spLocks/>
            </p:cNvSpPr>
            <p:nvPr/>
          </p:nvSpPr>
          <p:spPr bwMode="auto">
            <a:xfrm>
              <a:off x="6230275" y="4355015"/>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solidFill>
              <a:srgbClr val="997BA5"/>
            </a:solidFill>
            <a:ln w="6350" cmpd="sng">
              <a:noFill/>
              <a:round/>
              <a:headEnd/>
              <a:tailEnd/>
            </a:ln>
          </p:spPr>
          <p:txBody>
            <a:bodyPr/>
            <a:lstStyle/>
            <a:p>
              <a:endParaRPr lang="en-GB"/>
            </a:p>
          </p:txBody>
        </p:sp>
        <p:sp>
          <p:nvSpPr>
            <p:cNvPr id="137" name="Freeform 81">
              <a:extLst>
                <a:ext uri="{FF2B5EF4-FFF2-40B4-BE49-F238E27FC236}">
                  <a16:creationId xmlns:a16="http://schemas.microsoft.com/office/drawing/2014/main" id="{0B9CC69F-F326-3793-FFF7-866CEFE74F3C}"/>
                </a:ext>
              </a:extLst>
            </p:cNvPr>
            <p:cNvSpPr>
              <a:spLocks/>
            </p:cNvSpPr>
            <p:nvPr/>
          </p:nvSpPr>
          <p:spPr bwMode="auto">
            <a:xfrm>
              <a:off x="5998466" y="4539189"/>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solidFill>
              <a:srgbClr val="997BA5"/>
            </a:solidFill>
            <a:ln w="6350" cmpd="sng">
              <a:noFill/>
              <a:round/>
              <a:headEnd/>
              <a:tailEnd/>
            </a:ln>
          </p:spPr>
          <p:txBody>
            <a:bodyPr/>
            <a:lstStyle/>
            <a:p>
              <a:endParaRPr lang="en-GB"/>
            </a:p>
          </p:txBody>
        </p:sp>
        <p:sp>
          <p:nvSpPr>
            <p:cNvPr id="138" name="Freeform 82">
              <a:extLst>
                <a:ext uri="{FF2B5EF4-FFF2-40B4-BE49-F238E27FC236}">
                  <a16:creationId xmlns:a16="http://schemas.microsoft.com/office/drawing/2014/main" id="{2ECD8509-7248-3941-0709-17132C6E151F}"/>
                </a:ext>
              </a:extLst>
            </p:cNvPr>
            <p:cNvSpPr>
              <a:spLocks/>
            </p:cNvSpPr>
            <p:nvPr/>
          </p:nvSpPr>
          <p:spPr bwMode="auto">
            <a:xfrm>
              <a:off x="5169799" y="4096328"/>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solidFill>
              <a:srgbClr val="997BA5"/>
            </a:solidFill>
            <a:ln w="6350" cmpd="sng">
              <a:noFill/>
              <a:round/>
              <a:headEnd/>
              <a:tailEnd/>
            </a:ln>
          </p:spPr>
          <p:txBody>
            <a:bodyPr/>
            <a:lstStyle/>
            <a:p>
              <a:endParaRPr lang="en-GB"/>
            </a:p>
          </p:txBody>
        </p:sp>
        <p:sp>
          <p:nvSpPr>
            <p:cNvPr id="139" name="Freeform 84">
              <a:extLst>
                <a:ext uri="{FF2B5EF4-FFF2-40B4-BE49-F238E27FC236}">
                  <a16:creationId xmlns:a16="http://schemas.microsoft.com/office/drawing/2014/main" id="{F3D4BAC2-E0BA-42F9-30B3-6E07FA7EBAFC}"/>
                </a:ext>
              </a:extLst>
            </p:cNvPr>
            <p:cNvSpPr>
              <a:spLocks/>
            </p:cNvSpPr>
            <p:nvPr/>
          </p:nvSpPr>
          <p:spPr bwMode="auto">
            <a:xfrm>
              <a:off x="5746633" y="4012777"/>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noFill/>
              <a:round/>
              <a:headEnd/>
              <a:tailEnd/>
            </a:ln>
          </p:spPr>
          <p:txBody>
            <a:bodyPr/>
            <a:lstStyle/>
            <a:p>
              <a:endParaRPr lang="en-GB"/>
            </a:p>
          </p:txBody>
        </p:sp>
        <p:sp>
          <p:nvSpPr>
            <p:cNvPr id="140" name="Freeform 85">
              <a:extLst>
                <a:ext uri="{FF2B5EF4-FFF2-40B4-BE49-F238E27FC236}">
                  <a16:creationId xmlns:a16="http://schemas.microsoft.com/office/drawing/2014/main" id="{C54E19A2-4834-ED51-CFB5-9799B092B3D6}"/>
                </a:ext>
              </a:extLst>
            </p:cNvPr>
            <p:cNvSpPr>
              <a:spLocks/>
            </p:cNvSpPr>
            <p:nvPr/>
          </p:nvSpPr>
          <p:spPr bwMode="auto">
            <a:xfrm>
              <a:off x="5301555" y="3996710"/>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noFill/>
              <a:round/>
              <a:headEnd/>
              <a:tailEnd/>
            </a:ln>
          </p:spPr>
          <p:txBody>
            <a:bodyPr/>
            <a:lstStyle/>
            <a:p>
              <a:endParaRPr lang="en-GB"/>
            </a:p>
          </p:txBody>
        </p:sp>
        <p:sp>
          <p:nvSpPr>
            <p:cNvPr id="141" name="Freeform 86">
              <a:extLst>
                <a:ext uri="{FF2B5EF4-FFF2-40B4-BE49-F238E27FC236}">
                  <a16:creationId xmlns:a16="http://schemas.microsoft.com/office/drawing/2014/main" id="{D4FD7906-828C-B739-3DF0-2B4D506F2357}"/>
                </a:ext>
              </a:extLst>
            </p:cNvPr>
            <p:cNvSpPr>
              <a:spLocks/>
            </p:cNvSpPr>
            <p:nvPr/>
          </p:nvSpPr>
          <p:spPr bwMode="auto">
            <a:xfrm>
              <a:off x="4737574" y="3956540"/>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solidFill>
              <a:srgbClr val="997BA5"/>
            </a:solidFill>
            <a:ln w="6350" cmpd="sng">
              <a:noFill/>
              <a:round/>
              <a:headEnd/>
              <a:tailEnd/>
            </a:ln>
          </p:spPr>
          <p:txBody>
            <a:bodyPr/>
            <a:lstStyle/>
            <a:p>
              <a:endParaRPr lang="en-GB"/>
            </a:p>
          </p:txBody>
        </p:sp>
        <p:sp>
          <p:nvSpPr>
            <p:cNvPr id="142" name="Freeform 87">
              <a:extLst>
                <a:ext uri="{FF2B5EF4-FFF2-40B4-BE49-F238E27FC236}">
                  <a16:creationId xmlns:a16="http://schemas.microsoft.com/office/drawing/2014/main" id="{1FD17D1D-4BBD-25B2-D576-E84DF2309F10}"/>
                </a:ext>
              </a:extLst>
            </p:cNvPr>
            <p:cNvSpPr>
              <a:spLocks/>
            </p:cNvSpPr>
            <p:nvPr/>
          </p:nvSpPr>
          <p:spPr bwMode="auto">
            <a:xfrm>
              <a:off x="5132843" y="3953327"/>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solidFill>
              <a:srgbClr val="997BA5"/>
            </a:solidFill>
            <a:ln w="6350" cmpd="sng">
              <a:noFill/>
              <a:round/>
              <a:headEnd/>
              <a:tailEnd/>
            </a:ln>
          </p:spPr>
          <p:txBody>
            <a:bodyPr/>
            <a:lstStyle/>
            <a:p>
              <a:endParaRPr lang="en-GB"/>
            </a:p>
          </p:txBody>
        </p:sp>
        <p:sp>
          <p:nvSpPr>
            <p:cNvPr id="143" name="Freeform 88">
              <a:extLst>
                <a:ext uri="{FF2B5EF4-FFF2-40B4-BE49-F238E27FC236}">
                  <a16:creationId xmlns:a16="http://schemas.microsoft.com/office/drawing/2014/main" id="{AE3EE151-B752-B6F5-AE5E-4157966D96B8}"/>
                </a:ext>
              </a:extLst>
            </p:cNvPr>
            <p:cNvSpPr>
              <a:spLocks/>
            </p:cNvSpPr>
            <p:nvPr/>
          </p:nvSpPr>
          <p:spPr bwMode="auto">
            <a:xfrm>
              <a:off x="5557032" y="4141317"/>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solidFill>
              <a:srgbClr val="997BA5"/>
            </a:solidFill>
            <a:ln w="6350" cmpd="sng">
              <a:noFill/>
              <a:round/>
              <a:headEnd/>
              <a:tailEnd/>
            </a:ln>
          </p:spPr>
          <p:txBody>
            <a:bodyPr/>
            <a:lstStyle/>
            <a:p>
              <a:endParaRPr lang="en-GB"/>
            </a:p>
          </p:txBody>
        </p:sp>
        <p:sp>
          <p:nvSpPr>
            <p:cNvPr id="144" name="Freeform 89">
              <a:extLst>
                <a:ext uri="{FF2B5EF4-FFF2-40B4-BE49-F238E27FC236}">
                  <a16:creationId xmlns:a16="http://schemas.microsoft.com/office/drawing/2014/main" id="{26E78FEF-9A0F-D9C8-D640-53358A547E19}"/>
                </a:ext>
              </a:extLst>
            </p:cNvPr>
            <p:cNvSpPr>
              <a:spLocks/>
            </p:cNvSpPr>
            <p:nvPr/>
          </p:nvSpPr>
          <p:spPr bwMode="auto">
            <a:xfrm>
              <a:off x="5830186" y="3953327"/>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solidFill>
              <a:srgbClr val="997BA5"/>
            </a:solidFill>
            <a:ln w="6350" cmpd="sng">
              <a:noFill/>
              <a:round/>
              <a:headEnd/>
              <a:tailEnd/>
            </a:ln>
          </p:spPr>
          <p:txBody>
            <a:bodyPr/>
            <a:lstStyle/>
            <a:p>
              <a:endParaRPr lang="en-GB"/>
            </a:p>
          </p:txBody>
        </p:sp>
        <p:sp>
          <p:nvSpPr>
            <p:cNvPr id="145" name="Freeform 90">
              <a:extLst>
                <a:ext uri="{FF2B5EF4-FFF2-40B4-BE49-F238E27FC236}">
                  <a16:creationId xmlns:a16="http://schemas.microsoft.com/office/drawing/2014/main" id="{A8CF1D95-8949-C4DE-72C8-85BDA5F71231}"/>
                </a:ext>
              </a:extLst>
            </p:cNvPr>
            <p:cNvSpPr>
              <a:spLocks/>
            </p:cNvSpPr>
            <p:nvPr/>
          </p:nvSpPr>
          <p:spPr bwMode="auto">
            <a:xfrm>
              <a:off x="5815725" y="4043305"/>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solidFill>
              <a:srgbClr val="997BA5"/>
            </a:solidFill>
            <a:ln w="6350" cmpd="sng">
              <a:noFill/>
              <a:round/>
              <a:headEnd/>
              <a:tailEnd/>
            </a:ln>
          </p:spPr>
          <p:txBody>
            <a:bodyPr/>
            <a:lstStyle/>
            <a:p>
              <a:endParaRPr lang="en-GB"/>
            </a:p>
          </p:txBody>
        </p:sp>
        <p:sp>
          <p:nvSpPr>
            <p:cNvPr id="146" name="Freeform 91">
              <a:extLst>
                <a:ext uri="{FF2B5EF4-FFF2-40B4-BE49-F238E27FC236}">
                  <a16:creationId xmlns:a16="http://schemas.microsoft.com/office/drawing/2014/main" id="{5FE8D896-ECE9-E520-35BE-EEEDE155A8F8}"/>
                </a:ext>
              </a:extLst>
            </p:cNvPr>
            <p:cNvSpPr>
              <a:spLocks/>
            </p:cNvSpPr>
            <p:nvPr/>
          </p:nvSpPr>
          <p:spPr bwMode="auto">
            <a:xfrm>
              <a:off x="5812511" y="4088294"/>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solidFill>
              <a:srgbClr val="997BA5"/>
            </a:solidFill>
            <a:ln w="6350" cmpd="sng">
              <a:noFill/>
              <a:round/>
              <a:headEnd/>
              <a:tailEnd/>
            </a:ln>
          </p:spPr>
          <p:txBody>
            <a:bodyPr/>
            <a:lstStyle/>
            <a:p>
              <a:endParaRPr lang="en-GB"/>
            </a:p>
          </p:txBody>
        </p:sp>
        <p:sp>
          <p:nvSpPr>
            <p:cNvPr id="147" name="Freeform 92">
              <a:extLst>
                <a:ext uri="{FF2B5EF4-FFF2-40B4-BE49-F238E27FC236}">
                  <a16:creationId xmlns:a16="http://schemas.microsoft.com/office/drawing/2014/main" id="{7CEC19A0-F41C-A89D-6DDF-D88C16A43DC9}"/>
                </a:ext>
              </a:extLst>
            </p:cNvPr>
            <p:cNvSpPr>
              <a:spLocks/>
            </p:cNvSpPr>
            <p:nvPr/>
          </p:nvSpPr>
          <p:spPr bwMode="auto">
            <a:xfrm>
              <a:off x="5965155" y="4761523"/>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solidFill>
              <a:srgbClr val="B9D045"/>
            </a:solidFill>
            <a:ln w="6350" cmpd="sng">
              <a:noFill/>
              <a:round/>
              <a:headEnd/>
              <a:tailEnd/>
            </a:ln>
          </p:spPr>
          <p:txBody>
            <a:bodyPr/>
            <a:lstStyle/>
            <a:p>
              <a:endParaRPr lang="en-GB"/>
            </a:p>
          </p:txBody>
        </p:sp>
        <p:sp>
          <p:nvSpPr>
            <p:cNvPr id="148" name="Freeform 93">
              <a:extLst>
                <a:ext uri="{FF2B5EF4-FFF2-40B4-BE49-F238E27FC236}">
                  <a16:creationId xmlns:a16="http://schemas.microsoft.com/office/drawing/2014/main" id="{B5B3CF89-2072-0817-05FA-6FD9C9EBBE3F}"/>
                </a:ext>
              </a:extLst>
            </p:cNvPr>
            <p:cNvSpPr>
              <a:spLocks/>
            </p:cNvSpPr>
            <p:nvPr/>
          </p:nvSpPr>
          <p:spPr bwMode="auto">
            <a:xfrm>
              <a:off x="5756274" y="4669938"/>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solidFill>
              <a:srgbClr val="B9D045"/>
            </a:solidFill>
            <a:ln w="6350" cmpd="sng">
              <a:noFill/>
              <a:round/>
              <a:headEnd/>
              <a:tailEnd/>
            </a:ln>
          </p:spPr>
          <p:txBody>
            <a:bodyPr/>
            <a:lstStyle/>
            <a:p>
              <a:endParaRPr lang="en-GB"/>
            </a:p>
          </p:txBody>
        </p:sp>
        <p:sp>
          <p:nvSpPr>
            <p:cNvPr id="149" name="Freeform 94">
              <a:extLst>
                <a:ext uri="{FF2B5EF4-FFF2-40B4-BE49-F238E27FC236}">
                  <a16:creationId xmlns:a16="http://schemas.microsoft.com/office/drawing/2014/main" id="{F18885AD-AD9A-69B3-1E66-2983C1AAA6BC}"/>
                </a:ext>
              </a:extLst>
            </p:cNvPr>
            <p:cNvSpPr>
              <a:spLocks/>
            </p:cNvSpPr>
            <p:nvPr/>
          </p:nvSpPr>
          <p:spPr bwMode="auto">
            <a:xfrm>
              <a:off x="5843040" y="4579960"/>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solidFill>
              <a:srgbClr val="B9D045"/>
            </a:solidFill>
            <a:ln w="6350" cmpd="sng">
              <a:noFill/>
              <a:round/>
              <a:headEnd/>
              <a:tailEnd/>
            </a:ln>
          </p:spPr>
          <p:txBody>
            <a:bodyPr/>
            <a:lstStyle/>
            <a:p>
              <a:endParaRPr lang="en-GB"/>
            </a:p>
          </p:txBody>
        </p:sp>
        <p:sp>
          <p:nvSpPr>
            <p:cNvPr id="150" name="Freeform 95">
              <a:extLst>
                <a:ext uri="{FF2B5EF4-FFF2-40B4-BE49-F238E27FC236}">
                  <a16:creationId xmlns:a16="http://schemas.microsoft.com/office/drawing/2014/main" id="{B4995740-8A65-C049-FF18-711DD81764B1}"/>
                </a:ext>
              </a:extLst>
            </p:cNvPr>
            <p:cNvSpPr>
              <a:spLocks/>
            </p:cNvSpPr>
            <p:nvPr/>
          </p:nvSpPr>
          <p:spPr bwMode="auto">
            <a:xfrm>
              <a:off x="5982830" y="4742242"/>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solidFill>
              <a:srgbClr val="B9D045"/>
            </a:solidFill>
            <a:ln w="6350" cmpd="sng">
              <a:noFill/>
              <a:round/>
              <a:headEnd/>
              <a:tailEnd/>
            </a:ln>
          </p:spPr>
          <p:txBody>
            <a:bodyPr/>
            <a:lstStyle/>
            <a:p>
              <a:endParaRPr lang="en-GB"/>
            </a:p>
          </p:txBody>
        </p:sp>
        <p:sp>
          <p:nvSpPr>
            <p:cNvPr id="151" name="Freeform 96">
              <a:extLst>
                <a:ext uri="{FF2B5EF4-FFF2-40B4-BE49-F238E27FC236}">
                  <a16:creationId xmlns:a16="http://schemas.microsoft.com/office/drawing/2014/main" id="{7AC1379F-7B72-E268-52C6-3D2C4BBDBEB2}"/>
                </a:ext>
              </a:extLst>
            </p:cNvPr>
            <p:cNvSpPr>
              <a:spLocks/>
            </p:cNvSpPr>
            <p:nvPr/>
          </p:nvSpPr>
          <p:spPr bwMode="auto">
            <a:xfrm>
              <a:off x="5251745" y="4960760"/>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solidFill>
              <a:srgbClr val="B9D045"/>
            </a:solidFill>
            <a:ln w="6350" cmpd="sng">
              <a:noFill/>
              <a:round/>
              <a:headEnd/>
              <a:tailEnd/>
            </a:ln>
          </p:spPr>
          <p:txBody>
            <a:bodyPr/>
            <a:lstStyle/>
            <a:p>
              <a:endParaRPr lang="en-GB"/>
            </a:p>
          </p:txBody>
        </p:sp>
        <p:sp>
          <p:nvSpPr>
            <p:cNvPr id="152" name="Freeform 97">
              <a:extLst>
                <a:ext uri="{FF2B5EF4-FFF2-40B4-BE49-F238E27FC236}">
                  <a16:creationId xmlns:a16="http://schemas.microsoft.com/office/drawing/2014/main" id="{BAE27FCF-4EB4-59EA-9BAB-8F10F3E44AF0}"/>
                </a:ext>
              </a:extLst>
            </p:cNvPr>
            <p:cNvSpPr>
              <a:spLocks/>
            </p:cNvSpPr>
            <p:nvPr/>
          </p:nvSpPr>
          <p:spPr bwMode="auto">
            <a:xfrm>
              <a:off x="5783589" y="4978435"/>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solidFill>
              <a:srgbClr val="B9D045"/>
            </a:solidFill>
            <a:ln w="6350" cmpd="sng">
              <a:noFill/>
              <a:round/>
              <a:headEnd/>
              <a:tailEnd/>
            </a:ln>
          </p:spPr>
          <p:txBody>
            <a:bodyPr/>
            <a:lstStyle/>
            <a:p>
              <a:endParaRPr lang="en-GB"/>
            </a:p>
          </p:txBody>
        </p:sp>
        <p:sp>
          <p:nvSpPr>
            <p:cNvPr id="153" name="Freeform 98">
              <a:extLst>
                <a:ext uri="{FF2B5EF4-FFF2-40B4-BE49-F238E27FC236}">
                  <a16:creationId xmlns:a16="http://schemas.microsoft.com/office/drawing/2014/main" id="{8F637B8F-1080-1B2A-A91F-491D34F5A1A0}"/>
                </a:ext>
              </a:extLst>
            </p:cNvPr>
            <p:cNvSpPr>
              <a:spLocks/>
            </p:cNvSpPr>
            <p:nvPr/>
          </p:nvSpPr>
          <p:spPr bwMode="auto">
            <a:xfrm>
              <a:off x="5683969" y="5004143"/>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solidFill>
              <a:srgbClr val="B9D045"/>
            </a:solidFill>
            <a:ln w="6350" cmpd="sng">
              <a:noFill/>
              <a:round/>
              <a:headEnd/>
              <a:tailEnd/>
            </a:ln>
          </p:spPr>
          <p:txBody>
            <a:bodyPr/>
            <a:lstStyle/>
            <a:p>
              <a:endParaRPr lang="en-GB"/>
            </a:p>
          </p:txBody>
        </p:sp>
        <p:sp>
          <p:nvSpPr>
            <p:cNvPr id="154" name="Freeform 99">
              <a:extLst>
                <a:ext uri="{FF2B5EF4-FFF2-40B4-BE49-F238E27FC236}">
                  <a16:creationId xmlns:a16="http://schemas.microsoft.com/office/drawing/2014/main" id="{3838FEAB-050D-0C6C-C966-53D754C58ECD}"/>
                </a:ext>
              </a:extLst>
            </p:cNvPr>
            <p:cNvSpPr>
              <a:spLocks/>
            </p:cNvSpPr>
            <p:nvPr/>
          </p:nvSpPr>
          <p:spPr bwMode="auto">
            <a:xfrm>
              <a:off x="5232462" y="5309426"/>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solidFill>
              <a:srgbClr val="B9D045"/>
            </a:solidFill>
            <a:ln w="6350" cmpd="sng">
              <a:noFill/>
              <a:round/>
              <a:headEnd/>
              <a:tailEnd/>
            </a:ln>
          </p:spPr>
          <p:txBody>
            <a:bodyPr/>
            <a:lstStyle/>
            <a:p>
              <a:endParaRPr lang="en-GB"/>
            </a:p>
          </p:txBody>
        </p:sp>
        <p:sp>
          <p:nvSpPr>
            <p:cNvPr id="155" name="Freeform 100">
              <a:extLst>
                <a:ext uri="{FF2B5EF4-FFF2-40B4-BE49-F238E27FC236}">
                  <a16:creationId xmlns:a16="http://schemas.microsoft.com/office/drawing/2014/main" id="{1B16089D-B910-6B05-28E6-00ED1FFE0B14}"/>
                </a:ext>
              </a:extLst>
            </p:cNvPr>
            <p:cNvSpPr>
              <a:spLocks/>
            </p:cNvSpPr>
            <p:nvPr/>
          </p:nvSpPr>
          <p:spPr bwMode="auto">
            <a:xfrm>
              <a:off x="5494369" y="5381729"/>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solidFill>
              <a:srgbClr val="B9D045"/>
            </a:solidFill>
            <a:ln w="6350" cmpd="sng">
              <a:noFill/>
              <a:round/>
              <a:headEnd/>
              <a:tailEnd/>
            </a:ln>
          </p:spPr>
          <p:txBody>
            <a:bodyPr/>
            <a:lstStyle/>
            <a:p>
              <a:endParaRPr lang="en-GB"/>
            </a:p>
          </p:txBody>
        </p:sp>
        <p:sp>
          <p:nvSpPr>
            <p:cNvPr id="156" name="Freeform 101">
              <a:extLst>
                <a:ext uri="{FF2B5EF4-FFF2-40B4-BE49-F238E27FC236}">
                  <a16:creationId xmlns:a16="http://schemas.microsoft.com/office/drawing/2014/main" id="{6B286FDD-35C4-5D10-05AB-F9C5C502DC7A}"/>
                </a:ext>
              </a:extLst>
            </p:cNvPr>
            <p:cNvSpPr>
              <a:spLocks/>
            </p:cNvSpPr>
            <p:nvPr/>
          </p:nvSpPr>
          <p:spPr bwMode="auto">
            <a:xfrm>
              <a:off x="5693609" y="5455640"/>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solidFill>
              <a:srgbClr val="B9D045"/>
            </a:solidFill>
            <a:ln w="6350" cmpd="sng">
              <a:noFill/>
              <a:round/>
              <a:headEnd/>
              <a:tailEnd/>
            </a:ln>
          </p:spPr>
          <p:txBody>
            <a:bodyPr/>
            <a:lstStyle/>
            <a:p>
              <a:endParaRPr lang="en-GB"/>
            </a:p>
          </p:txBody>
        </p:sp>
        <p:sp>
          <p:nvSpPr>
            <p:cNvPr id="157" name="Freeform 102">
              <a:extLst>
                <a:ext uri="{FF2B5EF4-FFF2-40B4-BE49-F238E27FC236}">
                  <a16:creationId xmlns:a16="http://schemas.microsoft.com/office/drawing/2014/main" id="{7BE71ADD-AE17-79EE-9691-F168CD53338B}"/>
                </a:ext>
              </a:extLst>
            </p:cNvPr>
            <p:cNvSpPr>
              <a:spLocks/>
            </p:cNvSpPr>
            <p:nvPr/>
          </p:nvSpPr>
          <p:spPr bwMode="auto">
            <a:xfrm>
              <a:off x="5232462" y="5645236"/>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solidFill>
              <a:srgbClr val="B9D045"/>
            </a:solidFill>
            <a:ln w="6350" cmpd="sng">
              <a:noFill/>
              <a:round/>
              <a:headEnd/>
              <a:tailEnd/>
            </a:ln>
          </p:spPr>
          <p:txBody>
            <a:bodyPr/>
            <a:lstStyle/>
            <a:p>
              <a:endParaRPr lang="en-GB"/>
            </a:p>
          </p:txBody>
        </p:sp>
        <p:sp>
          <p:nvSpPr>
            <p:cNvPr id="158" name="Freeform 103">
              <a:extLst>
                <a:ext uri="{FF2B5EF4-FFF2-40B4-BE49-F238E27FC236}">
                  <a16:creationId xmlns:a16="http://schemas.microsoft.com/office/drawing/2014/main" id="{A3DDBE97-9D07-4165-4D09-2866CAAECF1A}"/>
                </a:ext>
              </a:extLst>
            </p:cNvPr>
            <p:cNvSpPr>
              <a:spLocks/>
            </p:cNvSpPr>
            <p:nvPr/>
          </p:nvSpPr>
          <p:spPr bwMode="auto">
            <a:xfrm>
              <a:off x="5447772" y="5677371"/>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solidFill>
              <a:srgbClr val="B9D045"/>
            </a:solidFill>
            <a:ln w="6350" cmpd="sng">
              <a:noFill/>
              <a:round/>
              <a:headEnd/>
              <a:tailEnd/>
            </a:ln>
          </p:spPr>
          <p:txBody>
            <a:bodyPr/>
            <a:lstStyle/>
            <a:p>
              <a:endParaRPr lang="en-GB"/>
            </a:p>
          </p:txBody>
        </p:sp>
        <p:sp>
          <p:nvSpPr>
            <p:cNvPr id="159" name="Freeform 104">
              <a:extLst>
                <a:ext uri="{FF2B5EF4-FFF2-40B4-BE49-F238E27FC236}">
                  <a16:creationId xmlns:a16="http://schemas.microsoft.com/office/drawing/2014/main" id="{3400F24A-0EC4-2278-5679-3269D42D0C7A}"/>
                </a:ext>
              </a:extLst>
            </p:cNvPr>
            <p:cNvSpPr>
              <a:spLocks/>
            </p:cNvSpPr>
            <p:nvPr/>
          </p:nvSpPr>
          <p:spPr bwMode="auto">
            <a:xfrm>
              <a:off x="5574707" y="5608281"/>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solidFill>
              <a:srgbClr val="B9D045"/>
            </a:solidFill>
            <a:ln w="6350" cmpd="sng">
              <a:noFill/>
              <a:round/>
              <a:headEnd/>
              <a:tailEnd/>
            </a:ln>
          </p:spPr>
          <p:txBody>
            <a:bodyPr/>
            <a:lstStyle/>
            <a:p>
              <a:endParaRPr lang="en-GB"/>
            </a:p>
          </p:txBody>
        </p:sp>
        <p:sp>
          <p:nvSpPr>
            <p:cNvPr id="160" name="Freeform 105">
              <a:extLst>
                <a:ext uri="{FF2B5EF4-FFF2-40B4-BE49-F238E27FC236}">
                  <a16:creationId xmlns:a16="http://schemas.microsoft.com/office/drawing/2014/main" id="{554BE36B-1357-CE86-E684-498B518FB70B}"/>
                </a:ext>
              </a:extLst>
            </p:cNvPr>
            <p:cNvSpPr>
              <a:spLocks/>
            </p:cNvSpPr>
            <p:nvPr/>
          </p:nvSpPr>
          <p:spPr bwMode="auto">
            <a:xfrm>
              <a:off x="5357792" y="5813946"/>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solidFill>
              <a:srgbClr val="B9D045"/>
            </a:solidFill>
            <a:ln w="6350" cmpd="sng">
              <a:noFill/>
              <a:round/>
              <a:headEnd/>
              <a:tailEnd/>
            </a:ln>
          </p:spPr>
          <p:txBody>
            <a:bodyPr/>
            <a:lstStyle/>
            <a:p>
              <a:endParaRPr lang="en-GB"/>
            </a:p>
          </p:txBody>
        </p:sp>
        <p:sp>
          <p:nvSpPr>
            <p:cNvPr id="161" name="Freeform 106">
              <a:extLst>
                <a:ext uri="{FF2B5EF4-FFF2-40B4-BE49-F238E27FC236}">
                  <a16:creationId xmlns:a16="http://schemas.microsoft.com/office/drawing/2014/main" id="{33251B7C-029C-C9E3-1C67-276D3B509DFE}"/>
                </a:ext>
              </a:extLst>
            </p:cNvPr>
            <p:cNvSpPr>
              <a:spLocks/>
            </p:cNvSpPr>
            <p:nvPr/>
          </p:nvSpPr>
          <p:spPr bwMode="auto">
            <a:xfrm>
              <a:off x="5613270" y="6009970"/>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solidFill>
              <a:srgbClr val="B9D045"/>
            </a:solidFill>
            <a:ln w="6350" cmpd="sng">
              <a:noFill/>
              <a:round/>
              <a:headEnd/>
              <a:tailEnd/>
            </a:ln>
          </p:spPr>
          <p:txBody>
            <a:bodyPr/>
            <a:lstStyle/>
            <a:p>
              <a:endParaRPr lang="en-GB"/>
            </a:p>
          </p:txBody>
        </p:sp>
        <p:sp>
          <p:nvSpPr>
            <p:cNvPr id="162" name="Freeform 107">
              <a:extLst>
                <a:ext uri="{FF2B5EF4-FFF2-40B4-BE49-F238E27FC236}">
                  <a16:creationId xmlns:a16="http://schemas.microsoft.com/office/drawing/2014/main" id="{093FCAD8-D7E9-38D6-B803-AF9B2BC2B801}"/>
                </a:ext>
              </a:extLst>
            </p:cNvPr>
            <p:cNvSpPr>
              <a:spLocks/>
            </p:cNvSpPr>
            <p:nvPr/>
          </p:nvSpPr>
          <p:spPr bwMode="auto">
            <a:xfrm>
              <a:off x="5709677" y="5923204"/>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solidFill>
              <a:srgbClr val="B9D045"/>
            </a:solidFill>
            <a:ln w="6350" cmpd="sng">
              <a:noFill/>
              <a:round/>
              <a:headEnd/>
              <a:tailEnd/>
            </a:ln>
          </p:spPr>
          <p:txBody>
            <a:bodyPr/>
            <a:lstStyle/>
            <a:p>
              <a:endParaRPr lang="en-GB"/>
            </a:p>
          </p:txBody>
        </p:sp>
        <p:sp>
          <p:nvSpPr>
            <p:cNvPr id="163" name="Freeform 108">
              <a:extLst>
                <a:ext uri="{FF2B5EF4-FFF2-40B4-BE49-F238E27FC236}">
                  <a16:creationId xmlns:a16="http://schemas.microsoft.com/office/drawing/2014/main" id="{C17077C0-D117-A49F-35CC-032740CF12A9}"/>
                </a:ext>
              </a:extLst>
            </p:cNvPr>
            <p:cNvSpPr>
              <a:spLocks/>
            </p:cNvSpPr>
            <p:nvPr/>
          </p:nvSpPr>
          <p:spPr bwMode="auto">
            <a:xfrm>
              <a:off x="5756274" y="5421898"/>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solidFill>
              <a:srgbClr val="B9D045"/>
            </a:solidFill>
            <a:ln w="6350" cmpd="sng">
              <a:noFill/>
              <a:round/>
              <a:headEnd/>
              <a:tailEnd/>
            </a:ln>
          </p:spPr>
          <p:txBody>
            <a:bodyPr/>
            <a:lstStyle/>
            <a:p>
              <a:endParaRPr lang="en-GB"/>
            </a:p>
          </p:txBody>
        </p:sp>
        <p:sp>
          <p:nvSpPr>
            <p:cNvPr id="164" name="Freeform 109">
              <a:extLst>
                <a:ext uri="{FF2B5EF4-FFF2-40B4-BE49-F238E27FC236}">
                  <a16:creationId xmlns:a16="http://schemas.microsoft.com/office/drawing/2014/main" id="{C5133606-9845-8B24-BB9B-4F99E4C0B2CE}"/>
                </a:ext>
              </a:extLst>
            </p:cNvPr>
            <p:cNvSpPr>
              <a:spLocks/>
            </p:cNvSpPr>
            <p:nvPr/>
          </p:nvSpPr>
          <p:spPr bwMode="auto">
            <a:xfrm>
              <a:off x="5275846" y="4408038"/>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solidFill>
              <a:srgbClr val="B9D045"/>
            </a:solidFill>
            <a:ln w="6350" cmpd="sng">
              <a:noFill/>
              <a:round/>
              <a:headEnd/>
              <a:tailEnd/>
            </a:ln>
          </p:spPr>
          <p:txBody>
            <a:bodyPr/>
            <a:lstStyle/>
            <a:p>
              <a:endParaRPr lang="en-GB"/>
            </a:p>
          </p:txBody>
        </p:sp>
        <p:sp>
          <p:nvSpPr>
            <p:cNvPr id="165" name="Freeform 110">
              <a:extLst>
                <a:ext uri="{FF2B5EF4-FFF2-40B4-BE49-F238E27FC236}">
                  <a16:creationId xmlns:a16="http://schemas.microsoft.com/office/drawing/2014/main" id="{BF3D3ED0-7A97-088D-DE5F-44A56E0F8739}"/>
                </a:ext>
              </a:extLst>
            </p:cNvPr>
            <p:cNvSpPr>
              <a:spLocks/>
            </p:cNvSpPr>
            <p:nvPr/>
          </p:nvSpPr>
          <p:spPr bwMode="auto">
            <a:xfrm>
              <a:off x="4951276" y="4408038"/>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solidFill>
              <a:srgbClr val="B9D045"/>
            </a:solidFill>
            <a:ln w="6350" cmpd="sng">
              <a:noFill/>
              <a:round/>
              <a:headEnd/>
              <a:tailEnd/>
            </a:ln>
          </p:spPr>
          <p:txBody>
            <a:bodyPr/>
            <a:lstStyle/>
            <a:p>
              <a:endParaRPr lang="en-GB"/>
            </a:p>
          </p:txBody>
        </p:sp>
        <p:sp>
          <p:nvSpPr>
            <p:cNvPr id="166" name="Freeform 111">
              <a:extLst>
                <a:ext uri="{FF2B5EF4-FFF2-40B4-BE49-F238E27FC236}">
                  <a16:creationId xmlns:a16="http://schemas.microsoft.com/office/drawing/2014/main" id="{ACF4B758-2FC7-C9C7-5E80-10EDB4399CE3}"/>
                </a:ext>
              </a:extLst>
            </p:cNvPr>
            <p:cNvSpPr>
              <a:spLocks/>
            </p:cNvSpPr>
            <p:nvPr/>
          </p:nvSpPr>
          <p:spPr bwMode="auto">
            <a:xfrm>
              <a:off x="4642774" y="4358229"/>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solidFill>
              <a:srgbClr val="B9D045"/>
            </a:solidFill>
            <a:ln w="6350" cmpd="sng">
              <a:noFill/>
              <a:round/>
              <a:headEnd/>
              <a:tailEnd/>
            </a:ln>
          </p:spPr>
          <p:txBody>
            <a:bodyPr/>
            <a:lstStyle/>
            <a:p>
              <a:endParaRPr lang="en-GB"/>
            </a:p>
          </p:txBody>
        </p:sp>
        <p:sp>
          <p:nvSpPr>
            <p:cNvPr id="167" name="Freeform 112">
              <a:extLst>
                <a:ext uri="{FF2B5EF4-FFF2-40B4-BE49-F238E27FC236}">
                  <a16:creationId xmlns:a16="http://schemas.microsoft.com/office/drawing/2014/main" id="{52D34D23-B7FA-783E-AF08-695A83A05F0F}"/>
                </a:ext>
              </a:extLst>
            </p:cNvPr>
            <p:cNvSpPr>
              <a:spLocks/>
            </p:cNvSpPr>
            <p:nvPr/>
          </p:nvSpPr>
          <p:spPr bwMode="auto">
            <a:xfrm>
              <a:off x="4525479" y="4287531"/>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solidFill>
              <a:srgbClr val="997BA5"/>
            </a:solidFill>
            <a:ln w="6350" cmpd="sng">
              <a:noFill/>
              <a:round/>
              <a:headEnd/>
              <a:tailEnd/>
            </a:ln>
          </p:spPr>
          <p:txBody>
            <a:bodyPr/>
            <a:lstStyle/>
            <a:p>
              <a:endParaRPr lang="en-GB"/>
            </a:p>
          </p:txBody>
        </p:sp>
        <p:sp>
          <p:nvSpPr>
            <p:cNvPr id="168" name="Freeform 113">
              <a:extLst>
                <a:ext uri="{FF2B5EF4-FFF2-40B4-BE49-F238E27FC236}">
                  <a16:creationId xmlns:a16="http://schemas.microsoft.com/office/drawing/2014/main" id="{4D6DB894-3ACA-A914-48A1-23D94C0876AA}"/>
                </a:ext>
              </a:extLst>
            </p:cNvPr>
            <p:cNvSpPr>
              <a:spLocks/>
            </p:cNvSpPr>
            <p:nvPr/>
          </p:nvSpPr>
          <p:spPr bwMode="auto">
            <a:xfrm>
              <a:off x="5020368" y="4705287"/>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solidFill>
              <a:srgbClr val="B9D045"/>
            </a:solidFill>
            <a:ln w="6350" cmpd="sng">
              <a:noFill/>
              <a:round/>
              <a:headEnd/>
              <a:tailEnd/>
            </a:ln>
          </p:spPr>
          <p:txBody>
            <a:bodyPr/>
            <a:lstStyle/>
            <a:p>
              <a:endParaRPr lang="en-GB"/>
            </a:p>
          </p:txBody>
        </p:sp>
        <p:sp>
          <p:nvSpPr>
            <p:cNvPr id="169" name="Freeform 114">
              <a:extLst>
                <a:ext uri="{FF2B5EF4-FFF2-40B4-BE49-F238E27FC236}">
                  <a16:creationId xmlns:a16="http://schemas.microsoft.com/office/drawing/2014/main" id="{5EBA2D10-EA70-60EE-C09E-4B53B10711F2}"/>
                </a:ext>
              </a:extLst>
            </p:cNvPr>
            <p:cNvSpPr>
              <a:spLocks/>
            </p:cNvSpPr>
            <p:nvPr/>
          </p:nvSpPr>
          <p:spPr bwMode="auto">
            <a:xfrm>
              <a:off x="5304769" y="4798478"/>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solidFill>
              <a:srgbClr val="B9D045"/>
            </a:solidFill>
            <a:ln w="6350" cmpd="sng">
              <a:noFill/>
              <a:round/>
              <a:headEnd/>
              <a:tailEnd/>
            </a:ln>
          </p:spPr>
          <p:txBody>
            <a:bodyPr/>
            <a:lstStyle/>
            <a:p>
              <a:endParaRPr lang="en-GB"/>
            </a:p>
          </p:txBody>
        </p:sp>
        <p:sp>
          <p:nvSpPr>
            <p:cNvPr id="170" name="Freeform 115">
              <a:extLst>
                <a:ext uri="{FF2B5EF4-FFF2-40B4-BE49-F238E27FC236}">
                  <a16:creationId xmlns:a16="http://schemas.microsoft.com/office/drawing/2014/main" id="{295D782B-49FE-F63D-325F-5280A5FF2D87}"/>
                </a:ext>
              </a:extLst>
            </p:cNvPr>
            <p:cNvSpPr>
              <a:spLocks/>
            </p:cNvSpPr>
            <p:nvPr/>
          </p:nvSpPr>
          <p:spPr bwMode="auto">
            <a:xfrm>
              <a:off x="5160158" y="4732602"/>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solidFill>
              <a:srgbClr val="B9D045"/>
            </a:solidFill>
            <a:ln w="6350" cmpd="sng">
              <a:noFill/>
              <a:round/>
              <a:headEnd/>
              <a:tailEnd/>
            </a:ln>
          </p:spPr>
          <p:txBody>
            <a:bodyPr/>
            <a:lstStyle/>
            <a:p>
              <a:endParaRPr lang="en-GB"/>
            </a:p>
          </p:txBody>
        </p:sp>
        <p:sp>
          <p:nvSpPr>
            <p:cNvPr id="171" name="Freeform 116">
              <a:extLst>
                <a:ext uri="{FF2B5EF4-FFF2-40B4-BE49-F238E27FC236}">
                  <a16:creationId xmlns:a16="http://schemas.microsoft.com/office/drawing/2014/main" id="{66D81127-135F-8353-0F52-24DE9B9F15C1}"/>
                </a:ext>
              </a:extLst>
            </p:cNvPr>
            <p:cNvSpPr>
              <a:spLocks/>
            </p:cNvSpPr>
            <p:nvPr/>
          </p:nvSpPr>
          <p:spPr bwMode="auto">
            <a:xfrm>
              <a:off x="5248530" y="5266043"/>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noFill/>
              <a:round/>
              <a:headEnd/>
              <a:tailEnd/>
            </a:ln>
          </p:spPr>
          <p:txBody>
            <a:bodyPr/>
            <a:lstStyle/>
            <a:p>
              <a:endParaRPr lang="en-GB"/>
            </a:p>
          </p:txBody>
        </p:sp>
        <p:sp>
          <p:nvSpPr>
            <p:cNvPr id="172" name="Freeform 117">
              <a:extLst>
                <a:ext uri="{FF2B5EF4-FFF2-40B4-BE49-F238E27FC236}">
                  <a16:creationId xmlns:a16="http://schemas.microsoft.com/office/drawing/2014/main" id="{E1586287-A19C-8DCB-C3C5-40A6A8D4FDCF}"/>
                </a:ext>
              </a:extLst>
            </p:cNvPr>
            <p:cNvSpPr>
              <a:spLocks/>
            </p:cNvSpPr>
            <p:nvPr/>
          </p:nvSpPr>
          <p:spPr bwMode="auto">
            <a:xfrm>
              <a:off x="5222822" y="5020210"/>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solidFill>
              <a:srgbClr val="B9D045"/>
            </a:solidFill>
            <a:ln w="6350" cmpd="sng">
              <a:noFill/>
              <a:round/>
              <a:headEnd/>
              <a:tailEnd/>
            </a:ln>
          </p:spPr>
          <p:txBody>
            <a:bodyPr/>
            <a:lstStyle/>
            <a:p>
              <a:endParaRPr lang="en-GB"/>
            </a:p>
          </p:txBody>
        </p:sp>
        <p:sp>
          <p:nvSpPr>
            <p:cNvPr id="173" name="Freeform 118">
              <a:extLst>
                <a:ext uri="{FF2B5EF4-FFF2-40B4-BE49-F238E27FC236}">
                  <a16:creationId xmlns:a16="http://schemas.microsoft.com/office/drawing/2014/main" id="{DC7246C7-60C6-ECFD-05C1-A2ACC5ED7482}"/>
                </a:ext>
              </a:extLst>
            </p:cNvPr>
            <p:cNvSpPr>
              <a:spLocks/>
            </p:cNvSpPr>
            <p:nvPr/>
          </p:nvSpPr>
          <p:spPr bwMode="auto">
            <a:xfrm>
              <a:off x="5160158" y="5063593"/>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solidFill>
              <a:srgbClr val="B9D045"/>
            </a:solidFill>
            <a:ln w="6350" cmpd="sng">
              <a:noFill/>
              <a:round/>
              <a:headEnd/>
              <a:tailEnd/>
            </a:ln>
          </p:spPr>
          <p:txBody>
            <a:bodyPr/>
            <a:lstStyle/>
            <a:p>
              <a:endParaRPr lang="en-GB"/>
            </a:p>
          </p:txBody>
        </p:sp>
        <p:sp>
          <p:nvSpPr>
            <p:cNvPr id="174" name="Freeform 119">
              <a:extLst>
                <a:ext uri="{FF2B5EF4-FFF2-40B4-BE49-F238E27FC236}">
                  <a16:creationId xmlns:a16="http://schemas.microsoft.com/office/drawing/2014/main" id="{A9CD783B-27FA-D16A-D5E1-2D2007240C49}"/>
                </a:ext>
              </a:extLst>
            </p:cNvPr>
            <p:cNvSpPr>
              <a:spLocks/>
            </p:cNvSpPr>
            <p:nvPr/>
          </p:nvSpPr>
          <p:spPr bwMode="auto">
            <a:xfrm>
              <a:off x="5179439" y="5063593"/>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solidFill>
              <a:srgbClr val="B9D045"/>
            </a:solidFill>
            <a:ln w="6350" cmpd="sng">
              <a:noFill/>
              <a:round/>
              <a:headEnd/>
              <a:tailEnd/>
            </a:ln>
          </p:spPr>
          <p:txBody>
            <a:bodyPr/>
            <a:lstStyle/>
            <a:p>
              <a:endParaRPr lang="en-GB"/>
            </a:p>
          </p:txBody>
        </p:sp>
        <p:sp>
          <p:nvSpPr>
            <p:cNvPr id="175" name="Freeform 120">
              <a:extLst>
                <a:ext uri="{FF2B5EF4-FFF2-40B4-BE49-F238E27FC236}">
                  <a16:creationId xmlns:a16="http://schemas.microsoft.com/office/drawing/2014/main" id="{ECC3B205-53BE-779D-E32A-AB714C89C6DC}"/>
                </a:ext>
              </a:extLst>
            </p:cNvPr>
            <p:cNvSpPr>
              <a:spLocks/>
            </p:cNvSpPr>
            <p:nvPr/>
          </p:nvSpPr>
          <p:spPr bwMode="auto">
            <a:xfrm>
              <a:off x="5152124" y="5020210"/>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noFill/>
              <a:round/>
              <a:headEnd/>
              <a:tailEnd/>
            </a:ln>
          </p:spPr>
          <p:txBody>
            <a:bodyPr/>
            <a:lstStyle/>
            <a:p>
              <a:endParaRPr lang="en-GB"/>
            </a:p>
          </p:txBody>
        </p:sp>
        <p:sp>
          <p:nvSpPr>
            <p:cNvPr id="176" name="Freeform 121">
              <a:extLst>
                <a:ext uri="{FF2B5EF4-FFF2-40B4-BE49-F238E27FC236}">
                  <a16:creationId xmlns:a16="http://schemas.microsoft.com/office/drawing/2014/main" id="{FDA97B28-EBE5-260C-8095-2196A39BB9A5}"/>
                </a:ext>
              </a:extLst>
            </p:cNvPr>
            <p:cNvSpPr>
              <a:spLocks/>
            </p:cNvSpPr>
            <p:nvPr/>
          </p:nvSpPr>
          <p:spPr bwMode="auto">
            <a:xfrm>
              <a:off x="5103921" y="5123042"/>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noFill/>
              <a:round/>
              <a:headEnd/>
              <a:tailEnd/>
            </a:ln>
          </p:spPr>
          <p:txBody>
            <a:bodyPr/>
            <a:lstStyle/>
            <a:p>
              <a:endParaRPr lang="en-GB"/>
            </a:p>
          </p:txBody>
        </p:sp>
        <p:sp>
          <p:nvSpPr>
            <p:cNvPr id="177" name="Freeform 122">
              <a:extLst>
                <a:ext uri="{FF2B5EF4-FFF2-40B4-BE49-F238E27FC236}">
                  <a16:creationId xmlns:a16="http://schemas.microsoft.com/office/drawing/2014/main" id="{D1257864-4E45-48FA-159D-9D6FD18885BD}"/>
                </a:ext>
              </a:extLst>
            </p:cNvPr>
            <p:cNvSpPr>
              <a:spLocks/>
            </p:cNvSpPr>
            <p:nvPr/>
          </p:nvSpPr>
          <p:spPr bwMode="auto">
            <a:xfrm>
              <a:off x="5656653" y="5163211"/>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solidFill>
              <a:srgbClr val="FFC000"/>
            </a:solidFill>
            <a:ln w="6350" cmpd="sng">
              <a:noFill/>
              <a:round/>
              <a:headEnd/>
              <a:tailEnd/>
            </a:ln>
          </p:spPr>
          <p:txBody>
            <a:bodyPr/>
            <a:lstStyle/>
            <a:p>
              <a:endParaRPr lang="en-GB"/>
            </a:p>
          </p:txBody>
        </p:sp>
        <p:sp>
          <p:nvSpPr>
            <p:cNvPr id="178" name="Freeform 123">
              <a:extLst>
                <a:ext uri="{FF2B5EF4-FFF2-40B4-BE49-F238E27FC236}">
                  <a16:creationId xmlns:a16="http://schemas.microsoft.com/office/drawing/2014/main" id="{01BB24C9-352D-F9C8-A8E5-FF0FC82F986B}"/>
                </a:ext>
              </a:extLst>
            </p:cNvPr>
            <p:cNvSpPr>
              <a:spLocks/>
            </p:cNvSpPr>
            <p:nvPr/>
          </p:nvSpPr>
          <p:spPr bwMode="auto">
            <a:xfrm>
              <a:off x="5666294" y="5203380"/>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solidFill>
              <a:srgbClr val="B9D045"/>
            </a:solidFill>
            <a:ln w="6350" cmpd="sng">
              <a:noFill/>
              <a:round/>
              <a:headEnd/>
              <a:tailEnd/>
            </a:ln>
          </p:spPr>
          <p:txBody>
            <a:bodyPr/>
            <a:lstStyle/>
            <a:p>
              <a:endParaRPr lang="en-GB"/>
            </a:p>
          </p:txBody>
        </p:sp>
        <p:sp>
          <p:nvSpPr>
            <p:cNvPr id="179" name="Freeform 124">
              <a:extLst>
                <a:ext uri="{FF2B5EF4-FFF2-40B4-BE49-F238E27FC236}">
                  <a16:creationId xmlns:a16="http://schemas.microsoft.com/office/drawing/2014/main" id="{CCEE7E1C-1C1A-69EE-30D8-1BDE4395E957}"/>
                </a:ext>
              </a:extLst>
            </p:cNvPr>
            <p:cNvSpPr>
              <a:spLocks/>
            </p:cNvSpPr>
            <p:nvPr/>
          </p:nvSpPr>
          <p:spPr bwMode="auto">
            <a:xfrm>
              <a:off x="4811486" y="4663511"/>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solidFill>
              <a:srgbClr val="B9D045"/>
            </a:solidFill>
            <a:ln w="6350" cmpd="sng">
              <a:noFill/>
              <a:round/>
              <a:headEnd/>
              <a:tailEnd/>
            </a:ln>
          </p:spPr>
          <p:txBody>
            <a:bodyPr/>
            <a:lstStyle/>
            <a:p>
              <a:endParaRPr lang="en-GB"/>
            </a:p>
          </p:txBody>
        </p:sp>
        <p:sp>
          <p:nvSpPr>
            <p:cNvPr id="180" name="Freeform 125">
              <a:extLst>
                <a:ext uri="{FF2B5EF4-FFF2-40B4-BE49-F238E27FC236}">
                  <a16:creationId xmlns:a16="http://schemas.microsoft.com/office/drawing/2014/main" id="{9A8B739D-381F-24D1-1C2F-78B08367C773}"/>
                </a:ext>
              </a:extLst>
            </p:cNvPr>
            <p:cNvSpPr>
              <a:spLocks/>
            </p:cNvSpPr>
            <p:nvPr/>
          </p:nvSpPr>
          <p:spPr bwMode="auto">
            <a:xfrm>
              <a:off x="4967344" y="4748669"/>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solidFill>
              <a:srgbClr val="B9D045"/>
            </a:solidFill>
            <a:ln w="6350" cmpd="sng">
              <a:noFill/>
              <a:round/>
              <a:headEnd/>
              <a:tailEnd/>
            </a:ln>
          </p:spPr>
          <p:txBody>
            <a:bodyPr/>
            <a:lstStyle/>
            <a:p>
              <a:endParaRPr lang="en-GB"/>
            </a:p>
          </p:txBody>
        </p:sp>
        <p:sp>
          <p:nvSpPr>
            <p:cNvPr id="181" name="Freeform 126">
              <a:extLst>
                <a:ext uri="{FF2B5EF4-FFF2-40B4-BE49-F238E27FC236}">
                  <a16:creationId xmlns:a16="http://schemas.microsoft.com/office/drawing/2014/main" id="{DB75986B-A363-BAA4-41D4-97CF02246F98}"/>
                </a:ext>
              </a:extLst>
            </p:cNvPr>
            <p:cNvSpPr>
              <a:spLocks/>
            </p:cNvSpPr>
            <p:nvPr/>
          </p:nvSpPr>
          <p:spPr bwMode="auto">
            <a:xfrm>
              <a:off x="4737574" y="4798478"/>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solidFill>
              <a:srgbClr val="B9D045"/>
            </a:solidFill>
            <a:ln w="6350" cmpd="sng">
              <a:noFill/>
              <a:round/>
              <a:headEnd/>
              <a:tailEnd/>
            </a:ln>
          </p:spPr>
          <p:txBody>
            <a:bodyPr/>
            <a:lstStyle/>
            <a:p>
              <a:endParaRPr lang="en-GB"/>
            </a:p>
          </p:txBody>
        </p:sp>
        <p:sp>
          <p:nvSpPr>
            <p:cNvPr id="182" name="Freeform 127">
              <a:extLst>
                <a:ext uri="{FF2B5EF4-FFF2-40B4-BE49-F238E27FC236}">
                  <a16:creationId xmlns:a16="http://schemas.microsoft.com/office/drawing/2014/main" id="{A984F61C-EC0C-CD9A-8376-60E0B5483C35}"/>
                </a:ext>
              </a:extLst>
            </p:cNvPr>
            <p:cNvSpPr>
              <a:spLocks/>
            </p:cNvSpPr>
            <p:nvPr/>
          </p:nvSpPr>
          <p:spPr bwMode="auto">
            <a:xfrm>
              <a:off x="4867723" y="4792051"/>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solidFill>
              <a:srgbClr val="B9D045"/>
            </a:solidFill>
            <a:ln w="6350" cmpd="sng">
              <a:noFill/>
              <a:round/>
              <a:headEnd/>
              <a:tailEnd/>
            </a:ln>
          </p:spPr>
          <p:txBody>
            <a:bodyPr/>
            <a:lstStyle/>
            <a:p>
              <a:endParaRPr lang="en-GB"/>
            </a:p>
          </p:txBody>
        </p:sp>
        <p:sp>
          <p:nvSpPr>
            <p:cNvPr id="183" name="Freeform 128">
              <a:extLst>
                <a:ext uri="{FF2B5EF4-FFF2-40B4-BE49-F238E27FC236}">
                  <a16:creationId xmlns:a16="http://schemas.microsoft.com/office/drawing/2014/main" id="{D28A4EC2-4278-3E70-AC94-2151ACC33F0A}"/>
                </a:ext>
              </a:extLst>
            </p:cNvPr>
            <p:cNvSpPr>
              <a:spLocks/>
            </p:cNvSpPr>
            <p:nvPr/>
          </p:nvSpPr>
          <p:spPr bwMode="auto">
            <a:xfrm>
              <a:off x="4948063" y="4792051"/>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solidFill>
              <a:srgbClr val="B9D045"/>
            </a:solidFill>
            <a:ln w="6350" cmpd="sng">
              <a:noFill/>
              <a:round/>
              <a:headEnd/>
              <a:tailEnd/>
            </a:ln>
          </p:spPr>
          <p:txBody>
            <a:bodyPr/>
            <a:lstStyle/>
            <a:p>
              <a:endParaRPr lang="en-GB"/>
            </a:p>
          </p:txBody>
        </p:sp>
        <p:sp>
          <p:nvSpPr>
            <p:cNvPr id="184" name="Freeform 129">
              <a:extLst>
                <a:ext uri="{FF2B5EF4-FFF2-40B4-BE49-F238E27FC236}">
                  <a16:creationId xmlns:a16="http://schemas.microsoft.com/office/drawing/2014/main" id="{C36DC14D-FC85-621D-5956-5535CA399497}"/>
                </a:ext>
              </a:extLst>
            </p:cNvPr>
            <p:cNvSpPr>
              <a:spLocks/>
            </p:cNvSpPr>
            <p:nvPr/>
          </p:nvSpPr>
          <p:spPr bwMode="auto">
            <a:xfrm>
              <a:off x="4625099" y="4003136"/>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solidFill>
              <a:srgbClr val="997BA5"/>
            </a:solidFill>
            <a:ln w="6350" cmpd="sng">
              <a:noFill/>
              <a:round/>
              <a:headEnd/>
              <a:tailEnd/>
            </a:ln>
          </p:spPr>
          <p:txBody>
            <a:bodyPr/>
            <a:lstStyle/>
            <a:p>
              <a:endParaRPr lang="en-GB"/>
            </a:p>
          </p:txBody>
        </p:sp>
        <p:sp>
          <p:nvSpPr>
            <p:cNvPr id="185" name="Freeform 130">
              <a:extLst>
                <a:ext uri="{FF2B5EF4-FFF2-40B4-BE49-F238E27FC236}">
                  <a16:creationId xmlns:a16="http://schemas.microsoft.com/office/drawing/2014/main" id="{1305CD37-2556-DCE8-3342-A9C47F0253C5}"/>
                </a:ext>
              </a:extLst>
            </p:cNvPr>
            <p:cNvSpPr>
              <a:spLocks/>
            </p:cNvSpPr>
            <p:nvPr/>
          </p:nvSpPr>
          <p:spPr bwMode="auto">
            <a:xfrm>
              <a:off x="4525479" y="4274677"/>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solidFill>
              <a:srgbClr val="997BA5"/>
            </a:solidFill>
            <a:ln w="6350" cmpd="sng">
              <a:noFill/>
              <a:round/>
              <a:headEnd/>
              <a:tailEnd/>
            </a:ln>
          </p:spPr>
          <p:txBody>
            <a:bodyPr/>
            <a:lstStyle/>
            <a:p>
              <a:endParaRPr lang="en-GB"/>
            </a:p>
          </p:txBody>
        </p:sp>
        <p:sp>
          <p:nvSpPr>
            <p:cNvPr id="186" name="Freeform 131">
              <a:extLst>
                <a:ext uri="{FF2B5EF4-FFF2-40B4-BE49-F238E27FC236}">
                  <a16:creationId xmlns:a16="http://schemas.microsoft.com/office/drawing/2014/main" id="{3898FFDA-2BBE-D16D-79C7-135A54BAE316}"/>
                </a:ext>
              </a:extLst>
            </p:cNvPr>
            <p:cNvSpPr>
              <a:spLocks/>
            </p:cNvSpPr>
            <p:nvPr/>
          </p:nvSpPr>
          <p:spPr bwMode="auto">
            <a:xfrm>
              <a:off x="4552795" y="4258610"/>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noFill/>
              <a:round/>
              <a:headEnd/>
              <a:tailEnd/>
            </a:ln>
          </p:spPr>
          <p:txBody>
            <a:bodyPr/>
            <a:lstStyle/>
            <a:p>
              <a:endParaRPr lang="en-GB"/>
            </a:p>
          </p:txBody>
        </p:sp>
        <p:sp>
          <p:nvSpPr>
            <p:cNvPr id="187" name="Freeform 132">
              <a:extLst>
                <a:ext uri="{FF2B5EF4-FFF2-40B4-BE49-F238E27FC236}">
                  <a16:creationId xmlns:a16="http://schemas.microsoft.com/office/drawing/2014/main" id="{730EEF9B-CAC2-3E1B-1F6E-5D811EDCE426}"/>
                </a:ext>
              </a:extLst>
            </p:cNvPr>
            <p:cNvSpPr>
              <a:spLocks/>
            </p:cNvSpPr>
            <p:nvPr/>
          </p:nvSpPr>
          <p:spPr bwMode="auto">
            <a:xfrm>
              <a:off x="4586537" y="4240935"/>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noFill/>
              <a:round/>
              <a:headEnd/>
              <a:tailEnd/>
            </a:ln>
          </p:spPr>
          <p:txBody>
            <a:bodyPr/>
            <a:lstStyle/>
            <a:p>
              <a:endParaRPr lang="en-GB"/>
            </a:p>
          </p:txBody>
        </p:sp>
        <p:sp>
          <p:nvSpPr>
            <p:cNvPr id="188" name="Freeform 133">
              <a:extLst>
                <a:ext uri="{FF2B5EF4-FFF2-40B4-BE49-F238E27FC236}">
                  <a16:creationId xmlns:a16="http://schemas.microsoft.com/office/drawing/2014/main" id="{F254EED0-D5F1-FA46-5370-1D985A40D9D2}"/>
                </a:ext>
              </a:extLst>
            </p:cNvPr>
            <p:cNvSpPr>
              <a:spLocks/>
            </p:cNvSpPr>
            <p:nvPr/>
          </p:nvSpPr>
          <p:spPr bwMode="auto">
            <a:xfrm>
              <a:off x="4605818" y="4224867"/>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noFill/>
              <a:round/>
              <a:headEnd/>
              <a:tailEnd/>
            </a:ln>
          </p:spPr>
          <p:txBody>
            <a:bodyPr/>
            <a:lstStyle/>
            <a:p>
              <a:endParaRPr lang="en-GB"/>
            </a:p>
          </p:txBody>
        </p:sp>
        <p:sp>
          <p:nvSpPr>
            <p:cNvPr id="189" name="Freeform 134">
              <a:extLst>
                <a:ext uri="{FF2B5EF4-FFF2-40B4-BE49-F238E27FC236}">
                  <a16:creationId xmlns:a16="http://schemas.microsoft.com/office/drawing/2014/main" id="{8C5F9C15-A31D-3208-424E-A361C8141AA8}"/>
                </a:ext>
              </a:extLst>
            </p:cNvPr>
            <p:cNvSpPr>
              <a:spLocks/>
            </p:cNvSpPr>
            <p:nvPr/>
          </p:nvSpPr>
          <p:spPr bwMode="auto">
            <a:xfrm>
              <a:off x="4525479" y="4244148"/>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noFill/>
              <a:round/>
              <a:headEnd/>
              <a:tailEnd/>
            </a:ln>
          </p:spPr>
          <p:txBody>
            <a:bodyPr/>
            <a:lstStyle/>
            <a:p>
              <a:endParaRPr lang="en-GB"/>
            </a:p>
          </p:txBody>
        </p:sp>
        <p:sp>
          <p:nvSpPr>
            <p:cNvPr id="190" name="Freeform 135">
              <a:extLst>
                <a:ext uri="{FF2B5EF4-FFF2-40B4-BE49-F238E27FC236}">
                  <a16:creationId xmlns:a16="http://schemas.microsoft.com/office/drawing/2014/main" id="{55FD181C-7B17-6052-69C0-6CA76AEC9AE7}"/>
                </a:ext>
              </a:extLst>
            </p:cNvPr>
            <p:cNvSpPr>
              <a:spLocks/>
            </p:cNvSpPr>
            <p:nvPr/>
          </p:nvSpPr>
          <p:spPr bwMode="auto">
            <a:xfrm>
              <a:off x="4502984" y="4234509"/>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noFill/>
              <a:round/>
              <a:headEnd/>
              <a:tailEnd/>
            </a:ln>
          </p:spPr>
          <p:txBody>
            <a:bodyPr/>
            <a:lstStyle/>
            <a:p>
              <a:endParaRPr lang="en-GB"/>
            </a:p>
          </p:txBody>
        </p:sp>
        <p:sp>
          <p:nvSpPr>
            <p:cNvPr id="191" name="Freeform 136">
              <a:extLst>
                <a:ext uri="{FF2B5EF4-FFF2-40B4-BE49-F238E27FC236}">
                  <a16:creationId xmlns:a16="http://schemas.microsoft.com/office/drawing/2014/main" id="{50AD002E-8F74-3003-0E45-B1A61212DEC5}"/>
                </a:ext>
              </a:extLst>
            </p:cNvPr>
            <p:cNvSpPr>
              <a:spLocks/>
            </p:cNvSpPr>
            <p:nvPr/>
          </p:nvSpPr>
          <p:spPr bwMode="auto">
            <a:xfrm>
              <a:off x="4515839" y="4258610"/>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noFill/>
              <a:round/>
              <a:headEnd/>
              <a:tailEnd/>
            </a:ln>
          </p:spPr>
          <p:txBody>
            <a:bodyPr/>
            <a:lstStyle/>
            <a:p>
              <a:endParaRPr lang="en-GB"/>
            </a:p>
          </p:txBody>
        </p:sp>
        <p:sp>
          <p:nvSpPr>
            <p:cNvPr id="192" name="Freeform 137">
              <a:extLst>
                <a:ext uri="{FF2B5EF4-FFF2-40B4-BE49-F238E27FC236}">
                  <a16:creationId xmlns:a16="http://schemas.microsoft.com/office/drawing/2014/main" id="{51D09F93-D603-279A-2236-FCD2DA3370FB}"/>
                </a:ext>
              </a:extLst>
            </p:cNvPr>
            <p:cNvSpPr>
              <a:spLocks/>
            </p:cNvSpPr>
            <p:nvPr/>
          </p:nvSpPr>
          <p:spPr bwMode="auto">
            <a:xfrm>
              <a:off x="4496557" y="4268250"/>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noFill/>
              <a:round/>
              <a:headEnd/>
              <a:tailEnd/>
            </a:ln>
          </p:spPr>
          <p:txBody>
            <a:bodyPr/>
            <a:lstStyle/>
            <a:p>
              <a:endParaRPr lang="en-GB"/>
            </a:p>
          </p:txBody>
        </p:sp>
        <p:sp>
          <p:nvSpPr>
            <p:cNvPr id="193" name="Freeform 138">
              <a:extLst>
                <a:ext uri="{FF2B5EF4-FFF2-40B4-BE49-F238E27FC236}">
                  <a16:creationId xmlns:a16="http://schemas.microsoft.com/office/drawing/2014/main" id="{2A25B4AD-8A92-6EA2-7BC0-A1C2FAB3A239}"/>
                </a:ext>
              </a:extLst>
            </p:cNvPr>
            <p:cNvSpPr>
              <a:spLocks/>
            </p:cNvSpPr>
            <p:nvPr/>
          </p:nvSpPr>
          <p:spPr bwMode="auto">
            <a:xfrm>
              <a:off x="4668483" y="4872389"/>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solidFill>
              <a:srgbClr val="B9D045"/>
            </a:solidFill>
            <a:ln w="6350" cmpd="sng">
              <a:noFill/>
              <a:round/>
              <a:headEnd/>
              <a:tailEnd/>
            </a:ln>
          </p:spPr>
          <p:txBody>
            <a:bodyPr/>
            <a:lstStyle/>
            <a:p>
              <a:endParaRPr lang="en-GB"/>
            </a:p>
          </p:txBody>
        </p:sp>
        <p:sp>
          <p:nvSpPr>
            <p:cNvPr id="194" name="Freeform 139">
              <a:extLst>
                <a:ext uri="{FF2B5EF4-FFF2-40B4-BE49-F238E27FC236}">
                  <a16:creationId xmlns:a16="http://schemas.microsoft.com/office/drawing/2014/main" id="{145639E1-1B8A-989E-60FB-786FA872DCA5}"/>
                </a:ext>
              </a:extLst>
            </p:cNvPr>
            <p:cNvSpPr>
              <a:spLocks/>
            </p:cNvSpPr>
            <p:nvPr/>
          </p:nvSpPr>
          <p:spPr bwMode="auto">
            <a:xfrm>
              <a:off x="4621886" y="4825793"/>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solidFill>
              <a:srgbClr val="B9D045"/>
            </a:solidFill>
            <a:ln w="6350" cmpd="sng">
              <a:noFill/>
              <a:round/>
              <a:headEnd/>
              <a:tailEnd/>
            </a:ln>
          </p:spPr>
          <p:txBody>
            <a:bodyPr/>
            <a:lstStyle/>
            <a:p>
              <a:endParaRPr lang="en-GB"/>
            </a:p>
          </p:txBody>
        </p:sp>
        <p:sp>
          <p:nvSpPr>
            <p:cNvPr id="195" name="Freeform 140">
              <a:extLst>
                <a:ext uri="{FF2B5EF4-FFF2-40B4-BE49-F238E27FC236}">
                  <a16:creationId xmlns:a16="http://schemas.microsoft.com/office/drawing/2014/main" id="{F7D36895-EC0A-9FC3-03FA-D11CF9B7B597}"/>
                </a:ext>
              </a:extLst>
            </p:cNvPr>
            <p:cNvSpPr>
              <a:spLocks/>
            </p:cNvSpPr>
            <p:nvPr/>
          </p:nvSpPr>
          <p:spPr bwMode="auto">
            <a:xfrm>
              <a:off x="4515839" y="4623342"/>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solidFill>
              <a:srgbClr val="B9D045"/>
            </a:solidFill>
            <a:ln w="6350" cmpd="sng">
              <a:noFill/>
              <a:round/>
              <a:headEnd/>
              <a:tailEnd/>
            </a:ln>
          </p:spPr>
          <p:txBody>
            <a:bodyPr/>
            <a:lstStyle/>
            <a:p>
              <a:endParaRPr lang="en-GB"/>
            </a:p>
          </p:txBody>
        </p:sp>
        <p:sp>
          <p:nvSpPr>
            <p:cNvPr id="196" name="Freeform 141">
              <a:extLst>
                <a:ext uri="{FF2B5EF4-FFF2-40B4-BE49-F238E27FC236}">
                  <a16:creationId xmlns:a16="http://schemas.microsoft.com/office/drawing/2014/main" id="{02C99E08-5099-DD27-ABB6-79D341999752}"/>
                </a:ext>
              </a:extLst>
            </p:cNvPr>
            <p:cNvSpPr>
              <a:spLocks/>
            </p:cNvSpPr>
            <p:nvPr/>
          </p:nvSpPr>
          <p:spPr bwMode="auto">
            <a:xfrm>
              <a:off x="4531906" y="4711714"/>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noFill/>
              <a:round/>
              <a:headEnd/>
              <a:tailEnd/>
            </a:ln>
          </p:spPr>
          <p:txBody>
            <a:bodyPr/>
            <a:lstStyle/>
            <a:p>
              <a:endParaRPr lang="en-GB"/>
            </a:p>
          </p:txBody>
        </p:sp>
        <p:sp>
          <p:nvSpPr>
            <p:cNvPr id="197" name="Freeform 142">
              <a:extLst>
                <a:ext uri="{FF2B5EF4-FFF2-40B4-BE49-F238E27FC236}">
                  <a16:creationId xmlns:a16="http://schemas.microsoft.com/office/drawing/2014/main" id="{0388A301-BF86-8FB1-A217-F11ADD4780BD}"/>
                </a:ext>
              </a:extLst>
            </p:cNvPr>
            <p:cNvSpPr>
              <a:spLocks/>
            </p:cNvSpPr>
            <p:nvPr/>
          </p:nvSpPr>
          <p:spPr bwMode="auto">
            <a:xfrm>
              <a:off x="4578503" y="4748669"/>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solidFill>
              <a:srgbClr val="B9D045"/>
            </a:solidFill>
            <a:ln w="6350" cmpd="sng">
              <a:noFill/>
              <a:round/>
              <a:headEnd/>
              <a:tailEnd/>
            </a:ln>
          </p:spPr>
          <p:txBody>
            <a:bodyPr/>
            <a:lstStyle/>
            <a:p>
              <a:endParaRPr lang="en-GB"/>
            </a:p>
          </p:txBody>
        </p:sp>
        <p:sp>
          <p:nvSpPr>
            <p:cNvPr id="198" name="Freeform 143">
              <a:extLst>
                <a:ext uri="{FF2B5EF4-FFF2-40B4-BE49-F238E27FC236}">
                  <a16:creationId xmlns:a16="http://schemas.microsoft.com/office/drawing/2014/main" id="{1E4D4BE1-6355-3EA9-45A3-8474B820D6A5}"/>
                </a:ext>
              </a:extLst>
            </p:cNvPr>
            <p:cNvSpPr>
              <a:spLocks/>
            </p:cNvSpPr>
            <p:nvPr/>
          </p:nvSpPr>
          <p:spPr bwMode="auto">
            <a:xfrm>
              <a:off x="4539940" y="4742242"/>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solidFill>
              <a:srgbClr val="B9D045"/>
            </a:solidFill>
            <a:ln w="6350" cmpd="sng">
              <a:noFill/>
              <a:round/>
              <a:headEnd/>
              <a:tailEnd/>
            </a:ln>
          </p:spPr>
          <p:txBody>
            <a:bodyPr/>
            <a:lstStyle/>
            <a:p>
              <a:endParaRPr lang="en-GB"/>
            </a:p>
          </p:txBody>
        </p:sp>
        <p:sp>
          <p:nvSpPr>
            <p:cNvPr id="199" name="Freeform 144">
              <a:extLst>
                <a:ext uri="{FF2B5EF4-FFF2-40B4-BE49-F238E27FC236}">
                  <a16:creationId xmlns:a16="http://schemas.microsoft.com/office/drawing/2014/main" id="{15713CD5-3C3F-E433-A500-06B37671940A}"/>
                </a:ext>
              </a:extLst>
            </p:cNvPr>
            <p:cNvSpPr>
              <a:spLocks/>
            </p:cNvSpPr>
            <p:nvPr/>
          </p:nvSpPr>
          <p:spPr bwMode="auto">
            <a:xfrm>
              <a:off x="4549581" y="4766344"/>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noFill/>
              <a:round/>
              <a:headEnd/>
              <a:tailEnd/>
            </a:ln>
          </p:spPr>
          <p:txBody>
            <a:bodyPr/>
            <a:lstStyle/>
            <a:p>
              <a:endParaRPr lang="en-GB"/>
            </a:p>
          </p:txBody>
        </p:sp>
        <p:sp>
          <p:nvSpPr>
            <p:cNvPr id="200" name="Freeform 145">
              <a:extLst>
                <a:ext uri="{FF2B5EF4-FFF2-40B4-BE49-F238E27FC236}">
                  <a16:creationId xmlns:a16="http://schemas.microsoft.com/office/drawing/2014/main" id="{FB9101BA-94F2-3145-1764-A361B4669FD6}"/>
                </a:ext>
              </a:extLst>
            </p:cNvPr>
            <p:cNvSpPr>
              <a:spLocks/>
            </p:cNvSpPr>
            <p:nvPr/>
          </p:nvSpPr>
          <p:spPr bwMode="auto">
            <a:xfrm>
              <a:off x="4549581" y="4775984"/>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noFill/>
              <a:round/>
              <a:headEnd/>
              <a:tailEnd/>
            </a:ln>
          </p:spPr>
          <p:txBody>
            <a:bodyPr/>
            <a:lstStyle/>
            <a:p>
              <a:endParaRPr lang="en-GB"/>
            </a:p>
          </p:txBody>
        </p:sp>
        <p:sp>
          <p:nvSpPr>
            <p:cNvPr id="201" name="Freeform 146">
              <a:extLst>
                <a:ext uri="{FF2B5EF4-FFF2-40B4-BE49-F238E27FC236}">
                  <a16:creationId xmlns:a16="http://schemas.microsoft.com/office/drawing/2014/main" id="{0CFD3B07-3B4F-D38C-7CD7-792123B298AB}"/>
                </a:ext>
              </a:extLst>
            </p:cNvPr>
            <p:cNvSpPr>
              <a:spLocks/>
            </p:cNvSpPr>
            <p:nvPr/>
          </p:nvSpPr>
          <p:spPr bwMode="auto">
            <a:xfrm>
              <a:off x="4549581" y="4792051"/>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noFill/>
              <a:round/>
              <a:headEnd/>
              <a:tailEnd/>
            </a:ln>
          </p:spPr>
          <p:txBody>
            <a:bodyPr/>
            <a:lstStyle/>
            <a:p>
              <a:endParaRPr lang="en-GB"/>
            </a:p>
          </p:txBody>
        </p:sp>
        <p:sp>
          <p:nvSpPr>
            <p:cNvPr id="202" name="Freeform 147">
              <a:extLst>
                <a:ext uri="{FF2B5EF4-FFF2-40B4-BE49-F238E27FC236}">
                  <a16:creationId xmlns:a16="http://schemas.microsoft.com/office/drawing/2014/main" id="{2EFFD4AF-ECD2-32D4-7EE0-D34F7DCC3A9D}"/>
                </a:ext>
              </a:extLst>
            </p:cNvPr>
            <p:cNvSpPr>
              <a:spLocks/>
            </p:cNvSpPr>
            <p:nvPr/>
          </p:nvSpPr>
          <p:spPr bwMode="auto">
            <a:xfrm>
              <a:off x="4552795" y="4792051"/>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noFill/>
              <a:round/>
              <a:headEnd/>
              <a:tailEnd/>
            </a:ln>
          </p:spPr>
          <p:txBody>
            <a:bodyPr/>
            <a:lstStyle/>
            <a:p>
              <a:endParaRPr lang="en-GB"/>
            </a:p>
          </p:txBody>
        </p:sp>
        <p:sp>
          <p:nvSpPr>
            <p:cNvPr id="203" name="Freeform 148">
              <a:extLst>
                <a:ext uri="{FF2B5EF4-FFF2-40B4-BE49-F238E27FC236}">
                  <a16:creationId xmlns:a16="http://schemas.microsoft.com/office/drawing/2014/main" id="{CA2C9BE8-4439-9DD2-7AE2-E4FB6714EA9A}"/>
                </a:ext>
              </a:extLst>
            </p:cNvPr>
            <p:cNvSpPr>
              <a:spLocks/>
            </p:cNvSpPr>
            <p:nvPr/>
          </p:nvSpPr>
          <p:spPr bwMode="auto">
            <a:xfrm>
              <a:off x="4559221" y="4788838"/>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noFill/>
              <a:round/>
              <a:headEnd/>
              <a:tailEnd/>
            </a:ln>
          </p:spPr>
          <p:txBody>
            <a:bodyPr/>
            <a:lstStyle/>
            <a:p>
              <a:endParaRPr lang="en-GB"/>
            </a:p>
          </p:txBody>
        </p:sp>
        <p:sp>
          <p:nvSpPr>
            <p:cNvPr id="204" name="Freeform 149">
              <a:extLst>
                <a:ext uri="{FF2B5EF4-FFF2-40B4-BE49-F238E27FC236}">
                  <a16:creationId xmlns:a16="http://schemas.microsoft.com/office/drawing/2014/main" id="{B56BBF5C-C0CD-7F4C-1D35-D38396333C50}"/>
                </a:ext>
              </a:extLst>
            </p:cNvPr>
            <p:cNvSpPr>
              <a:spLocks/>
            </p:cNvSpPr>
            <p:nvPr/>
          </p:nvSpPr>
          <p:spPr bwMode="auto">
            <a:xfrm>
              <a:off x="4543154" y="4775984"/>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noFill/>
              <a:round/>
              <a:headEnd/>
              <a:tailEnd/>
            </a:ln>
          </p:spPr>
          <p:txBody>
            <a:bodyPr/>
            <a:lstStyle/>
            <a:p>
              <a:endParaRPr lang="en-GB"/>
            </a:p>
          </p:txBody>
        </p:sp>
        <p:sp>
          <p:nvSpPr>
            <p:cNvPr id="205" name="Freeform 150">
              <a:extLst>
                <a:ext uri="{FF2B5EF4-FFF2-40B4-BE49-F238E27FC236}">
                  <a16:creationId xmlns:a16="http://schemas.microsoft.com/office/drawing/2014/main" id="{CA1EBC8A-1DFB-27FE-8F59-51B3E4BD5062}"/>
                </a:ext>
              </a:extLst>
            </p:cNvPr>
            <p:cNvSpPr>
              <a:spLocks/>
            </p:cNvSpPr>
            <p:nvPr/>
          </p:nvSpPr>
          <p:spPr bwMode="auto">
            <a:xfrm>
              <a:off x="4562435" y="4775984"/>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noFill/>
              <a:round/>
              <a:headEnd/>
              <a:tailEnd/>
            </a:ln>
          </p:spPr>
          <p:txBody>
            <a:bodyPr/>
            <a:lstStyle/>
            <a:p>
              <a:endParaRPr lang="en-GB"/>
            </a:p>
          </p:txBody>
        </p:sp>
        <p:sp>
          <p:nvSpPr>
            <p:cNvPr id="206" name="Freeform 151">
              <a:extLst>
                <a:ext uri="{FF2B5EF4-FFF2-40B4-BE49-F238E27FC236}">
                  <a16:creationId xmlns:a16="http://schemas.microsoft.com/office/drawing/2014/main" id="{A172A141-B3AF-E16F-9F75-3CFCC5DF81D3}"/>
                </a:ext>
              </a:extLst>
            </p:cNvPr>
            <p:cNvSpPr>
              <a:spLocks/>
            </p:cNvSpPr>
            <p:nvPr/>
          </p:nvSpPr>
          <p:spPr bwMode="auto">
            <a:xfrm>
              <a:off x="4359981" y="4661905"/>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noFill/>
              <a:round/>
              <a:headEnd/>
              <a:tailEnd/>
            </a:ln>
          </p:spPr>
          <p:txBody>
            <a:bodyPr/>
            <a:lstStyle/>
            <a:p>
              <a:endParaRPr lang="en-GB"/>
            </a:p>
          </p:txBody>
        </p:sp>
        <p:sp>
          <p:nvSpPr>
            <p:cNvPr id="207" name="Freeform 152">
              <a:extLst>
                <a:ext uri="{FF2B5EF4-FFF2-40B4-BE49-F238E27FC236}">
                  <a16:creationId xmlns:a16="http://schemas.microsoft.com/office/drawing/2014/main" id="{44274EB0-74C4-43DD-98D1-D4E065355BED}"/>
                </a:ext>
              </a:extLst>
            </p:cNvPr>
            <p:cNvSpPr>
              <a:spLocks/>
            </p:cNvSpPr>
            <p:nvPr/>
          </p:nvSpPr>
          <p:spPr bwMode="auto">
            <a:xfrm>
              <a:off x="4377655" y="4636197"/>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noFill/>
              <a:round/>
              <a:headEnd/>
              <a:tailEnd/>
            </a:ln>
          </p:spPr>
          <p:txBody>
            <a:bodyPr/>
            <a:lstStyle/>
            <a:p>
              <a:endParaRPr lang="en-GB"/>
            </a:p>
          </p:txBody>
        </p:sp>
        <p:sp>
          <p:nvSpPr>
            <p:cNvPr id="208" name="Freeform 156">
              <a:extLst>
                <a:ext uri="{FF2B5EF4-FFF2-40B4-BE49-F238E27FC236}">
                  <a16:creationId xmlns:a16="http://schemas.microsoft.com/office/drawing/2014/main" id="{9AE86715-0BA6-553C-9FFE-4C71E0C211F9}"/>
                </a:ext>
              </a:extLst>
            </p:cNvPr>
            <p:cNvSpPr>
              <a:spLocks/>
            </p:cNvSpPr>
            <p:nvPr/>
          </p:nvSpPr>
          <p:spPr bwMode="auto">
            <a:xfrm>
              <a:off x="4369621" y="4663511"/>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noFill/>
              <a:round/>
              <a:headEnd/>
              <a:tailEnd/>
            </a:ln>
          </p:spPr>
          <p:txBody>
            <a:bodyPr/>
            <a:lstStyle/>
            <a:p>
              <a:endParaRPr lang="en-GB"/>
            </a:p>
          </p:txBody>
        </p:sp>
        <p:sp>
          <p:nvSpPr>
            <p:cNvPr id="209" name="Freeform 159">
              <a:extLst>
                <a:ext uri="{FF2B5EF4-FFF2-40B4-BE49-F238E27FC236}">
                  <a16:creationId xmlns:a16="http://schemas.microsoft.com/office/drawing/2014/main" id="{AC37CF92-7FA5-5FD7-EC19-60162A18AD83}"/>
                </a:ext>
              </a:extLst>
            </p:cNvPr>
            <p:cNvSpPr>
              <a:spLocks/>
            </p:cNvSpPr>
            <p:nvPr/>
          </p:nvSpPr>
          <p:spPr bwMode="auto">
            <a:xfrm>
              <a:off x="5610057" y="3561280"/>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solidFill>
              <a:schemeClr val="bg1">
                <a:lumMod val="85000"/>
              </a:schemeClr>
            </a:solidFill>
            <a:ln w="6350" cmpd="sng">
              <a:noFill/>
              <a:round/>
              <a:headEnd/>
              <a:tailEnd/>
            </a:ln>
          </p:spPr>
          <p:txBody>
            <a:bodyPr/>
            <a:lstStyle/>
            <a:p>
              <a:endParaRPr lang="en-GB"/>
            </a:p>
          </p:txBody>
        </p:sp>
        <p:sp>
          <p:nvSpPr>
            <p:cNvPr id="210" name="Freeform 160">
              <a:extLst>
                <a:ext uri="{FF2B5EF4-FFF2-40B4-BE49-F238E27FC236}">
                  <a16:creationId xmlns:a16="http://schemas.microsoft.com/office/drawing/2014/main" id="{12477FAC-EFB7-2465-4AB3-FF5F5EE3D756}"/>
                </a:ext>
              </a:extLst>
            </p:cNvPr>
            <p:cNvSpPr>
              <a:spLocks/>
            </p:cNvSpPr>
            <p:nvPr/>
          </p:nvSpPr>
          <p:spPr bwMode="auto">
            <a:xfrm>
              <a:off x="5454198" y="3570920"/>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solidFill>
              <a:srgbClr val="00B9C3"/>
            </a:solidFill>
            <a:ln w="6350" cmpd="sng">
              <a:noFill/>
              <a:round/>
              <a:headEnd/>
              <a:tailEnd/>
            </a:ln>
          </p:spPr>
          <p:txBody>
            <a:bodyPr/>
            <a:lstStyle/>
            <a:p>
              <a:endParaRPr lang="en-GB"/>
            </a:p>
          </p:txBody>
        </p:sp>
        <p:sp>
          <p:nvSpPr>
            <p:cNvPr id="211" name="Freeform 161">
              <a:extLst>
                <a:ext uri="{FF2B5EF4-FFF2-40B4-BE49-F238E27FC236}">
                  <a16:creationId xmlns:a16="http://schemas.microsoft.com/office/drawing/2014/main" id="{C904646A-7CEA-4C24-ABF6-7DDB990DA02D}"/>
                </a:ext>
              </a:extLst>
            </p:cNvPr>
            <p:cNvSpPr>
              <a:spLocks/>
            </p:cNvSpPr>
            <p:nvPr/>
          </p:nvSpPr>
          <p:spPr bwMode="auto">
            <a:xfrm>
              <a:off x="5593988" y="3787831"/>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solidFill>
              <a:schemeClr val="bg1">
                <a:lumMod val="85000"/>
              </a:schemeClr>
            </a:solidFill>
            <a:ln w="6350" cmpd="sng">
              <a:noFill/>
              <a:round/>
              <a:headEnd/>
              <a:tailEnd/>
            </a:ln>
          </p:spPr>
          <p:txBody>
            <a:bodyPr/>
            <a:lstStyle/>
            <a:p>
              <a:endParaRPr lang="en-GB"/>
            </a:p>
          </p:txBody>
        </p:sp>
        <p:sp>
          <p:nvSpPr>
            <p:cNvPr id="212" name="Freeform 162">
              <a:extLst>
                <a:ext uri="{FF2B5EF4-FFF2-40B4-BE49-F238E27FC236}">
                  <a16:creationId xmlns:a16="http://schemas.microsoft.com/office/drawing/2014/main" id="{EDFB6790-5D80-8F66-E392-CFB380E9AF85}"/>
                </a:ext>
              </a:extLst>
            </p:cNvPr>
            <p:cNvSpPr>
              <a:spLocks/>
            </p:cNvSpPr>
            <p:nvPr/>
          </p:nvSpPr>
          <p:spPr bwMode="auto">
            <a:xfrm>
              <a:off x="5528110" y="3130670"/>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solidFill>
              <a:srgbClr val="00B9C3"/>
            </a:solidFill>
            <a:ln w="6350" cmpd="sng">
              <a:noFill/>
              <a:round/>
              <a:headEnd/>
              <a:tailEnd/>
            </a:ln>
          </p:spPr>
          <p:txBody>
            <a:bodyPr/>
            <a:lstStyle/>
            <a:p>
              <a:endParaRPr lang="en-GB"/>
            </a:p>
          </p:txBody>
        </p:sp>
        <p:sp>
          <p:nvSpPr>
            <p:cNvPr id="213" name="Freeform 163">
              <a:extLst>
                <a:ext uri="{FF2B5EF4-FFF2-40B4-BE49-F238E27FC236}">
                  <a16:creationId xmlns:a16="http://schemas.microsoft.com/office/drawing/2014/main" id="{D3D10554-E92B-D89E-1177-0DD6D6A00909}"/>
                </a:ext>
              </a:extLst>
            </p:cNvPr>
            <p:cNvSpPr>
              <a:spLocks/>
            </p:cNvSpPr>
            <p:nvPr/>
          </p:nvSpPr>
          <p:spPr bwMode="auto">
            <a:xfrm>
              <a:off x="5465447" y="3190120"/>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solidFill>
              <a:srgbClr val="00B9C3"/>
            </a:solidFill>
            <a:ln w="6350" cmpd="sng">
              <a:noFill/>
              <a:round/>
              <a:headEnd/>
              <a:tailEnd/>
            </a:ln>
          </p:spPr>
          <p:txBody>
            <a:bodyPr/>
            <a:lstStyle/>
            <a:p>
              <a:endParaRPr lang="en-GB"/>
            </a:p>
          </p:txBody>
        </p:sp>
        <p:sp>
          <p:nvSpPr>
            <p:cNvPr id="214" name="Freeform 164">
              <a:extLst>
                <a:ext uri="{FF2B5EF4-FFF2-40B4-BE49-F238E27FC236}">
                  <a16:creationId xmlns:a16="http://schemas.microsoft.com/office/drawing/2014/main" id="{761118E3-C234-192E-A192-FA073D4823DD}"/>
                </a:ext>
              </a:extLst>
            </p:cNvPr>
            <p:cNvSpPr>
              <a:spLocks/>
            </p:cNvSpPr>
            <p:nvPr/>
          </p:nvSpPr>
          <p:spPr bwMode="auto">
            <a:xfrm>
              <a:off x="5465447" y="3259210"/>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solidFill>
              <a:srgbClr val="00B9C3"/>
            </a:solidFill>
            <a:ln w="6350" cmpd="sng">
              <a:noFill/>
              <a:round/>
              <a:headEnd/>
              <a:tailEnd/>
            </a:ln>
          </p:spPr>
          <p:txBody>
            <a:bodyPr/>
            <a:lstStyle/>
            <a:p>
              <a:endParaRPr lang="en-GB"/>
            </a:p>
          </p:txBody>
        </p:sp>
        <p:sp>
          <p:nvSpPr>
            <p:cNvPr id="215" name="Freeform 165">
              <a:extLst>
                <a:ext uri="{FF2B5EF4-FFF2-40B4-BE49-F238E27FC236}">
                  <a16:creationId xmlns:a16="http://schemas.microsoft.com/office/drawing/2014/main" id="{DC9AB7EB-4D24-8322-939E-46BC4F180454}"/>
                </a:ext>
              </a:extLst>
            </p:cNvPr>
            <p:cNvSpPr>
              <a:spLocks/>
            </p:cNvSpPr>
            <p:nvPr/>
          </p:nvSpPr>
          <p:spPr bwMode="auto">
            <a:xfrm>
              <a:off x="5513650" y="3268851"/>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solidFill>
              <a:schemeClr val="bg1">
                <a:lumMod val="85000"/>
              </a:schemeClr>
            </a:solidFill>
            <a:ln w="6350" cmpd="sng">
              <a:noFill/>
              <a:round/>
              <a:headEnd/>
              <a:tailEnd/>
            </a:ln>
          </p:spPr>
          <p:txBody>
            <a:bodyPr/>
            <a:lstStyle/>
            <a:p>
              <a:endParaRPr lang="en-GB"/>
            </a:p>
          </p:txBody>
        </p:sp>
        <p:sp>
          <p:nvSpPr>
            <p:cNvPr id="216" name="Freeform 166">
              <a:extLst>
                <a:ext uri="{FF2B5EF4-FFF2-40B4-BE49-F238E27FC236}">
                  <a16:creationId xmlns:a16="http://schemas.microsoft.com/office/drawing/2014/main" id="{0E0F5710-FD5A-4BCD-18D5-F9A5D3A590A5}"/>
                </a:ext>
              </a:extLst>
            </p:cNvPr>
            <p:cNvSpPr>
              <a:spLocks/>
            </p:cNvSpPr>
            <p:nvPr/>
          </p:nvSpPr>
          <p:spPr bwMode="auto">
            <a:xfrm>
              <a:off x="5291914" y="3323481"/>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solidFill>
              <a:srgbClr val="00B9C3"/>
            </a:solidFill>
            <a:ln w="6350" cmpd="sng">
              <a:noFill/>
              <a:round/>
              <a:headEnd/>
              <a:tailEnd/>
            </a:ln>
          </p:spPr>
          <p:txBody>
            <a:bodyPr/>
            <a:lstStyle/>
            <a:p>
              <a:endParaRPr lang="en-GB">
                <a:solidFill>
                  <a:srgbClr val="E37557"/>
                </a:solidFill>
              </a:endParaRPr>
            </a:p>
          </p:txBody>
        </p:sp>
        <p:sp>
          <p:nvSpPr>
            <p:cNvPr id="217" name="Freeform 167">
              <a:extLst>
                <a:ext uri="{FF2B5EF4-FFF2-40B4-BE49-F238E27FC236}">
                  <a16:creationId xmlns:a16="http://schemas.microsoft.com/office/drawing/2014/main" id="{7F80341D-BBD6-FEA5-953A-9346B26C4B06}"/>
                </a:ext>
              </a:extLst>
            </p:cNvPr>
            <p:cNvSpPr>
              <a:spLocks/>
            </p:cNvSpPr>
            <p:nvPr/>
          </p:nvSpPr>
          <p:spPr bwMode="auto">
            <a:xfrm>
              <a:off x="4824341" y="3468088"/>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solidFill>
              <a:srgbClr val="00B9C3"/>
            </a:solidFill>
            <a:ln w="6350" cmpd="sng">
              <a:noFill/>
              <a:round/>
              <a:headEnd/>
              <a:tailEnd/>
            </a:ln>
          </p:spPr>
          <p:txBody>
            <a:bodyPr/>
            <a:lstStyle/>
            <a:p>
              <a:endParaRPr lang="en-GB"/>
            </a:p>
          </p:txBody>
        </p:sp>
        <p:sp>
          <p:nvSpPr>
            <p:cNvPr id="218" name="Freeform 168">
              <a:extLst>
                <a:ext uri="{FF2B5EF4-FFF2-40B4-BE49-F238E27FC236}">
                  <a16:creationId xmlns:a16="http://schemas.microsoft.com/office/drawing/2014/main" id="{B3769F2A-7880-FA29-D05D-BDCD7C05F2FA}"/>
                </a:ext>
              </a:extLst>
            </p:cNvPr>
            <p:cNvSpPr>
              <a:spLocks/>
            </p:cNvSpPr>
            <p:nvPr/>
          </p:nvSpPr>
          <p:spPr bwMode="auto">
            <a:xfrm>
              <a:off x="4705439" y="3787831"/>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solidFill>
              <a:srgbClr val="00B9C3"/>
            </a:solidFill>
            <a:ln w="6350" cmpd="sng">
              <a:noFill/>
              <a:round/>
              <a:headEnd/>
              <a:tailEnd/>
            </a:ln>
          </p:spPr>
          <p:txBody>
            <a:bodyPr/>
            <a:lstStyle/>
            <a:p>
              <a:endParaRPr lang="en-GB"/>
            </a:p>
          </p:txBody>
        </p:sp>
        <p:sp>
          <p:nvSpPr>
            <p:cNvPr id="219" name="Freeform 169">
              <a:extLst>
                <a:ext uri="{FF2B5EF4-FFF2-40B4-BE49-F238E27FC236}">
                  <a16:creationId xmlns:a16="http://schemas.microsoft.com/office/drawing/2014/main" id="{58FD0126-A08C-A4C0-F0EC-36D19F255DB0}"/>
                </a:ext>
              </a:extLst>
            </p:cNvPr>
            <p:cNvSpPr>
              <a:spLocks/>
            </p:cNvSpPr>
            <p:nvPr/>
          </p:nvSpPr>
          <p:spPr bwMode="auto">
            <a:xfrm>
              <a:off x="5160158" y="3760517"/>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solidFill>
              <a:srgbClr val="00B9C3"/>
            </a:solidFill>
            <a:ln w="6350" cmpd="sng">
              <a:noFill/>
              <a:round/>
              <a:headEnd/>
              <a:tailEnd/>
            </a:ln>
          </p:spPr>
          <p:txBody>
            <a:bodyPr/>
            <a:lstStyle/>
            <a:p>
              <a:endParaRPr lang="en-GB"/>
            </a:p>
          </p:txBody>
        </p:sp>
        <p:sp>
          <p:nvSpPr>
            <p:cNvPr id="220" name="Freeform 170">
              <a:extLst>
                <a:ext uri="{FF2B5EF4-FFF2-40B4-BE49-F238E27FC236}">
                  <a16:creationId xmlns:a16="http://schemas.microsoft.com/office/drawing/2014/main" id="{DD20DCD5-C6C0-EB08-ADD2-69CE32AF316E}"/>
                </a:ext>
              </a:extLst>
            </p:cNvPr>
            <p:cNvSpPr>
              <a:spLocks noEditPoints="1"/>
            </p:cNvSpPr>
            <p:nvPr/>
          </p:nvSpPr>
          <p:spPr bwMode="auto">
            <a:xfrm>
              <a:off x="5103921" y="3614302"/>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solidFill>
              <a:srgbClr val="00B9C3"/>
            </a:solidFill>
            <a:ln w="6350" cmpd="sng">
              <a:noFill/>
              <a:round/>
              <a:headEnd/>
              <a:tailEnd/>
            </a:ln>
          </p:spPr>
          <p:txBody>
            <a:bodyPr/>
            <a:lstStyle/>
            <a:p>
              <a:endParaRPr lang="en-GB"/>
            </a:p>
          </p:txBody>
        </p:sp>
        <p:sp>
          <p:nvSpPr>
            <p:cNvPr id="221" name="Freeform 171">
              <a:extLst>
                <a:ext uri="{FF2B5EF4-FFF2-40B4-BE49-F238E27FC236}">
                  <a16:creationId xmlns:a16="http://schemas.microsoft.com/office/drawing/2014/main" id="{C3AE13BB-41E1-162D-8361-83AFDF695EB3}"/>
                </a:ext>
              </a:extLst>
            </p:cNvPr>
            <p:cNvSpPr>
              <a:spLocks/>
            </p:cNvSpPr>
            <p:nvPr/>
          </p:nvSpPr>
          <p:spPr bwMode="auto">
            <a:xfrm>
              <a:off x="5092672" y="3582167"/>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solidFill>
              <a:srgbClr val="00B9C3"/>
            </a:solidFill>
            <a:ln w="6350" cmpd="sng">
              <a:noFill/>
              <a:round/>
              <a:headEnd/>
              <a:tailEnd/>
            </a:ln>
          </p:spPr>
          <p:txBody>
            <a:bodyPr/>
            <a:lstStyle/>
            <a:p>
              <a:endParaRPr lang="en-GB"/>
            </a:p>
          </p:txBody>
        </p:sp>
        <p:sp>
          <p:nvSpPr>
            <p:cNvPr id="222" name="Freeform 172">
              <a:extLst>
                <a:ext uri="{FF2B5EF4-FFF2-40B4-BE49-F238E27FC236}">
                  <a16:creationId xmlns:a16="http://schemas.microsoft.com/office/drawing/2014/main" id="{8125DD7C-68F0-51B9-30BC-BD9BBAFAC27A}"/>
                </a:ext>
              </a:extLst>
            </p:cNvPr>
            <p:cNvSpPr>
              <a:spLocks/>
            </p:cNvSpPr>
            <p:nvPr/>
          </p:nvSpPr>
          <p:spPr bwMode="auto">
            <a:xfrm>
              <a:off x="5176225" y="3535572"/>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solidFill>
              <a:srgbClr val="00B9C3"/>
            </a:solidFill>
            <a:ln w="6350" cmpd="sng">
              <a:noFill/>
              <a:round/>
              <a:headEnd/>
              <a:tailEnd/>
            </a:ln>
          </p:spPr>
          <p:txBody>
            <a:bodyPr/>
            <a:lstStyle/>
            <a:p>
              <a:endParaRPr lang="en-GB"/>
            </a:p>
          </p:txBody>
        </p:sp>
        <p:sp>
          <p:nvSpPr>
            <p:cNvPr id="223" name="Freeform 173">
              <a:extLst>
                <a:ext uri="{FF2B5EF4-FFF2-40B4-BE49-F238E27FC236}">
                  <a16:creationId xmlns:a16="http://schemas.microsoft.com/office/drawing/2014/main" id="{648C893C-0142-C387-2D56-73FF1BC2B721}"/>
                </a:ext>
              </a:extLst>
            </p:cNvPr>
            <p:cNvSpPr>
              <a:spLocks/>
            </p:cNvSpPr>
            <p:nvPr/>
          </p:nvSpPr>
          <p:spPr bwMode="auto">
            <a:xfrm>
              <a:off x="5248530" y="3464874"/>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solidFill>
              <a:srgbClr val="00B9C3"/>
            </a:solidFill>
            <a:ln w="6350" cmpd="sng">
              <a:noFill/>
              <a:round/>
              <a:headEnd/>
              <a:tailEnd/>
            </a:ln>
          </p:spPr>
          <p:txBody>
            <a:bodyPr/>
            <a:lstStyle/>
            <a:p>
              <a:endParaRPr lang="en-GB"/>
            </a:p>
          </p:txBody>
        </p:sp>
        <p:sp>
          <p:nvSpPr>
            <p:cNvPr id="224" name="Freeform 174">
              <a:extLst>
                <a:ext uri="{FF2B5EF4-FFF2-40B4-BE49-F238E27FC236}">
                  <a16:creationId xmlns:a16="http://schemas.microsoft.com/office/drawing/2014/main" id="{056EDA33-E50B-7E67-ADAB-5DEA86EBCAEC}"/>
                </a:ext>
              </a:extLst>
            </p:cNvPr>
            <p:cNvSpPr>
              <a:spLocks/>
            </p:cNvSpPr>
            <p:nvPr/>
          </p:nvSpPr>
          <p:spPr bwMode="auto">
            <a:xfrm>
              <a:off x="5500795" y="3713921"/>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solidFill>
              <a:srgbClr val="00B9C3"/>
            </a:solidFill>
            <a:ln w="6350" cmpd="sng">
              <a:noFill/>
              <a:round/>
              <a:headEnd/>
              <a:tailEnd/>
            </a:ln>
          </p:spPr>
          <p:txBody>
            <a:bodyPr/>
            <a:lstStyle/>
            <a:p>
              <a:endParaRPr lang="en-GB"/>
            </a:p>
          </p:txBody>
        </p:sp>
        <p:sp>
          <p:nvSpPr>
            <p:cNvPr id="225" name="Freeform 175">
              <a:extLst>
                <a:ext uri="{FF2B5EF4-FFF2-40B4-BE49-F238E27FC236}">
                  <a16:creationId xmlns:a16="http://schemas.microsoft.com/office/drawing/2014/main" id="{D36A5AC6-CBBD-2664-E6F8-B0455BED4500}"/>
                </a:ext>
              </a:extLst>
            </p:cNvPr>
            <p:cNvSpPr>
              <a:spLocks/>
            </p:cNvSpPr>
            <p:nvPr/>
          </p:nvSpPr>
          <p:spPr bwMode="auto">
            <a:xfrm>
              <a:off x="5412423" y="3648044"/>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solidFill>
              <a:srgbClr val="00B9C3"/>
            </a:solidFill>
            <a:ln w="6350" cmpd="sng">
              <a:noFill/>
              <a:round/>
              <a:headEnd/>
              <a:tailEnd/>
            </a:ln>
          </p:spPr>
          <p:txBody>
            <a:bodyPr/>
            <a:lstStyle/>
            <a:p>
              <a:endParaRPr lang="en-GB"/>
            </a:p>
          </p:txBody>
        </p:sp>
        <p:sp>
          <p:nvSpPr>
            <p:cNvPr id="226" name="Freeform 176">
              <a:extLst>
                <a:ext uri="{FF2B5EF4-FFF2-40B4-BE49-F238E27FC236}">
                  <a16:creationId xmlns:a16="http://schemas.microsoft.com/office/drawing/2014/main" id="{76493B9F-6791-5A6C-3B6A-33220B895564}"/>
                </a:ext>
              </a:extLst>
            </p:cNvPr>
            <p:cNvSpPr>
              <a:spLocks/>
            </p:cNvSpPr>
            <p:nvPr/>
          </p:nvSpPr>
          <p:spPr bwMode="auto">
            <a:xfrm>
              <a:off x="5454198" y="3779798"/>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solidFill>
              <a:srgbClr val="00B9C3"/>
            </a:solidFill>
            <a:ln w="6350" cmpd="sng">
              <a:noFill/>
              <a:round/>
              <a:headEnd/>
              <a:tailEnd/>
            </a:ln>
          </p:spPr>
          <p:txBody>
            <a:bodyPr/>
            <a:lstStyle/>
            <a:p>
              <a:endParaRPr lang="en-GB"/>
            </a:p>
          </p:txBody>
        </p:sp>
        <p:sp>
          <p:nvSpPr>
            <p:cNvPr id="227" name="Freeform 177">
              <a:extLst>
                <a:ext uri="{FF2B5EF4-FFF2-40B4-BE49-F238E27FC236}">
                  <a16:creationId xmlns:a16="http://schemas.microsoft.com/office/drawing/2014/main" id="{CDA9AAB4-7F2B-1274-0C23-63C59641F727}"/>
                </a:ext>
              </a:extLst>
            </p:cNvPr>
            <p:cNvSpPr>
              <a:spLocks/>
            </p:cNvSpPr>
            <p:nvPr/>
          </p:nvSpPr>
          <p:spPr bwMode="auto">
            <a:xfrm>
              <a:off x="5425276" y="3763730"/>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solidFill>
              <a:srgbClr val="00B9C3"/>
            </a:solidFill>
            <a:ln w="6350" cmpd="sng">
              <a:noFill/>
              <a:round/>
              <a:headEnd/>
              <a:tailEnd/>
            </a:ln>
          </p:spPr>
          <p:txBody>
            <a:bodyPr/>
            <a:lstStyle/>
            <a:p>
              <a:endParaRPr lang="en-GB"/>
            </a:p>
          </p:txBody>
        </p:sp>
        <p:sp>
          <p:nvSpPr>
            <p:cNvPr id="228" name="Freeform 178">
              <a:extLst>
                <a:ext uri="{FF2B5EF4-FFF2-40B4-BE49-F238E27FC236}">
                  <a16:creationId xmlns:a16="http://schemas.microsoft.com/office/drawing/2014/main" id="{A0106DE9-4F95-67FA-0EFF-F6FD026A0967}"/>
                </a:ext>
              </a:extLst>
            </p:cNvPr>
            <p:cNvSpPr>
              <a:spLocks/>
            </p:cNvSpPr>
            <p:nvPr/>
          </p:nvSpPr>
          <p:spPr bwMode="auto">
            <a:xfrm>
              <a:off x="5348151" y="3554853"/>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solidFill>
              <a:srgbClr val="00B9C3"/>
            </a:solidFill>
            <a:ln w="6350" cmpd="sng">
              <a:noFill/>
              <a:round/>
              <a:headEnd/>
              <a:tailEnd/>
            </a:ln>
          </p:spPr>
          <p:txBody>
            <a:bodyPr/>
            <a:lstStyle/>
            <a:p>
              <a:endParaRPr lang="en-GB"/>
            </a:p>
          </p:txBody>
        </p:sp>
        <p:sp>
          <p:nvSpPr>
            <p:cNvPr id="229" name="Freeform 179">
              <a:extLst>
                <a:ext uri="{FF2B5EF4-FFF2-40B4-BE49-F238E27FC236}">
                  <a16:creationId xmlns:a16="http://schemas.microsoft.com/office/drawing/2014/main" id="{F045B23A-B08F-EF6D-AFB1-8D3549349F91}"/>
                </a:ext>
              </a:extLst>
            </p:cNvPr>
            <p:cNvSpPr>
              <a:spLocks/>
            </p:cNvSpPr>
            <p:nvPr/>
          </p:nvSpPr>
          <p:spPr bwMode="auto">
            <a:xfrm>
              <a:off x="5362612" y="3514684"/>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solidFill>
              <a:srgbClr val="00B9C3"/>
            </a:solidFill>
            <a:ln w="6350" cmpd="sng">
              <a:noFill/>
              <a:round/>
              <a:headEnd/>
              <a:tailEnd/>
            </a:ln>
          </p:spPr>
          <p:txBody>
            <a:bodyPr/>
            <a:lstStyle/>
            <a:p>
              <a:endParaRPr lang="en-GB"/>
            </a:p>
          </p:txBody>
        </p:sp>
        <p:sp>
          <p:nvSpPr>
            <p:cNvPr id="230" name="Freeform 180">
              <a:extLst>
                <a:ext uri="{FF2B5EF4-FFF2-40B4-BE49-F238E27FC236}">
                  <a16:creationId xmlns:a16="http://schemas.microsoft.com/office/drawing/2014/main" id="{0F4FD1E1-A253-71A4-1E24-016BAB903566}"/>
                </a:ext>
              </a:extLst>
            </p:cNvPr>
            <p:cNvSpPr>
              <a:spLocks/>
            </p:cNvSpPr>
            <p:nvPr/>
          </p:nvSpPr>
          <p:spPr bwMode="auto">
            <a:xfrm>
              <a:off x="5282273" y="3617516"/>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solidFill>
              <a:srgbClr val="00B9C3"/>
            </a:solidFill>
            <a:ln w="6350" cmpd="sng">
              <a:noFill/>
              <a:round/>
              <a:headEnd/>
              <a:tailEnd/>
            </a:ln>
          </p:spPr>
          <p:txBody>
            <a:bodyPr/>
            <a:lstStyle/>
            <a:p>
              <a:endParaRPr lang="en-GB"/>
            </a:p>
          </p:txBody>
        </p:sp>
        <p:sp>
          <p:nvSpPr>
            <p:cNvPr id="231" name="Freeform 181">
              <a:extLst>
                <a:ext uri="{FF2B5EF4-FFF2-40B4-BE49-F238E27FC236}">
                  <a16:creationId xmlns:a16="http://schemas.microsoft.com/office/drawing/2014/main" id="{07506143-FD7E-7959-E351-C4A44C90F7AA}"/>
                </a:ext>
              </a:extLst>
            </p:cNvPr>
            <p:cNvSpPr>
              <a:spLocks/>
            </p:cNvSpPr>
            <p:nvPr/>
          </p:nvSpPr>
          <p:spPr bwMode="auto">
            <a:xfrm>
              <a:off x="5282273" y="3631976"/>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solidFill>
              <a:srgbClr val="00B9C3"/>
            </a:solidFill>
            <a:ln w="6350" cmpd="sng">
              <a:noFill/>
              <a:round/>
              <a:headEnd/>
              <a:tailEnd/>
            </a:ln>
          </p:spPr>
          <p:txBody>
            <a:bodyPr/>
            <a:lstStyle/>
            <a:p>
              <a:endParaRPr lang="en-GB"/>
            </a:p>
          </p:txBody>
        </p:sp>
        <p:sp>
          <p:nvSpPr>
            <p:cNvPr id="232" name="Freeform 182">
              <a:extLst>
                <a:ext uri="{FF2B5EF4-FFF2-40B4-BE49-F238E27FC236}">
                  <a16:creationId xmlns:a16="http://schemas.microsoft.com/office/drawing/2014/main" id="{D9A2F0F9-E776-BE08-052C-7A487796E192}"/>
                </a:ext>
              </a:extLst>
            </p:cNvPr>
            <p:cNvSpPr>
              <a:spLocks/>
            </p:cNvSpPr>
            <p:nvPr/>
          </p:nvSpPr>
          <p:spPr bwMode="auto">
            <a:xfrm>
              <a:off x="5332083" y="3670538"/>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solidFill>
              <a:srgbClr val="00B9C3"/>
            </a:solidFill>
            <a:ln w="6350" cmpd="sng">
              <a:noFill/>
              <a:round/>
              <a:headEnd/>
              <a:tailEnd/>
            </a:ln>
          </p:spPr>
          <p:txBody>
            <a:bodyPr/>
            <a:lstStyle/>
            <a:p>
              <a:endParaRPr lang="en-GB"/>
            </a:p>
          </p:txBody>
        </p:sp>
        <p:sp>
          <p:nvSpPr>
            <p:cNvPr id="233" name="Freeform 183">
              <a:extLst>
                <a:ext uri="{FF2B5EF4-FFF2-40B4-BE49-F238E27FC236}">
                  <a16:creationId xmlns:a16="http://schemas.microsoft.com/office/drawing/2014/main" id="{D9B2B217-E9E3-7BDE-9A71-3C829083F44C}"/>
                </a:ext>
              </a:extLst>
            </p:cNvPr>
            <p:cNvSpPr>
              <a:spLocks/>
            </p:cNvSpPr>
            <p:nvPr/>
          </p:nvSpPr>
          <p:spPr bwMode="auto">
            <a:xfrm>
              <a:off x="5401175" y="3734809"/>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solidFill>
              <a:schemeClr val="bg1">
                <a:lumMod val="85000"/>
              </a:schemeClr>
            </a:solidFill>
            <a:ln w="6350" cmpd="sng">
              <a:noFill/>
              <a:round/>
              <a:headEnd/>
              <a:tailEnd/>
            </a:ln>
          </p:spPr>
          <p:txBody>
            <a:bodyPr/>
            <a:lstStyle/>
            <a:p>
              <a:endParaRPr lang="en-GB"/>
            </a:p>
          </p:txBody>
        </p:sp>
        <p:sp>
          <p:nvSpPr>
            <p:cNvPr id="234" name="Freeform 184">
              <a:extLst>
                <a:ext uri="{FF2B5EF4-FFF2-40B4-BE49-F238E27FC236}">
                  <a16:creationId xmlns:a16="http://schemas.microsoft.com/office/drawing/2014/main" id="{D9D11DD0-7B4A-C7EB-00F5-7873C15E59DE}"/>
                </a:ext>
              </a:extLst>
            </p:cNvPr>
            <p:cNvSpPr>
              <a:spLocks noEditPoints="1"/>
            </p:cNvSpPr>
            <p:nvPr/>
          </p:nvSpPr>
          <p:spPr bwMode="auto">
            <a:xfrm>
              <a:off x="5148911" y="3206187"/>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solidFill>
              <a:srgbClr val="00B9C3"/>
            </a:solidFill>
            <a:ln w="6350" cmpd="sng">
              <a:noFill/>
              <a:round/>
              <a:headEnd/>
              <a:tailEnd/>
            </a:ln>
          </p:spPr>
          <p:txBody>
            <a:bodyPr/>
            <a:lstStyle/>
            <a:p>
              <a:endParaRPr lang="en-GB"/>
            </a:p>
          </p:txBody>
        </p:sp>
        <p:sp>
          <p:nvSpPr>
            <p:cNvPr id="235" name="Freeform 185">
              <a:extLst>
                <a:ext uri="{FF2B5EF4-FFF2-40B4-BE49-F238E27FC236}">
                  <a16:creationId xmlns:a16="http://schemas.microsoft.com/office/drawing/2014/main" id="{6A5F13AD-6B0D-E1F2-E97F-348384154DF5}"/>
                </a:ext>
              </a:extLst>
            </p:cNvPr>
            <p:cNvSpPr>
              <a:spLocks noEditPoints="1"/>
            </p:cNvSpPr>
            <p:nvPr/>
          </p:nvSpPr>
          <p:spPr bwMode="auto">
            <a:xfrm>
              <a:off x="5092672" y="3318660"/>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solidFill>
              <a:srgbClr val="00B9C3"/>
            </a:solidFill>
            <a:ln w="6350" cmpd="sng">
              <a:noFill/>
              <a:round/>
              <a:headEnd/>
              <a:tailEnd/>
            </a:ln>
          </p:spPr>
          <p:txBody>
            <a:bodyPr/>
            <a:lstStyle/>
            <a:p>
              <a:endParaRPr lang="en-GB"/>
            </a:p>
          </p:txBody>
        </p:sp>
        <p:sp>
          <p:nvSpPr>
            <p:cNvPr id="236" name="Freeform 186">
              <a:extLst>
                <a:ext uri="{FF2B5EF4-FFF2-40B4-BE49-F238E27FC236}">
                  <a16:creationId xmlns:a16="http://schemas.microsoft.com/office/drawing/2014/main" id="{EA886005-4C81-0D81-4CF3-32B6A12949D7}"/>
                </a:ext>
              </a:extLst>
            </p:cNvPr>
            <p:cNvSpPr>
              <a:spLocks/>
            </p:cNvSpPr>
            <p:nvPr/>
          </p:nvSpPr>
          <p:spPr bwMode="auto">
            <a:xfrm>
              <a:off x="5036435" y="3376503"/>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solidFill>
              <a:srgbClr val="00B9C3"/>
            </a:solidFill>
            <a:ln w="6350" cmpd="sng">
              <a:noFill/>
              <a:round/>
              <a:headEnd/>
              <a:tailEnd/>
            </a:ln>
          </p:spPr>
          <p:txBody>
            <a:bodyPr/>
            <a:lstStyle/>
            <a:p>
              <a:endParaRPr lang="en-GB"/>
            </a:p>
          </p:txBody>
        </p:sp>
        <p:sp>
          <p:nvSpPr>
            <p:cNvPr id="237" name="Freeform 187">
              <a:extLst>
                <a:ext uri="{FF2B5EF4-FFF2-40B4-BE49-F238E27FC236}">
                  <a16:creationId xmlns:a16="http://schemas.microsoft.com/office/drawing/2014/main" id="{4DAEE56B-BB7B-DD99-6422-5203161B691F}"/>
                </a:ext>
              </a:extLst>
            </p:cNvPr>
            <p:cNvSpPr>
              <a:spLocks/>
            </p:cNvSpPr>
            <p:nvPr/>
          </p:nvSpPr>
          <p:spPr bwMode="auto">
            <a:xfrm>
              <a:off x="5010727" y="3448807"/>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solidFill>
              <a:srgbClr val="00B9C3"/>
            </a:solidFill>
            <a:ln w="6350" cmpd="sng">
              <a:noFill/>
              <a:round/>
              <a:headEnd/>
              <a:tailEnd/>
            </a:ln>
          </p:spPr>
          <p:txBody>
            <a:bodyPr/>
            <a:lstStyle/>
            <a:p>
              <a:endParaRPr lang="en-GB"/>
            </a:p>
          </p:txBody>
        </p:sp>
        <p:sp>
          <p:nvSpPr>
            <p:cNvPr id="238" name="Freeform 188">
              <a:extLst>
                <a:ext uri="{FF2B5EF4-FFF2-40B4-BE49-F238E27FC236}">
                  <a16:creationId xmlns:a16="http://schemas.microsoft.com/office/drawing/2014/main" id="{24A2AED6-C124-5F0D-590F-D770A977AB5B}"/>
                </a:ext>
              </a:extLst>
            </p:cNvPr>
            <p:cNvSpPr>
              <a:spLocks/>
            </p:cNvSpPr>
            <p:nvPr/>
          </p:nvSpPr>
          <p:spPr bwMode="auto">
            <a:xfrm>
              <a:off x="5086246" y="3495403"/>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solidFill>
              <a:srgbClr val="00B9C3"/>
            </a:solidFill>
            <a:ln w="6350" cmpd="sng">
              <a:noFill/>
              <a:round/>
              <a:headEnd/>
              <a:tailEnd/>
            </a:ln>
          </p:spPr>
          <p:txBody>
            <a:bodyPr/>
            <a:lstStyle/>
            <a:p>
              <a:endParaRPr lang="en-GB"/>
            </a:p>
          </p:txBody>
        </p:sp>
        <p:sp>
          <p:nvSpPr>
            <p:cNvPr id="239" name="Freeform 189">
              <a:extLst>
                <a:ext uri="{FF2B5EF4-FFF2-40B4-BE49-F238E27FC236}">
                  <a16:creationId xmlns:a16="http://schemas.microsoft.com/office/drawing/2014/main" id="{6C8CB8BD-118D-E631-96B7-1941E04B15AB}"/>
                </a:ext>
              </a:extLst>
            </p:cNvPr>
            <p:cNvSpPr>
              <a:spLocks/>
            </p:cNvSpPr>
            <p:nvPr/>
          </p:nvSpPr>
          <p:spPr bwMode="auto">
            <a:xfrm>
              <a:off x="5484728" y="3170838"/>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noFill/>
              <a:round/>
              <a:headEnd/>
              <a:tailEnd/>
            </a:ln>
          </p:spPr>
          <p:txBody>
            <a:bodyPr/>
            <a:lstStyle/>
            <a:p>
              <a:endParaRPr lang="en-GB"/>
            </a:p>
          </p:txBody>
        </p:sp>
        <p:sp>
          <p:nvSpPr>
            <p:cNvPr id="240" name="Freeform 190">
              <a:extLst>
                <a:ext uri="{FF2B5EF4-FFF2-40B4-BE49-F238E27FC236}">
                  <a16:creationId xmlns:a16="http://schemas.microsoft.com/office/drawing/2014/main" id="{20348BAC-E29D-F4CB-8D13-1D8897CCFD50}"/>
                </a:ext>
              </a:extLst>
            </p:cNvPr>
            <p:cNvSpPr>
              <a:spLocks/>
            </p:cNvSpPr>
            <p:nvPr/>
          </p:nvSpPr>
          <p:spPr bwMode="auto">
            <a:xfrm>
              <a:off x="5494369" y="3153165"/>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noFill/>
              <a:round/>
              <a:headEnd/>
              <a:tailEnd/>
            </a:ln>
          </p:spPr>
          <p:txBody>
            <a:bodyPr/>
            <a:lstStyle/>
            <a:p>
              <a:endParaRPr lang="en-GB"/>
            </a:p>
          </p:txBody>
        </p:sp>
        <p:sp>
          <p:nvSpPr>
            <p:cNvPr id="241" name="Freeform 191">
              <a:extLst>
                <a:ext uri="{FF2B5EF4-FFF2-40B4-BE49-F238E27FC236}">
                  <a16:creationId xmlns:a16="http://schemas.microsoft.com/office/drawing/2014/main" id="{4E668053-5E68-C911-FF5E-FAEA7A7D88EC}"/>
                </a:ext>
              </a:extLst>
            </p:cNvPr>
            <p:cNvSpPr>
              <a:spLocks/>
            </p:cNvSpPr>
            <p:nvPr/>
          </p:nvSpPr>
          <p:spPr bwMode="auto">
            <a:xfrm>
              <a:off x="5518470" y="3167625"/>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noFill/>
              <a:round/>
              <a:headEnd/>
              <a:tailEnd/>
            </a:ln>
          </p:spPr>
          <p:txBody>
            <a:bodyPr/>
            <a:lstStyle/>
            <a:p>
              <a:endParaRPr lang="en-GB"/>
            </a:p>
          </p:txBody>
        </p:sp>
        <p:sp>
          <p:nvSpPr>
            <p:cNvPr id="242" name="Freeform 192">
              <a:extLst>
                <a:ext uri="{FF2B5EF4-FFF2-40B4-BE49-F238E27FC236}">
                  <a16:creationId xmlns:a16="http://schemas.microsoft.com/office/drawing/2014/main" id="{2BEC9134-8D34-2289-725D-C8BBC4E3AF93}"/>
                </a:ext>
              </a:extLst>
            </p:cNvPr>
            <p:cNvSpPr>
              <a:spLocks/>
            </p:cNvSpPr>
            <p:nvPr/>
          </p:nvSpPr>
          <p:spPr bwMode="auto">
            <a:xfrm>
              <a:off x="5518470" y="3159591"/>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noFill/>
              <a:round/>
              <a:headEnd/>
              <a:tailEnd/>
            </a:ln>
          </p:spPr>
          <p:txBody>
            <a:bodyPr/>
            <a:lstStyle/>
            <a:p>
              <a:endParaRPr lang="en-GB"/>
            </a:p>
          </p:txBody>
        </p:sp>
        <p:sp>
          <p:nvSpPr>
            <p:cNvPr id="243" name="Freeform 193">
              <a:extLst>
                <a:ext uri="{FF2B5EF4-FFF2-40B4-BE49-F238E27FC236}">
                  <a16:creationId xmlns:a16="http://schemas.microsoft.com/office/drawing/2014/main" id="{FFE7AB46-87A8-20F2-DA02-E463EECB5758}"/>
                </a:ext>
              </a:extLst>
            </p:cNvPr>
            <p:cNvSpPr>
              <a:spLocks noEditPoints="1"/>
            </p:cNvSpPr>
            <p:nvPr/>
          </p:nvSpPr>
          <p:spPr bwMode="auto">
            <a:xfrm>
              <a:off x="5222822" y="2732195"/>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solidFill>
              <a:srgbClr val="00B9C3"/>
            </a:solidFill>
            <a:ln w="6350" cmpd="sng">
              <a:noFill/>
              <a:round/>
              <a:headEnd/>
              <a:tailEnd/>
            </a:ln>
          </p:spPr>
          <p:txBody>
            <a:bodyPr/>
            <a:lstStyle/>
            <a:p>
              <a:endParaRPr lang="en-GB"/>
            </a:p>
          </p:txBody>
        </p:sp>
        <p:sp>
          <p:nvSpPr>
            <p:cNvPr id="244" name="Freeform 194">
              <a:extLst>
                <a:ext uri="{FF2B5EF4-FFF2-40B4-BE49-F238E27FC236}">
                  <a16:creationId xmlns:a16="http://schemas.microsoft.com/office/drawing/2014/main" id="{6C00F13C-5345-A2B2-7F08-D06540872AE0}"/>
                </a:ext>
              </a:extLst>
            </p:cNvPr>
            <p:cNvSpPr>
              <a:spLocks/>
            </p:cNvSpPr>
            <p:nvPr/>
          </p:nvSpPr>
          <p:spPr bwMode="auto">
            <a:xfrm>
              <a:off x="6064776" y="3791045"/>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solidFill>
              <a:schemeClr val="bg1">
                <a:lumMod val="85000"/>
              </a:schemeClr>
            </a:solidFill>
            <a:ln w="6350" cmpd="sng">
              <a:noFill/>
              <a:round/>
              <a:headEnd/>
              <a:tailEnd/>
            </a:ln>
          </p:spPr>
          <p:txBody>
            <a:bodyPr/>
            <a:lstStyle/>
            <a:p>
              <a:endParaRPr lang="en-GB"/>
            </a:p>
          </p:txBody>
        </p:sp>
        <p:sp>
          <p:nvSpPr>
            <p:cNvPr id="245" name="Freeform 195">
              <a:extLst>
                <a:ext uri="{FF2B5EF4-FFF2-40B4-BE49-F238E27FC236}">
                  <a16:creationId xmlns:a16="http://schemas.microsoft.com/office/drawing/2014/main" id="{B84C8F51-20BD-D9E4-34AD-21D0E5D7AF73}"/>
                </a:ext>
              </a:extLst>
            </p:cNvPr>
            <p:cNvSpPr>
              <a:spLocks/>
            </p:cNvSpPr>
            <p:nvPr/>
          </p:nvSpPr>
          <p:spPr bwMode="auto">
            <a:xfrm>
              <a:off x="6055135" y="3869776"/>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noFill/>
              <a:round/>
              <a:headEnd/>
              <a:tailEnd/>
            </a:ln>
          </p:spPr>
          <p:txBody>
            <a:bodyPr/>
            <a:lstStyle/>
            <a:p>
              <a:endParaRPr lang="en-GB"/>
            </a:p>
          </p:txBody>
        </p:sp>
        <p:sp>
          <p:nvSpPr>
            <p:cNvPr id="246" name="Freeform 196">
              <a:extLst>
                <a:ext uri="{FF2B5EF4-FFF2-40B4-BE49-F238E27FC236}">
                  <a16:creationId xmlns:a16="http://schemas.microsoft.com/office/drawing/2014/main" id="{A202D226-8B4E-EADC-A4AD-49E38C4552A3}"/>
                </a:ext>
              </a:extLst>
            </p:cNvPr>
            <p:cNvSpPr>
              <a:spLocks/>
            </p:cNvSpPr>
            <p:nvPr/>
          </p:nvSpPr>
          <p:spPr bwMode="auto">
            <a:xfrm>
              <a:off x="6021392" y="3816752"/>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noFill/>
              <a:round/>
              <a:headEnd/>
              <a:tailEnd/>
            </a:ln>
          </p:spPr>
          <p:txBody>
            <a:bodyPr/>
            <a:lstStyle/>
            <a:p>
              <a:endParaRPr lang="en-GB"/>
            </a:p>
          </p:txBody>
        </p:sp>
        <p:sp>
          <p:nvSpPr>
            <p:cNvPr id="247" name="Freeform 197">
              <a:extLst>
                <a:ext uri="{FF2B5EF4-FFF2-40B4-BE49-F238E27FC236}">
                  <a16:creationId xmlns:a16="http://schemas.microsoft.com/office/drawing/2014/main" id="{E01BE3FB-43CA-DBD2-75AB-F54E59D94A42}"/>
                </a:ext>
              </a:extLst>
            </p:cNvPr>
            <p:cNvSpPr>
              <a:spLocks/>
            </p:cNvSpPr>
            <p:nvPr/>
          </p:nvSpPr>
          <p:spPr bwMode="auto">
            <a:xfrm>
              <a:off x="5933020" y="3738022"/>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solidFill>
              <a:schemeClr val="bg1">
                <a:lumMod val="85000"/>
              </a:schemeClr>
            </a:solidFill>
            <a:ln w="6350" cmpd="sng">
              <a:noFill/>
              <a:round/>
              <a:headEnd/>
              <a:tailEnd/>
            </a:ln>
          </p:spPr>
          <p:txBody>
            <a:bodyPr/>
            <a:lstStyle/>
            <a:p>
              <a:endParaRPr lang="en-GB"/>
            </a:p>
          </p:txBody>
        </p:sp>
        <p:sp>
          <p:nvSpPr>
            <p:cNvPr id="248" name="Freeform 198">
              <a:extLst>
                <a:ext uri="{FF2B5EF4-FFF2-40B4-BE49-F238E27FC236}">
                  <a16:creationId xmlns:a16="http://schemas.microsoft.com/office/drawing/2014/main" id="{228861D7-5171-F39D-CCD0-D715DCA7C560}"/>
                </a:ext>
              </a:extLst>
            </p:cNvPr>
            <p:cNvSpPr>
              <a:spLocks/>
            </p:cNvSpPr>
            <p:nvPr/>
          </p:nvSpPr>
          <p:spPr bwMode="auto">
            <a:xfrm>
              <a:off x="6085664" y="3289738"/>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solidFill>
              <a:schemeClr val="bg1">
                <a:lumMod val="85000"/>
              </a:schemeClr>
            </a:solidFill>
            <a:ln w="6350" cmpd="sng">
              <a:noFill/>
              <a:round/>
              <a:headEnd/>
              <a:tailEnd/>
            </a:ln>
          </p:spPr>
          <p:txBody>
            <a:bodyPr/>
            <a:lstStyle/>
            <a:p>
              <a:endParaRPr lang="en-GB"/>
            </a:p>
          </p:txBody>
        </p:sp>
        <p:sp>
          <p:nvSpPr>
            <p:cNvPr id="249" name="Freeform 199">
              <a:extLst>
                <a:ext uri="{FF2B5EF4-FFF2-40B4-BE49-F238E27FC236}">
                  <a16:creationId xmlns:a16="http://schemas.microsoft.com/office/drawing/2014/main" id="{48056DBC-B6E0-FB92-4354-D853B7996283}"/>
                </a:ext>
              </a:extLst>
            </p:cNvPr>
            <p:cNvSpPr>
              <a:spLocks noEditPoints="1"/>
            </p:cNvSpPr>
            <p:nvPr/>
          </p:nvSpPr>
          <p:spPr bwMode="auto">
            <a:xfrm>
              <a:off x="5434917" y="2682386"/>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solidFill>
              <a:srgbClr val="00B9C3"/>
            </a:solidFill>
            <a:ln w="6350" cmpd="sng">
              <a:noFill/>
              <a:round/>
              <a:headEnd/>
              <a:tailEnd/>
            </a:ln>
          </p:spPr>
          <p:txBody>
            <a:bodyPr/>
            <a:lstStyle/>
            <a:p>
              <a:endParaRPr lang="en-GB"/>
            </a:p>
          </p:txBody>
        </p:sp>
        <p:sp>
          <p:nvSpPr>
            <p:cNvPr id="250" name="Freeform 200">
              <a:extLst>
                <a:ext uri="{FF2B5EF4-FFF2-40B4-BE49-F238E27FC236}">
                  <a16:creationId xmlns:a16="http://schemas.microsoft.com/office/drawing/2014/main" id="{037BEA22-EA35-2A2E-148E-2069F0F60576}"/>
                </a:ext>
              </a:extLst>
            </p:cNvPr>
            <p:cNvSpPr>
              <a:spLocks noEditPoints="1"/>
            </p:cNvSpPr>
            <p:nvPr/>
          </p:nvSpPr>
          <p:spPr bwMode="auto">
            <a:xfrm>
              <a:off x="5063750" y="2165013"/>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solidFill>
              <a:srgbClr val="00B9C3"/>
            </a:solidFill>
            <a:ln w="6350" cmpd="sng">
              <a:noFill/>
              <a:round/>
              <a:headEnd/>
              <a:tailEnd/>
            </a:ln>
          </p:spPr>
          <p:txBody>
            <a:bodyPr/>
            <a:lstStyle/>
            <a:p>
              <a:endParaRPr lang="en-GB"/>
            </a:p>
          </p:txBody>
        </p:sp>
        <p:sp>
          <p:nvSpPr>
            <p:cNvPr id="251" name="Freeform 201">
              <a:extLst>
                <a:ext uri="{FF2B5EF4-FFF2-40B4-BE49-F238E27FC236}">
                  <a16:creationId xmlns:a16="http://schemas.microsoft.com/office/drawing/2014/main" id="{AD783307-B271-0B8B-BF89-37A72062874C}"/>
                </a:ext>
              </a:extLst>
            </p:cNvPr>
            <p:cNvSpPr>
              <a:spLocks noEditPoints="1"/>
            </p:cNvSpPr>
            <p:nvPr/>
          </p:nvSpPr>
          <p:spPr bwMode="auto">
            <a:xfrm>
              <a:off x="4739181" y="3084074"/>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solidFill>
              <a:srgbClr val="00B9C3"/>
            </a:solidFill>
            <a:ln w="6350" cmpd="sng">
              <a:noFill/>
              <a:round/>
              <a:headEnd/>
              <a:tailEnd/>
            </a:ln>
          </p:spPr>
          <p:txBody>
            <a:bodyPr/>
            <a:lstStyle/>
            <a:p>
              <a:endParaRPr lang="en-GB"/>
            </a:p>
          </p:txBody>
        </p:sp>
        <p:sp>
          <p:nvSpPr>
            <p:cNvPr id="252" name="Freeform 202">
              <a:extLst>
                <a:ext uri="{FF2B5EF4-FFF2-40B4-BE49-F238E27FC236}">
                  <a16:creationId xmlns:a16="http://schemas.microsoft.com/office/drawing/2014/main" id="{7B4A8608-8142-F1B7-4DA6-07DD8F796C9A}"/>
                </a:ext>
              </a:extLst>
            </p:cNvPr>
            <p:cNvSpPr>
              <a:spLocks/>
            </p:cNvSpPr>
            <p:nvPr/>
          </p:nvSpPr>
          <p:spPr bwMode="auto">
            <a:xfrm>
              <a:off x="4764889" y="3027837"/>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noFill/>
              <a:round/>
              <a:headEnd/>
              <a:tailEnd/>
            </a:ln>
          </p:spPr>
          <p:txBody>
            <a:bodyPr/>
            <a:lstStyle/>
            <a:p>
              <a:endParaRPr lang="en-GB"/>
            </a:p>
          </p:txBody>
        </p:sp>
        <p:sp>
          <p:nvSpPr>
            <p:cNvPr id="253" name="Freeform 203">
              <a:extLst>
                <a:ext uri="{FF2B5EF4-FFF2-40B4-BE49-F238E27FC236}">
                  <a16:creationId xmlns:a16="http://schemas.microsoft.com/office/drawing/2014/main" id="{18C21263-0B8B-5975-A608-A97DF890A1E1}"/>
                </a:ext>
              </a:extLst>
            </p:cNvPr>
            <p:cNvSpPr>
              <a:spLocks/>
            </p:cNvSpPr>
            <p:nvPr/>
          </p:nvSpPr>
          <p:spPr bwMode="auto">
            <a:xfrm>
              <a:off x="4780957" y="3037478"/>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noFill/>
              <a:round/>
              <a:headEnd/>
              <a:tailEnd/>
            </a:ln>
          </p:spPr>
          <p:txBody>
            <a:bodyPr/>
            <a:lstStyle/>
            <a:p>
              <a:endParaRPr lang="en-GB"/>
            </a:p>
          </p:txBody>
        </p:sp>
        <p:sp>
          <p:nvSpPr>
            <p:cNvPr id="254" name="Freeform 204">
              <a:extLst>
                <a:ext uri="{FF2B5EF4-FFF2-40B4-BE49-F238E27FC236}">
                  <a16:creationId xmlns:a16="http://schemas.microsoft.com/office/drawing/2014/main" id="{A4E65CF4-6E91-A9C1-CAA5-856DA548FE15}"/>
                </a:ext>
              </a:extLst>
            </p:cNvPr>
            <p:cNvSpPr>
              <a:spLocks/>
            </p:cNvSpPr>
            <p:nvPr/>
          </p:nvSpPr>
          <p:spPr bwMode="auto">
            <a:xfrm>
              <a:off x="4777744" y="3053546"/>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noFill/>
              <a:round/>
              <a:headEnd/>
              <a:tailEnd/>
            </a:ln>
          </p:spPr>
          <p:txBody>
            <a:bodyPr/>
            <a:lstStyle/>
            <a:p>
              <a:endParaRPr lang="en-GB"/>
            </a:p>
          </p:txBody>
        </p:sp>
        <p:sp>
          <p:nvSpPr>
            <p:cNvPr id="255" name="Freeform 205">
              <a:extLst>
                <a:ext uri="{FF2B5EF4-FFF2-40B4-BE49-F238E27FC236}">
                  <a16:creationId xmlns:a16="http://schemas.microsoft.com/office/drawing/2014/main" id="{63292CA2-BB62-A690-B52D-9F3E423369E0}"/>
                </a:ext>
              </a:extLst>
            </p:cNvPr>
            <p:cNvSpPr>
              <a:spLocks/>
            </p:cNvSpPr>
            <p:nvPr/>
          </p:nvSpPr>
          <p:spPr bwMode="auto">
            <a:xfrm>
              <a:off x="4774530" y="3021411"/>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noFill/>
              <a:round/>
              <a:headEnd/>
              <a:tailEnd/>
            </a:ln>
          </p:spPr>
          <p:txBody>
            <a:bodyPr/>
            <a:lstStyle/>
            <a:p>
              <a:endParaRPr lang="en-GB"/>
            </a:p>
          </p:txBody>
        </p:sp>
        <p:sp>
          <p:nvSpPr>
            <p:cNvPr id="256" name="Freeform 206">
              <a:extLst>
                <a:ext uri="{FF2B5EF4-FFF2-40B4-BE49-F238E27FC236}">
                  <a16:creationId xmlns:a16="http://schemas.microsoft.com/office/drawing/2014/main" id="{8AB9E53C-87FB-3713-F8A4-0986C5052079}"/>
                </a:ext>
              </a:extLst>
            </p:cNvPr>
            <p:cNvSpPr>
              <a:spLocks/>
            </p:cNvSpPr>
            <p:nvPr/>
          </p:nvSpPr>
          <p:spPr bwMode="auto">
            <a:xfrm>
              <a:off x="4777744" y="3021411"/>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noFill/>
              <a:round/>
              <a:headEnd/>
              <a:tailEnd/>
            </a:ln>
          </p:spPr>
          <p:txBody>
            <a:bodyPr/>
            <a:lstStyle/>
            <a:p>
              <a:endParaRPr lang="en-GB"/>
            </a:p>
          </p:txBody>
        </p:sp>
        <p:sp>
          <p:nvSpPr>
            <p:cNvPr id="257" name="Freeform 207">
              <a:extLst>
                <a:ext uri="{FF2B5EF4-FFF2-40B4-BE49-F238E27FC236}">
                  <a16:creationId xmlns:a16="http://schemas.microsoft.com/office/drawing/2014/main" id="{A10FEE01-3614-15EA-AD8D-F771E4CF4DD9}"/>
                </a:ext>
              </a:extLst>
            </p:cNvPr>
            <p:cNvSpPr>
              <a:spLocks/>
            </p:cNvSpPr>
            <p:nvPr/>
          </p:nvSpPr>
          <p:spPr bwMode="auto">
            <a:xfrm>
              <a:off x="4787385" y="3018197"/>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noFill/>
              <a:round/>
              <a:headEnd/>
              <a:tailEnd/>
            </a:ln>
          </p:spPr>
          <p:txBody>
            <a:bodyPr/>
            <a:lstStyle/>
            <a:p>
              <a:endParaRPr lang="en-GB"/>
            </a:p>
          </p:txBody>
        </p:sp>
        <p:sp>
          <p:nvSpPr>
            <p:cNvPr id="258" name="Freeform 208">
              <a:extLst>
                <a:ext uri="{FF2B5EF4-FFF2-40B4-BE49-F238E27FC236}">
                  <a16:creationId xmlns:a16="http://schemas.microsoft.com/office/drawing/2014/main" id="{7B71F1B0-43B7-E491-75FD-4361D65D200B}"/>
                </a:ext>
              </a:extLst>
            </p:cNvPr>
            <p:cNvSpPr>
              <a:spLocks/>
            </p:cNvSpPr>
            <p:nvPr/>
          </p:nvSpPr>
          <p:spPr bwMode="auto">
            <a:xfrm>
              <a:off x="4787385" y="3018197"/>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noFill/>
              <a:round/>
              <a:headEnd/>
              <a:tailEnd/>
            </a:ln>
          </p:spPr>
          <p:txBody>
            <a:bodyPr/>
            <a:lstStyle/>
            <a:p>
              <a:endParaRPr lang="en-GB"/>
            </a:p>
          </p:txBody>
        </p:sp>
        <p:sp>
          <p:nvSpPr>
            <p:cNvPr id="259" name="Freeform 209">
              <a:extLst>
                <a:ext uri="{FF2B5EF4-FFF2-40B4-BE49-F238E27FC236}">
                  <a16:creationId xmlns:a16="http://schemas.microsoft.com/office/drawing/2014/main" id="{12454EAF-EF8D-A0D4-8AE2-77A5EBF5F161}"/>
                </a:ext>
              </a:extLst>
            </p:cNvPr>
            <p:cNvSpPr>
              <a:spLocks noEditPoints="1"/>
            </p:cNvSpPr>
            <p:nvPr/>
          </p:nvSpPr>
          <p:spPr bwMode="auto">
            <a:xfrm>
              <a:off x="4715080" y="3729988"/>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solidFill>
              <a:srgbClr val="00B9C3"/>
            </a:solidFill>
            <a:ln w="6350" cmpd="sng">
              <a:noFill/>
              <a:round/>
              <a:headEnd/>
              <a:tailEnd/>
            </a:ln>
          </p:spPr>
          <p:txBody>
            <a:bodyPr/>
            <a:lstStyle/>
            <a:p>
              <a:endParaRPr lang="en-GB"/>
            </a:p>
          </p:txBody>
        </p:sp>
        <p:sp>
          <p:nvSpPr>
            <p:cNvPr id="260" name="Freeform 210">
              <a:extLst>
                <a:ext uri="{FF2B5EF4-FFF2-40B4-BE49-F238E27FC236}">
                  <a16:creationId xmlns:a16="http://schemas.microsoft.com/office/drawing/2014/main" id="{9ADA465A-30D6-88EB-D25F-988BB22B85FE}"/>
                </a:ext>
              </a:extLst>
            </p:cNvPr>
            <p:cNvSpPr>
              <a:spLocks noEditPoints="1"/>
            </p:cNvSpPr>
            <p:nvPr/>
          </p:nvSpPr>
          <p:spPr bwMode="auto">
            <a:xfrm>
              <a:off x="7843484" y="4559073"/>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solidFill>
              <a:srgbClr val="F26D23"/>
            </a:solidFill>
            <a:ln w="6350" cmpd="sng">
              <a:noFill/>
              <a:round/>
              <a:headEnd/>
              <a:tailEnd/>
            </a:ln>
          </p:spPr>
          <p:txBody>
            <a:bodyPr/>
            <a:lstStyle/>
            <a:p>
              <a:endParaRPr lang="en-GB"/>
            </a:p>
          </p:txBody>
        </p:sp>
        <p:sp>
          <p:nvSpPr>
            <p:cNvPr id="261" name="Freeform 211">
              <a:extLst>
                <a:ext uri="{FF2B5EF4-FFF2-40B4-BE49-F238E27FC236}">
                  <a16:creationId xmlns:a16="http://schemas.microsoft.com/office/drawing/2014/main" id="{63D52D37-CE8B-F103-9D3F-F3F60620F80B}"/>
                </a:ext>
              </a:extLst>
            </p:cNvPr>
            <p:cNvSpPr>
              <a:spLocks/>
            </p:cNvSpPr>
            <p:nvPr/>
          </p:nvSpPr>
          <p:spPr bwMode="auto">
            <a:xfrm>
              <a:off x="9315295" y="5667731"/>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noFill/>
              <a:round/>
              <a:headEnd/>
              <a:tailEnd/>
            </a:ln>
          </p:spPr>
          <p:txBody>
            <a:bodyPr/>
            <a:lstStyle/>
            <a:p>
              <a:endParaRPr lang="en-GB"/>
            </a:p>
          </p:txBody>
        </p:sp>
        <p:sp>
          <p:nvSpPr>
            <p:cNvPr id="262" name="Freeform 212">
              <a:extLst>
                <a:ext uri="{FF2B5EF4-FFF2-40B4-BE49-F238E27FC236}">
                  <a16:creationId xmlns:a16="http://schemas.microsoft.com/office/drawing/2014/main" id="{7E80E9BC-17E8-6B55-7217-562524CC97A1}"/>
                </a:ext>
              </a:extLst>
            </p:cNvPr>
            <p:cNvSpPr>
              <a:spLocks/>
            </p:cNvSpPr>
            <p:nvPr/>
          </p:nvSpPr>
          <p:spPr bwMode="auto">
            <a:xfrm>
              <a:off x="9355465" y="5624349"/>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noFill/>
              <a:round/>
              <a:headEnd/>
              <a:tailEnd/>
            </a:ln>
          </p:spPr>
          <p:txBody>
            <a:bodyPr/>
            <a:lstStyle/>
            <a:p>
              <a:endParaRPr lang="en-GB"/>
            </a:p>
          </p:txBody>
        </p:sp>
        <p:sp>
          <p:nvSpPr>
            <p:cNvPr id="263" name="Freeform 213">
              <a:extLst>
                <a:ext uri="{FF2B5EF4-FFF2-40B4-BE49-F238E27FC236}">
                  <a16:creationId xmlns:a16="http://schemas.microsoft.com/office/drawing/2014/main" id="{B3E7366C-A420-B3D5-0127-B1110934F294}"/>
                </a:ext>
              </a:extLst>
            </p:cNvPr>
            <p:cNvSpPr>
              <a:spLocks/>
            </p:cNvSpPr>
            <p:nvPr/>
          </p:nvSpPr>
          <p:spPr bwMode="auto">
            <a:xfrm>
              <a:off x="7653883" y="4922198"/>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solidFill>
              <a:srgbClr val="F26D23"/>
            </a:solidFill>
            <a:ln w="6350" cmpd="sng">
              <a:noFill/>
              <a:round/>
              <a:headEnd/>
              <a:tailEnd/>
            </a:ln>
          </p:spPr>
          <p:txBody>
            <a:bodyPr/>
            <a:lstStyle/>
            <a:p>
              <a:endParaRPr lang="en-GB"/>
            </a:p>
          </p:txBody>
        </p:sp>
        <p:sp>
          <p:nvSpPr>
            <p:cNvPr id="264" name="Freeform 214">
              <a:extLst>
                <a:ext uri="{FF2B5EF4-FFF2-40B4-BE49-F238E27FC236}">
                  <a16:creationId xmlns:a16="http://schemas.microsoft.com/office/drawing/2014/main" id="{C2179A74-00A1-B587-07D7-812A4868ADCB}"/>
                </a:ext>
              </a:extLst>
            </p:cNvPr>
            <p:cNvSpPr>
              <a:spLocks/>
            </p:cNvSpPr>
            <p:nvPr/>
          </p:nvSpPr>
          <p:spPr bwMode="auto">
            <a:xfrm>
              <a:off x="7766357" y="4978435"/>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noFill/>
              <a:round/>
              <a:headEnd/>
              <a:tailEnd/>
            </a:ln>
          </p:spPr>
          <p:txBody>
            <a:bodyPr/>
            <a:lstStyle/>
            <a:p>
              <a:endParaRPr lang="en-GB"/>
            </a:p>
          </p:txBody>
        </p:sp>
        <p:sp>
          <p:nvSpPr>
            <p:cNvPr id="265" name="Freeform 215">
              <a:extLst>
                <a:ext uri="{FF2B5EF4-FFF2-40B4-BE49-F238E27FC236}">
                  <a16:creationId xmlns:a16="http://schemas.microsoft.com/office/drawing/2014/main" id="{A8044C28-A77E-BA8D-9D80-07EA07071458}"/>
                </a:ext>
              </a:extLst>
            </p:cNvPr>
            <p:cNvSpPr>
              <a:spLocks/>
            </p:cNvSpPr>
            <p:nvPr/>
          </p:nvSpPr>
          <p:spPr bwMode="auto">
            <a:xfrm>
              <a:off x="7792066" y="4984862"/>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noFill/>
              <a:round/>
              <a:headEnd/>
              <a:tailEnd/>
            </a:ln>
          </p:spPr>
          <p:txBody>
            <a:bodyPr/>
            <a:lstStyle/>
            <a:p>
              <a:endParaRPr lang="en-GB"/>
            </a:p>
          </p:txBody>
        </p:sp>
        <p:sp>
          <p:nvSpPr>
            <p:cNvPr id="266" name="Freeform 216">
              <a:extLst>
                <a:ext uri="{FF2B5EF4-FFF2-40B4-BE49-F238E27FC236}">
                  <a16:creationId xmlns:a16="http://schemas.microsoft.com/office/drawing/2014/main" id="{57562D06-FC68-C511-6659-CF31DFE98587}"/>
                </a:ext>
              </a:extLst>
            </p:cNvPr>
            <p:cNvSpPr>
              <a:spLocks noEditPoints="1"/>
            </p:cNvSpPr>
            <p:nvPr/>
          </p:nvSpPr>
          <p:spPr bwMode="auto">
            <a:xfrm>
              <a:off x="8413891" y="5176065"/>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solidFill>
              <a:schemeClr val="bg1">
                <a:lumMod val="85000"/>
              </a:schemeClr>
            </a:solidFill>
            <a:ln w="6350" cmpd="sng">
              <a:noFill/>
              <a:round/>
              <a:headEnd/>
              <a:tailEnd/>
            </a:ln>
          </p:spPr>
          <p:txBody>
            <a:bodyPr/>
            <a:lstStyle/>
            <a:p>
              <a:endParaRPr lang="en-GB"/>
            </a:p>
          </p:txBody>
        </p:sp>
        <p:sp>
          <p:nvSpPr>
            <p:cNvPr id="267" name="Freeform 217">
              <a:extLst>
                <a:ext uri="{FF2B5EF4-FFF2-40B4-BE49-F238E27FC236}">
                  <a16:creationId xmlns:a16="http://schemas.microsoft.com/office/drawing/2014/main" id="{47046FB8-3DAB-7FAE-FA59-FEB1EAE171C5}"/>
                </a:ext>
              </a:extLst>
            </p:cNvPr>
            <p:cNvSpPr>
              <a:spLocks noEditPoints="1"/>
            </p:cNvSpPr>
            <p:nvPr/>
          </p:nvSpPr>
          <p:spPr bwMode="auto">
            <a:xfrm>
              <a:off x="8797911" y="5333527"/>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noFill/>
              <a:round/>
              <a:headEnd/>
              <a:tailEnd/>
            </a:ln>
          </p:spPr>
          <p:txBody>
            <a:bodyPr/>
            <a:lstStyle/>
            <a:p>
              <a:endParaRPr lang="en-GB"/>
            </a:p>
          </p:txBody>
        </p:sp>
        <p:sp>
          <p:nvSpPr>
            <p:cNvPr id="268" name="Freeform 218">
              <a:extLst>
                <a:ext uri="{FF2B5EF4-FFF2-40B4-BE49-F238E27FC236}">
                  <a16:creationId xmlns:a16="http://schemas.microsoft.com/office/drawing/2014/main" id="{52BCC5E6-9F9B-C44F-D34B-C52B75D39625}"/>
                </a:ext>
              </a:extLst>
            </p:cNvPr>
            <p:cNvSpPr>
              <a:spLocks noEditPoints="1"/>
            </p:cNvSpPr>
            <p:nvPr/>
          </p:nvSpPr>
          <p:spPr bwMode="auto">
            <a:xfrm>
              <a:off x="9063030" y="5580966"/>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noFill/>
              <a:round/>
              <a:headEnd/>
              <a:tailEnd/>
            </a:ln>
          </p:spPr>
          <p:txBody>
            <a:bodyPr/>
            <a:lstStyle/>
            <a:p>
              <a:endParaRPr lang="en-GB"/>
            </a:p>
          </p:txBody>
        </p:sp>
        <p:sp>
          <p:nvSpPr>
            <p:cNvPr id="269" name="Freeform 219">
              <a:extLst>
                <a:ext uri="{FF2B5EF4-FFF2-40B4-BE49-F238E27FC236}">
                  <a16:creationId xmlns:a16="http://schemas.microsoft.com/office/drawing/2014/main" id="{853395E4-D7D9-D631-6B0E-B5AA47569161}"/>
                </a:ext>
              </a:extLst>
            </p:cNvPr>
            <p:cNvSpPr>
              <a:spLocks noEditPoints="1"/>
            </p:cNvSpPr>
            <p:nvPr/>
          </p:nvSpPr>
          <p:spPr bwMode="auto">
            <a:xfrm>
              <a:off x="8993939" y="5754496"/>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noFill/>
              <a:round/>
              <a:headEnd/>
              <a:tailEnd/>
            </a:ln>
          </p:spPr>
          <p:txBody>
            <a:bodyPr/>
            <a:lstStyle/>
            <a:p>
              <a:endParaRPr lang="en-GB"/>
            </a:p>
          </p:txBody>
        </p:sp>
        <p:sp>
          <p:nvSpPr>
            <p:cNvPr id="270" name="Freeform 220">
              <a:extLst>
                <a:ext uri="{FF2B5EF4-FFF2-40B4-BE49-F238E27FC236}">
                  <a16:creationId xmlns:a16="http://schemas.microsoft.com/office/drawing/2014/main" id="{05C098D1-F0CD-4AA4-D371-26F002107430}"/>
                </a:ext>
              </a:extLst>
            </p:cNvPr>
            <p:cNvSpPr>
              <a:spLocks/>
            </p:cNvSpPr>
            <p:nvPr/>
          </p:nvSpPr>
          <p:spPr bwMode="auto">
            <a:xfrm>
              <a:off x="7427327" y="4925412"/>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solidFill>
              <a:srgbClr val="F26D23"/>
            </a:solidFill>
            <a:ln w="6350" cmpd="sng">
              <a:noFill/>
              <a:round/>
              <a:headEnd/>
              <a:tailEnd/>
            </a:ln>
          </p:spPr>
          <p:txBody>
            <a:bodyPr/>
            <a:lstStyle/>
            <a:p>
              <a:endParaRPr lang="en-GB"/>
            </a:p>
          </p:txBody>
        </p:sp>
        <p:sp>
          <p:nvSpPr>
            <p:cNvPr id="271" name="Freeform 221">
              <a:extLst>
                <a:ext uri="{FF2B5EF4-FFF2-40B4-BE49-F238E27FC236}">
                  <a16:creationId xmlns:a16="http://schemas.microsoft.com/office/drawing/2014/main" id="{A2FDADA2-0227-DFA3-313A-BCCB3BEA74FE}"/>
                </a:ext>
              </a:extLst>
            </p:cNvPr>
            <p:cNvSpPr>
              <a:spLocks/>
            </p:cNvSpPr>
            <p:nvPr/>
          </p:nvSpPr>
          <p:spPr bwMode="auto">
            <a:xfrm>
              <a:off x="7510880" y="5090908"/>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noFill/>
              <a:round/>
              <a:headEnd/>
              <a:tailEnd/>
            </a:ln>
          </p:spPr>
          <p:txBody>
            <a:bodyPr/>
            <a:lstStyle/>
            <a:p>
              <a:endParaRPr lang="en-GB"/>
            </a:p>
          </p:txBody>
        </p:sp>
        <p:sp>
          <p:nvSpPr>
            <p:cNvPr id="272" name="Freeform 222">
              <a:extLst>
                <a:ext uri="{FF2B5EF4-FFF2-40B4-BE49-F238E27FC236}">
                  <a16:creationId xmlns:a16="http://schemas.microsoft.com/office/drawing/2014/main" id="{A466DD82-F695-52EF-3F5C-CFDBBEBAB175}"/>
                </a:ext>
              </a:extLst>
            </p:cNvPr>
            <p:cNvSpPr>
              <a:spLocks noEditPoints="1"/>
            </p:cNvSpPr>
            <p:nvPr/>
          </p:nvSpPr>
          <p:spPr bwMode="auto">
            <a:xfrm>
              <a:off x="7298784" y="4957547"/>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solidFill>
              <a:srgbClr val="F26D23"/>
            </a:solidFill>
            <a:ln w="6350" cmpd="sng">
              <a:noFill/>
              <a:round/>
              <a:headEnd/>
              <a:tailEnd/>
            </a:ln>
          </p:spPr>
          <p:txBody>
            <a:bodyPr/>
            <a:lstStyle/>
            <a:p>
              <a:endParaRPr lang="en-GB"/>
            </a:p>
          </p:txBody>
        </p:sp>
        <p:sp>
          <p:nvSpPr>
            <p:cNvPr id="273" name="Freeform 223">
              <a:extLst>
                <a:ext uri="{FF2B5EF4-FFF2-40B4-BE49-F238E27FC236}">
                  <a16:creationId xmlns:a16="http://schemas.microsoft.com/office/drawing/2014/main" id="{5EB01669-7B73-C27A-B23F-437F8EC51804}"/>
                </a:ext>
              </a:extLst>
            </p:cNvPr>
            <p:cNvSpPr>
              <a:spLocks/>
            </p:cNvSpPr>
            <p:nvPr/>
          </p:nvSpPr>
          <p:spPr bwMode="auto">
            <a:xfrm>
              <a:off x="6201352" y="4321274"/>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solidFill>
              <a:srgbClr val="997BA5"/>
            </a:solidFill>
            <a:ln w="6350" cmpd="sng">
              <a:noFill/>
              <a:round/>
              <a:headEnd/>
              <a:tailEnd/>
            </a:ln>
          </p:spPr>
          <p:txBody>
            <a:bodyPr/>
            <a:lstStyle/>
            <a:p>
              <a:endParaRPr lang="en-GB"/>
            </a:p>
          </p:txBody>
        </p:sp>
        <p:sp>
          <p:nvSpPr>
            <p:cNvPr id="274" name="Freeform 224">
              <a:extLst>
                <a:ext uri="{FF2B5EF4-FFF2-40B4-BE49-F238E27FC236}">
                  <a16:creationId xmlns:a16="http://schemas.microsoft.com/office/drawing/2014/main" id="{8B23992B-711C-08E0-0221-476A3F4A3428}"/>
                </a:ext>
              </a:extLst>
            </p:cNvPr>
            <p:cNvSpPr>
              <a:spLocks/>
            </p:cNvSpPr>
            <p:nvPr/>
          </p:nvSpPr>
          <p:spPr bwMode="auto">
            <a:xfrm>
              <a:off x="6336322" y="4318059"/>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noFill/>
              <a:round/>
              <a:headEnd/>
              <a:tailEnd/>
            </a:ln>
          </p:spPr>
          <p:txBody>
            <a:bodyPr/>
            <a:lstStyle/>
            <a:p>
              <a:endParaRPr lang="en-GB"/>
            </a:p>
          </p:txBody>
        </p:sp>
        <p:sp>
          <p:nvSpPr>
            <p:cNvPr id="275" name="Freeform 225">
              <a:extLst>
                <a:ext uri="{FF2B5EF4-FFF2-40B4-BE49-F238E27FC236}">
                  <a16:creationId xmlns:a16="http://schemas.microsoft.com/office/drawing/2014/main" id="{FA274E54-C2B9-5324-6F1B-DEEA9D1866B7}"/>
                </a:ext>
              </a:extLst>
            </p:cNvPr>
            <p:cNvSpPr>
              <a:spLocks/>
            </p:cNvSpPr>
            <p:nvPr/>
          </p:nvSpPr>
          <p:spPr bwMode="auto">
            <a:xfrm>
              <a:off x="6210993" y="4327700"/>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solidFill>
              <a:srgbClr val="997BA5"/>
            </a:solidFill>
            <a:ln w="6350" cmpd="sng">
              <a:noFill/>
              <a:round/>
              <a:headEnd/>
              <a:tailEnd/>
            </a:ln>
          </p:spPr>
          <p:txBody>
            <a:bodyPr/>
            <a:lstStyle/>
            <a:p>
              <a:endParaRPr lang="en-GB"/>
            </a:p>
          </p:txBody>
        </p:sp>
        <p:sp>
          <p:nvSpPr>
            <p:cNvPr id="276" name="Freeform 226">
              <a:extLst>
                <a:ext uri="{FF2B5EF4-FFF2-40B4-BE49-F238E27FC236}">
                  <a16:creationId xmlns:a16="http://schemas.microsoft.com/office/drawing/2014/main" id="{549A7048-3A08-800C-E516-2442F8145185}"/>
                </a:ext>
              </a:extLst>
            </p:cNvPr>
            <p:cNvSpPr>
              <a:spLocks/>
            </p:cNvSpPr>
            <p:nvPr/>
          </p:nvSpPr>
          <p:spPr bwMode="auto">
            <a:xfrm>
              <a:off x="6313828" y="4293959"/>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noFill/>
              <a:round/>
              <a:headEnd/>
              <a:tailEnd/>
            </a:ln>
          </p:spPr>
          <p:txBody>
            <a:bodyPr/>
            <a:lstStyle/>
            <a:p>
              <a:endParaRPr lang="en-GB"/>
            </a:p>
          </p:txBody>
        </p:sp>
        <p:sp>
          <p:nvSpPr>
            <p:cNvPr id="277" name="Freeform 227">
              <a:extLst>
                <a:ext uri="{FF2B5EF4-FFF2-40B4-BE49-F238E27FC236}">
                  <a16:creationId xmlns:a16="http://schemas.microsoft.com/office/drawing/2014/main" id="{326E0B64-C5C1-D5D9-F34A-0C3B8A6406EC}"/>
                </a:ext>
              </a:extLst>
            </p:cNvPr>
            <p:cNvSpPr>
              <a:spLocks/>
            </p:cNvSpPr>
            <p:nvPr/>
          </p:nvSpPr>
          <p:spPr bwMode="auto">
            <a:xfrm>
              <a:off x="6138688" y="4199160"/>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noFill/>
              <a:round/>
              <a:headEnd/>
              <a:tailEnd/>
            </a:ln>
          </p:spPr>
          <p:txBody>
            <a:bodyPr/>
            <a:lstStyle/>
            <a:p>
              <a:endParaRPr lang="en-GB"/>
            </a:p>
          </p:txBody>
        </p:sp>
        <p:sp>
          <p:nvSpPr>
            <p:cNvPr id="278" name="Freeform 228">
              <a:extLst>
                <a:ext uri="{FF2B5EF4-FFF2-40B4-BE49-F238E27FC236}">
                  <a16:creationId xmlns:a16="http://schemas.microsoft.com/office/drawing/2014/main" id="{05E524A8-0AA3-85F5-83D1-90CB1641BD9A}"/>
                </a:ext>
              </a:extLst>
            </p:cNvPr>
            <p:cNvSpPr>
              <a:spLocks/>
            </p:cNvSpPr>
            <p:nvPr/>
          </p:nvSpPr>
          <p:spPr bwMode="auto">
            <a:xfrm>
              <a:off x="5812512" y="4112396"/>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noFill/>
              <a:round/>
              <a:headEnd/>
              <a:tailEnd/>
            </a:ln>
          </p:spPr>
          <p:txBody>
            <a:bodyPr/>
            <a:lstStyle/>
            <a:p>
              <a:endParaRPr lang="en-GB"/>
            </a:p>
          </p:txBody>
        </p:sp>
        <p:sp>
          <p:nvSpPr>
            <p:cNvPr id="279" name="Freeform 229">
              <a:extLst>
                <a:ext uri="{FF2B5EF4-FFF2-40B4-BE49-F238E27FC236}">
                  <a16:creationId xmlns:a16="http://schemas.microsoft.com/office/drawing/2014/main" id="{E3AA4B9B-B310-F735-09E6-177F2B662767}"/>
                </a:ext>
              </a:extLst>
            </p:cNvPr>
            <p:cNvSpPr>
              <a:spLocks/>
            </p:cNvSpPr>
            <p:nvPr/>
          </p:nvSpPr>
          <p:spPr bwMode="auto">
            <a:xfrm>
              <a:off x="5799657" y="4088294"/>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solidFill>
              <a:srgbClr val="00B9C3"/>
            </a:solidFill>
            <a:ln w="6350" cmpd="sng">
              <a:noFill/>
              <a:round/>
              <a:headEnd/>
              <a:tailEnd/>
            </a:ln>
          </p:spPr>
          <p:txBody>
            <a:bodyPr/>
            <a:lstStyle/>
            <a:p>
              <a:endParaRPr lang="en-GB"/>
            </a:p>
          </p:txBody>
        </p:sp>
        <p:sp>
          <p:nvSpPr>
            <p:cNvPr id="280" name="Freeform 230">
              <a:extLst>
                <a:ext uri="{FF2B5EF4-FFF2-40B4-BE49-F238E27FC236}">
                  <a16:creationId xmlns:a16="http://schemas.microsoft.com/office/drawing/2014/main" id="{FFFC004E-9D00-1F78-6AA7-396E8CE9AB41}"/>
                </a:ext>
              </a:extLst>
            </p:cNvPr>
            <p:cNvSpPr>
              <a:spLocks/>
            </p:cNvSpPr>
            <p:nvPr/>
          </p:nvSpPr>
          <p:spPr bwMode="auto">
            <a:xfrm>
              <a:off x="5793230" y="4147744"/>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noFill/>
              <a:round/>
              <a:headEnd/>
              <a:tailEnd/>
            </a:ln>
          </p:spPr>
          <p:txBody>
            <a:bodyPr/>
            <a:lstStyle/>
            <a:p>
              <a:endParaRPr lang="en-GB"/>
            </a:p>
          </p:txBody>
        </p:sp>
        <p:sp>
          <p:nvSpPr>
            <p:cNvPr id="281" name="Freeform 231">
              <a:extLst>
                <a:ext uri="{FF2B5EF4-FFF2-40B4-BE49-F238E27FC236}">
                  <a16:creationId xmlns:a16="http://schemas.microsoft.com/office/drawing/2014/main" id="{5501435E-1F53-2153-A7A8-0305F258FD9E}"/>
                </a:ext>
              </a:extLst>
            </p:cNvPr>
            <p:cNvSpPr>
              <a:spLocks noEditPoints="1"/>
            </p:cNvSpPr>
            <p:nvPr/>
          </p:nvSpPr>
          <p:spPr bwMode="auto">
            <a:xfrm>
              <a:off x="5434918" y="3797473"/>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solidFill>
              <a:srgbClr val="00B9C3"/>
            </a:solidFill>
            <a:ln w="6350" cmpd="sng">
              <a:noFill/>
              <a:round/>
              <a:headEnd/>
              <a:tailEnd/>
            </a:ln>
          </p:spPr>
          <p:txBody>
            <a:bodyPr/>
            <a:lstStyle/>
            <a:p>
              <a:endParaRPr lang="en-GB"/>
            </a:p>
          </p:txBody>
        </p:sp>
        <p:sp>
          <p:nvSpPr>
            <p:cNvPr id="282" name="Freeform 235">
              <a:extLst>
                <a:ext uri="{FF2B5EF4-FFF2-40B4-BE49-F238E27FC236}">
                  <a16:creationId xmlns:a16="http://schemas.microsoft.com/office/drawing/2014/main" id="{9ADB84A5-588E-AAF6-3C28-BA1ACCD82119}"/>
                </a:ext>
              </a:extLst>
            </p:cNvPr>
            <p:cNvSpPr>
              <a:spLocks/>
            </p:cNvSpPr>
            <p:nvPr/>
          </p:nvSpPr>
          <p:spPr bwMode="auto">
            <a:xfrm>
              <a:off x="6648037" y="6712119"/>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noFill/>
              <a:round/>
              <a:headEnd/>
              <a:tailEnd/>
            </a:ln>
          </p:spPr>
          <p:txBody>
            <a:bodyPr/>
            <a:lstStyle/>
            <a:p>
              <a:endParaRPr lang="en-GB"/>
            </a:p>
          </p:txBody>
        </p:sp>
        <p:sp>
          <p:nvSpPr>
            <p:cNvPr id="283" name="Freeform 236">
              <a:extLst>
                <a:ext uri="{FF2B5EF4-FFF2-40B4-BE49-F238E27FC236}">
                  <a16:creationId xmlns:a16="http://schemas.microsoft.com/office/drawing/2014/main" id="{D18BD82F-651A-E3D5-9E22-1261577CFE42}"/>
                </a:ext>
              </a:extLst>
            </p:cNvPr>
            <p:cNvSpPr>
              <a:spLocks noEditPoints="1"/>
            </p:cNvSpPr>
            <p:nvPr/>
          </p:nvSpPr>
          <p:spPr bwMode="auto">
            <a:xfrm>
              <a:off x="8008981" y="3667325"/>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solidFill>
              <a:srgbClr val="F26D23"/>
            </a:solidFill>
            <a:ln w="6350" cmpd="sng">
              <a:noFill/>
              <a:round/>
              <a:headEnd/>
              <a:tailEnd/>
            </a:ln>
          </p:spPr>
          <p:txBody>
            <a:bodyPr/>
            <a:lstStyle/>
            <a:p>
              <a:endParaRPr lang="en-GB"/>
            </a:p>
          </p:txBody>
        </p:sp>
        <p:sp>
          <p:nvSpPr>
            <p:cNvPr id="284" name="Freeform 237">
              <a:extLst>
                <a:ext uri="{FF2B5EF4-FFF2-40B4-BE49-F238E27FC236}">
                  <a16:creationId xmlns:a16="http://schemas.microsoft.com/office/drawing/2014/main" id="{FF0694E1-BE72-3B67-B953-B13150379128}"/>
                </a:ext>
              </a:extLst>
            </p:cNvPr>
            <p:cNvSpPr>
              <a:spLocks noEditPoints="1"/>
            </p:cNvSpPr>
            <p:nvPr/>
          </p:nvSpPr>
          <p:spPr bwMode="auto">
            <a:xfrm>
              <a:off x="5431704" y="2102349"/>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solidFill>
              <a:schemeClr val="bg1">
                <a:lumMod val="85000"/>
              </a:schemeClr>
            </a:solidFill>
            <a:ln w="6350" cmpd="sng">
              <a:noFill/>
              <a:round/>
              <a:headEnd/>
              <a:tailEnd/>
            </a:ln>
          </p:spPr>
          <p:txBody>
            <a:bodyPr/>
            <a:lstStyle/>
            <a:p>
              <a:endParaRPr lang="en-GB"/>
            </a:p>
          </p:txBody>
        </p:sp>
        <p:sp>
          <p:nvSpPr>
            <p:cNvPr id="285" name="Freeform 238">
              <a:extLst>
                <a:ext uri="{FF2B5EF4-FFF2-40B4-BE49-F238E27FC236}">
                  <a16:creationId xmlns:a16="http://schemas.microsoft.com/office/drawing/2014/main" id="{D0E624EF-FE52-82BD-FDDE-B06060E046A8}"/>
                </a:ext>
              </a:extLst>
            </p:cNvPr>
            <p:cNvSpPr>
              <a:spLocks noEditPoints="1"/>
            </p:cNvSpPr>
            <p:nvPr/>
          </p:nvSpPr>
          <p:spPr bwMode="auto">
            <a:xfrm>
              <a:off x="7739042" y="5455640"/>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solidFill>
              <a:srgbClr val="FEC740"/>
            </a:solidFill>
            <a:ln w="6350" cmpd="sng">
              <a:noFill/>
              <a:round/>
              <a:headEnd/>
              <a:tailEnd/>
            </a:ln>
          </p:spPr>
          <p:txBody>
            <a:bodyPr/>
            <a:lstStyle/>
            <a:p>
              <a:endParaRPr lang="en-GB"/>
            </a:p>
          </p:txBody>
        </p:sp>
        <p:sp>
          <p:nvSpPr>
            <p:cNvPr id="286" name="Freeform 273">
              <a:extLst>
                <a:ext uri="{FF2B5EF4-FFF2-40B4-BE49-F238E27FC236}">
                  <a16:creationId xmlns:a16="http://schemas.microsoft.com/office/drawing/2014/main" id="{41225096-7FE7-141E-350D-BEB7B7A0E695}"/>
                </a:ext>
              </a:extLst>
            </p:cNvPr>
            <p:cNvSpPr>
              <a:spLocks/>
            </p:cNvSpPr>
            <p:nvPr/>
          </p:nvSpPr>
          <p:spPr bwMode="auto">
            <a:xfrm>
              <a:off x="4522266" y="4102755"/>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noFill/>
              <a:round/>
              <a:headEnd/>
              <a:tailEnd/>
            </a:ln>
          </p:spPr>
          <p:txBody>
            <a:bodyPr/>
            <a:lstStyle/>
            <a:p>
              <a:endParaRPr lang="en-GB"/>
            </a:p>
          </p:txBody>
        </p:sp>
        <p:sp>
          <p:nvSpPr>
            <p:cNvPr id="287" name="Freeform 274">
              <a:extLst>
                <a:ext uri="{FF2B5EF4-FFF2-40B4-BE49-F238E27FC236}">
                  <a16:creationId xmlns:a16="http://schemas.microsoft.com/office/drawing/2014/main" id="{2DDEFC78-B77D-0286-C3E8-C1611FA3C236}"/>
                </a:ext>
              </a:extLst>
            </p:cNvPr>
            <p:cNvSpPr>
              <a:spLocks/>
            </p:cNvSpPr>
            <p:nvPr/>
          </p:nvSpPr>
          <p:spPr bwMode="auto">
            <a:xfrm>
              <a:off x="6014965" y="5478134"/>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noFill/>
              <a:round/>
              <a:headEnd/>
              <a:tailEnd/>
            </a:ln>
          </p:spPr>
          <p:txBody>
            <a:bodyPr/>
            <a:lstStyle/>
            <a:p>
              <a:endParaRPr lang="en-GB"/>
            </a:p>
          </p:txBody>
        </p:sp>
        <p:sp>
          <p:nvSpPr>
            <p:cNvPr id="288" name="Freeform 275">
              <a:extLst>
                <a:ext uri="{FF2B5EF4-FFF2-40B4-BE49-F238E27FC236}">
                  <a16:creationId xmlns:a16="http://schemas.microsoft.com/office/drawing/2014/main" id="{AF697E6E-EE16-7329-6281-6B7974A475D4}"/>
                </a:ext>
              </a:extLst>
            </p:cNvPr>
            <p:cNvSpPr>
              <a:spLocks/>
            </p:cNvSpPr>
            <p:nvPr/>
          </p:nvSpPr>
          <p:spPr bwMode="auto">
            <a:xfrm>
              <a:off x="6058349" y="5518304"/>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noFill/>
              <a:round/>
              <a:headEnd/>
              <a:tailEnd/>
            </a:ln>
          </p:spPr>
          <p:txBody>
            <a:bodyPr/>
            <a:lstStyle/>
            <a:p>
              <a:endParaRPr lang="en-GB"/>
            </a:p>
          </p:txBody>
        </p:sp>
        <p:sp>
          <p:nvSpPr>
            <p:cNvPr id="289" name="Freeform 276">
              <a:extLst>
                <a:ext uri="{FF2B5EF4-FFF2-40B4-BE49-F238E27FC236}">
                  <a16:creationId xmlns:a16="http://schemas.microsoft.com/office/drawing/2014/main" id="{E93C644A-3B96-AB47-C2FD-DB39E80BB3CA}"/>
                </a:ext>
              </a:extLst>
            </p:cNvPr>
            <p:cNvSpPr>
              <a:spLocks/>
            </p:cNvSpPr>
            <p:nvPr/>
          </p:nvSpPr>
          <p:spPr bwMode="auto">
            <a:xfrm>
              <a:off x="6039068" y="5502236"/>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noFill/>
              <a:round/>
              <a:headEnd/>
              <a:tailEnd/>
            </a:ln>
          </p:spPr>
          <p:txBody>
            <a:bodyPr/>
            <a:lstStyle/>
            <a:p>
              <a:endParaRPr lang="en-GB"/>
            </a:p>
          </p:txBody>
        </p:sp>
        <p:sp>
          <p:nvSpPr>
            <p:cNvPr id="290" name="Freeform 277">
              <a:extLst>
                <a:ext uri="{FF2B5EF4-FFF2-40B4-BE49-F238E27FC236}">
                  <a16:creationId xmlns:a16="http://schemas.microsoft.com/office/drawing/2014/main" id="{B043C268-7C34-57EF-271D-C632F0B74F63}"/>
                </a:ext>
              </a:extLst>
            </p:cNvPr>
            <p:cNvSpPr>
              <a:spLocks/>
            </p:cNvSpPr>
            <p:nvPr/>
          </p:nvSpPr>
          <p:spPr bwMode="auto">
            <a:xfrm>
              <a:off x="5674328" y="5163211"/>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solidFill>
              <a:srgbClr val="B9D045"/>
            </a:solidFill>
            <a:ln w="6350" cmpd="sng">
              <a:noFill/>
              <a:round/>
              <a:headEnd/>
              <a:tailEnd/>
            </a:ln>
          </p:spPr>
          <p:txBody>
            <a:bodyPr/>
            <a:lstStyle/>
            <a:p>
              <a:endParaRPr lang="en-GB"/>
            </a:p>
          </p:txBody>
        </p:sp>
        <p:sp>
          <p:nvSpPr>
            <p:cNvPr id="291" name="Freeform 278">
              <a:extLst>
                <a:ext uri="{FF2B5EF4-FFF2-40B4-BE49-F238E27FC236}">
                  <a16:creationId xmlns:a16="http://schemas.microsoft.com/office/drawing/2014/main" id="{31D729A5-EBB7-636D-7EA6-AAEE6FA4553B}"/>
                </a:ext>
              </a:extLst>
            </p:cNvPr>
            <p:cNvSpPr>
              <a:spLocks/>
            </p:cNvSpPr>
            <p:nvPr/>
          </p:nvSpPr>
          <p:spPr bwMode="auto">
            <a:xfrm>
              <a:off x="5915346" y="5302998"/>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noFill/>
              <a:round/>
              <a:headEnd/>
              <a:tailEnd/>
            </a:ln>
          </p:spPr>
          <p:txBody>
            <a:bodyPr/>
            <a:lstStyle/>
            <a:p>
              <a:endParaRPr lang="en-GB"/>
            </a:p>
          </p:txBody>
        </p:sp>
        <p:sp>
          <p:nvSpPr>
            <p:cNvPr id="292" name="Freeform 279">
              <a:extLst>
                <a:ext uri="{FF2B5EF4-FFF2-40B4-BE49-F238E27FC236}">
                  <a16:creationId xmlns:a16="http://schemas.microsoft.com/office/drawing/2014/main" id="{2A3AF150-6915-9B6E-270F-1D99E466A8AE}"/>
                </a:ext>
              </a:extLst>
            </p:cNvPr>
            <p:cNvSpPr>
              <a:spLocks/>
            </p:cNvSpPr>
            <p:nvPr/>
          </p:nvSpPr>
          <p:spPr bwMode="auto">
            <a:xfrm>
              <a:off x="5924986" y="5282111"/>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noFill/>
              <a:round/>
              <a:headEnd/>
              <a:tailEnd/>
            </a:ln>
          </p:spPr>
          <p:txBody>
            <a:bodyPr/>
            <a:lstStyle/>
            <a:p>
              <a:endParaRPr lang="en-GB"/>
            </a:p>
          </p:txBody>
        </p:sp>
        <p:sp>
          <p:nvSpPr>
            <p:cNvPr id="293" name="Freeform 280">
              <a:extLst>
                <a:ext uri="{FF2B5EF4-FFF2-40B4-BE49-F238E27FC236}">
                  <a16:creationId xmlns:a16="http://schemas.microsoft.com/office/drawing/2014/main" id="{304A718F-A0FA-92BA-7BAF-DB9E9614E233}"/>
                </a:ext>
              </a:extLst>
            </p:cNvPr>
            <p:cNvSpPr>
              <a:spLocks/>
            </p:cNvSpPr>
            <p:nvPr/>
          </p:nvSpPr>
          <p:spPr bwMode="auto">
            <a:xfrm>
              <a:off x="5924986" y="5362448"/>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noFill/>
              <a:round/>
              <a:headEnd/>
              <a:tailEnd/>
            </a:ln>
          </p:spPr>
          <p:txBody>
            <a:bodyPr/>
            <a:lstStyle/>
            <a:p>
              <a:endParaRPr lang="en-GB"/>
            </a:p>
          </p:txBody>
        </p:sp>
        <p:sp>
          <p:nvSpPr>
            <p:cNvPr id="294" name="Freeform 281">
              <a:extLst>
                <a:ext uri="{FF2B5EF4-FFF2-40B4-BE49-F238E27FC236}">
                  <a16:creationId xmlns:a16="http://schemas.microsoft.com/office/drawing/2014/main" id="{92A364F8-E438-6FD0-B317-E1048F8669B7}"/>
                </a:ext>
              </a:extLst>
            </p:cNvPr>
            <p:cNvSpPr>
              <a:spLocks/>
            </p:cNvSpPr>
            <p:nvPr/>
          </p:nvSpPr>
          <p:spPr bwMode="auto">
            <a:xfrm>
              <a:off x="6310614" y="5773777"/>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noFill/>
              <a:round/>
              <a:headEnd/>
              <a:tailEnd/>
            </a:ln>
          </p:spPr>
          <p:txBody>
            <a:bodyPr/>
            <a:lstStyle/>
            <a:p>
              <a:endParaRPr lang="en-GB"/>
            </a:p>
          </p:txBody>
        </p:sp>
        <p:sp>
          <p:nvSpPr>
            <p:cNvPr id="295" name="Freeform 282">
              <a:extLst>
                <a:ext uri="{FF2B5EF4-FFF2-40B4-BE49-F238E27FC236}">
                  <a16:creationId xmlns:a16="http://schemas.microsoft.com/office/drawing/2014/main" id="{F0C0960C-63DD-68B2-1237-CEE9F8993310}"/>
                </a:ext>
              </a:extLst>
            </p:cNvPr>
            <p:cNvSpPr>
              <a:spLocks/>
            </p:cNvSpPr>
            <p:nvPr/>
          </p:nvSpPr>
          <p:spPr bwMode="auto">
            <a:xfrm>
              <a:off x="6357210" y="5743248"/>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noFill/>
              <a:round/>
              <a:headEnd/>
              <a:tailEnd/>
            </a:ln>
          </p:spPr>
          <p:txBody>
            <a:bodyPr/>
            <a:lstStyle/>
            <a:p>
              <a:endParaRPr lang="en-GB"/>
            </a:p>
          </p:txBody>
        </p:sp>
        <p:sp>
          <p:nvSpPr>
            <p:cNvPr id="296" name="Freeform 283">
              <a:extLst>
                <a:ext uri="{FF2B5EF4-FFF2-40B4-BE49-F238E27FC236}">
                  <a16:creationId xmlns:a16="http://schemas.microsoft.com/office/drawing/2014/main" id="{1E10198C-76CC-616B-1D5C-912D986FA95F}"/>
                </a:ext>
              </a:extLst>
            </p:cNvPr>
            <p:cNvSpPr>
              <a:spLocks/>
            </p:cNvSpPr>
            <p:nvPr/>
          </p:nvSpPr>
          <p:spPr bwMode="auto">
            <a:xfrm>
              <a:off x="5354579" y="3747663"/>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noFill/>
              <a:round/>
              <a:headEnd/>
              <a:tailEnd/>
            </a:ln>
          </p:spPr>
          <p:txBody>
            <a:bodyPr/>
            <a:lstStyle/>
            <a:p>
              <a:endParaRPr lang="en-GB"/>
            </a:p>
          </p:txBody>
        </p:sp>
        <p:sp>
          <p:nvSpPr>
            <p:cNvPr id="297" name="Freeform 284">
              <a:extLst>
                <a:ext uri="{FF2B5EF4-FFF2-40B4-BE49-F238E27FC236}">
                  <a16:creationId xmlns:a16="http://schemas.microsoft.com/office/drawing/2014/main" id="{35EFF07B-565A-6D06-D462-F48919E8B956}"/>
                </a:ext>
              </a:extLst>
            </p:cNvPr>
            <p:cNvSpPr>
              <a:spLocks/>
            </p:cNvSpPr>
            <p:nvPr/>
          </p:nvSpPr>
          <p:spPr bwMode="auto">
            <a:xfrm>
              <a:off x="5354579" y="3744449"/>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noFill/>
              <a:round/>
              <a:headEnd/>
              <a:tailEnd/>
            </a:ln>
          </p:spPr>
          <p:txBody>
            <a:bodyPr/>
            <a:lstStyle/>
            <a:p>
              <a:endParaRPr lang="en-GB"/>
            </a:p>
          </p:txBody>
        </p:sp>
        <p:sp>
          <p:nvSpPr>
            <p:cNvPr id="298" name="Freeform 285">
              <a:extLst>
                <a:ext uri="{FF2B5EF4-FFF2-40B4-BE49-F238E27FC236}">
                  <a16:creationId xmlns:a16="http://schemas.microsoft.com/office/drawing/2014/main" id="{D583FA62-AB5E-0124-ADC3-EAFF5278F84C}"/>
                </a:ext>
              </a:extLst>
            </p:cNvPr>
            <p:cNvSpPr>
              <a:spLocks/>
            </p:cNvSpPr>
            <p:nvPr/>
          </p:nvSpPr>
          <p:spPr bwMode="auto">
            <a:xfrm>
              <a:off x="5357792" y="3760517"/>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noFill/>
              <a:round/>
              <a:headEnd/>
              <a:tailEnd/>
            </a:ln>
          </p:spPr>
          <p:txBody>
            <a:bodyPr/>
            <a:lstStyle/>
            <a:p>
              <a:endParaRPr lang="en-GB"/>
            </a:p>
          </p:txBody>
        </p:sp>
        <p:sp>
          <p:nvSpPr>
            <p:cNvPr id="299" name="Freeform 286">
              <a:extLst>
                <a:ext uri="{FF2B5EF4-FFF2-40B4-BE49-F238E27FC236}">
                  <a16:creationId xmlns:a16="http://schemas.microsoft.com/office/drawing/2014/main" id="{6664CC10-0886-F1E5-76AA-0DB3B3A7AAB5}"/>
                </a:ext>
              </a:extLst>
            </p:cNvPr>
            <p:cNvSpPr>
              <a:spLocks/>
            </p:cNvSpPr>
            <p:nvPr/>
          </p:nvSpPr>
          <p:spPr bwMode="auto">
            <a:xfrm>
              <a:off x="5304768" y="3681786"/>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noFill/>
              <a:round/>
              <a:headEnd/>
              <a:tailEnd/>
            </a:ln>
          </p:spPr>
          <p:txBody>
            <a:bodyPr/>
            <a:lstStyle/>
            <a:p>
              <a:endParaRPr lang="en-GB"/>
            </a:p>
          </p:txBody>
        </p:sp>
        <p:sp>
          <p:nvSpPr>
            <p:cNvPr id="300" name="Freeform 287">
              <a:extLst>
                <a:ext uri="{FF2B5EF4-FFF2-40B4-BE49-F238E27FC236}">
                  <a16:creationId xmlns:a16="http://schemas.microsoft.com/office/drawing/2014/main" id="{B818A1A0-4B08-F6F5-697C-5FE73FF72E19}"/>
                </a:ext>
              </a:extLst>
            </p:cNvPr>
            <p:cNvSpPr>
              <a:spLocks/>
            </p:cNvSpPr>
            <p:nvPr/>
          </p:nvSpPr>
          <p:spPr bwMode="auto">
            <a:xfrm>
              <a:off x="5301555" y="3681786"/>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noFill/>
              <a:round/>
              <a:headEnd/>
              <a:tailEnd/>
            </a:ln>
          </p:spPr>
          <p:txBody>
            <a:bodyPr/>
            <a:lstStyle/>
            <a:p>
              <a:endParaRPr lang="en-GB"/>
            </a:p>
          </p:txBody>
        </p:sp>
        <p:sp>
          <p:nvSpPr>
            <p:cNvPr id="301" name="Freeform 288">
              <a:extLst>
                <a:ext uri="{FF2B5EF4-FFF2-40B4-BE49-F238E27FC236}">
                  <a16:creationId xmlns:a16="http://schemas.microsoft.com/office/drawing/2014/main" id="{0F82BB03-3699-D478-F820-BC07FAD75B05}"/>
                </a:ext>
              </a:extLst>
            </p:cNvPr>
            <p:cNvSpPr>
              <a:spLocks/>
            </p:cNvSpPr>
            <p:nvPr/>
          </p:nvSpPr>
          <p:spPr bwMode="auto">
            <a:xfrm>
              <a:off x="5309589" y="3694640"/>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noFill/>
              <a:round/>
              <a:headEnd/>
              <a:tailEnd/>
            </a:ln>
          </p:spPr>
          <p:txBody>
            <a:bodyPr/>
            <a:lstStyle/>
            <a:p>
              <a:endParaRPr lang="en-GB"/>
            </a:p>
          </p:txBody>
        </p:sp>
        <p:sp>
          <p:nvSpPr>
            <p:cNvPr id="302" name="Freeform 301">
              <a:extLst>
                <a:ext uri="{FF2B5EF4-FFF2-40B4-BE49-F238E27FC236}">
                  <a16:creationId xmlns:a16="http://schemas.microsoft.com/office/drawing/2014/main" id="{5A220BE9-3017-8CC5-5F25-25AAEDC12CBE}"/>
                </a:ext>
              </a:extLst>
            </p:cNvPr>
            <p:cNvSpPr>
              <a:spLocks/>
            </p:cNvSpPr>
            <p:nvPr/>
          </p:nvSpPr>
          <p:spPr bwMode="auto">
            <a:xfrm>
              <a:off x="4986626" y="3770158"/>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noFill/>
              <a:round/>
              <a:headEnd/>
              <a:tailEnd/>
            </a:ln>
          </p:spPr>
          <p:txBody>
            <a:bodyPr/>
            <a:lstStyle/>
            <a:p>
              <a:endParaRPr lang="en-GB"/>
            </a:p>
          </p:txBody>
        </p:sp>
        <p:sp>
          <p:nvSpPr>
            <p:cNvPr id="303" name="Freeform 301">
              <a:extLst>
                <a:ext uri="{FF2B5EF4-FFF2-40B4-BE49-F238E27FC236}">
                  <a16:creationId xmlns:a16="http://schemas.microsoft.com/office/drawing/2014/main" id="{58315197-0432-55CD-6696-6FC6AAEC2024}"/>
                </a:ext>
              </a:extLst>
            </p:cNvPr>
            <p:cNvSpPr/>
            <p:nvPr/>
          </p:nvSpPr>
          <p:spPr bwMode="ltGray">
            <a:xfrm>
              <a:off x="5536508" y="4766482"/>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eeform 302">
              <a:extLst>
                <a:ext uri="{FF2B5EF4-FFF2-40B4-BE49-F238E27FC236}">
                  <a16:creationId xmlns:a16="http://schemas.microsoft.com/office/drawing/2014/main" id="{C4E8D936-F14B-0DCB-49EB-5F097B912C12}"/>
                </a:ext>
              </a:extLst>
            </p:cNvPr>
            <p:cNvSpPr/>
            <p:nvPr/>
          </p:nvSpPr>
          <p:spPr bwMode="ltGray">
            <a:xfrm>
              <a:off x="5533647" y="4763953"/>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solidFill>
              <a:srgbClr val="B9D04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latin typeface="Georgia" pitchFamily="18" charset="0"/>
              </a:endParaRPr>
            </a:p>
          </p:txBody>
        </p:sp>
        <p:sp>
          <p:nvSpPr>
            <p:cNvPr id="305" name="Freeform 83">
              <a:extLst>
                <a:ext uri="{FF2B5EF4-FFF2-40B4-BE49-F238E27FC236}">
                  <a16:creationId xmlns:a16="http://schemas.microsoft.com/office/drawing/2014/main" id="{F6F25B50-7280-0824-1CF9-3250A9D2451E}"/>
                </a:ext>
              </a:extLst>
            </p:cNvPr>
            <p:cNvSpPr>
              <a:spLocks/>
            </p:cNvSpPr>
            <p:nvPr/>
          </p:nvSpPr>
          <p:spPr bwMode="auto">
            <a:xfrm>
              <a:off x="5490741" y="4421499"/>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solidFill>
              <a:srgbClr val="997BA5"/>
            </a:solidFill>
            <a:ln w="3175" cmpd="sng">
              <a:noFill/>
              <a:round/>
              <a:headEnd/>
              <a:tailEnd/>
            </a:ln>
          </p:spPr>
          <p:txBody>
            <a:bodyPr/>
            <a:lstStyle/>
            <a:p>
              <a:endParaRPr lang="en-GB"/>
            </a:p>
          </p:txBody>
        </p:sp>
      </p:grpSp>
      <p:sp>
        <p:nvSpPr>
          <p:cNvPr id="309" name="Arrow: Up 308">
            <a:extLst>
              <a:ext uri="{FF2B5EF4-FFF2-40B4-BE49-F238E27FC236}">
                <a16:creationId xmlns:a16="http://schemas.microsoft.com/office/drawing/2014/main" id="{471D05B8-0A77-BBF9-1624-C6F91070BE72}"/>
              </a:ext>
            </a:extLst>
          </p:cNvPr>
          <p:cNvSpPr/>
          <p:nvPr/>
        </p:nvSpPr>
        <p:spPr>
          <a:xfrm>
            <a:off x="4993508" y="1930263"/>
            <a:ext cx="288000" cy="396000"/>
          </a:xfrm>
          <a:prstGeom prst="upArrow">
            <a:avLst/>
          </a:prstGeom>
          <a:solidFill>
            <a:srgbClr val="004B2C"/>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0" name="Arrow: Up 309">
            <a:extLst>
              <a:ext uri="{FF2B5EF4-FFF2-40B4-BE49-F238E27FC236}">
                <a16:creationId xmlns:a16="http://schemas.microsoft.com/office/drawing/2014/main" id="{49274BC1-2DA4-F8A7-9C0C-099B3282586D}"/>
              </a:ext>
            </a:extLst>
          </p:cNvPr>
          <p:cNvSpPr/>
          <p:nvPr/>
        </p:nvSpPr>
        <p:spPr>
          <a:xfrm>
            <a:off x="4993508" y="2849181"/>
            <a:ext cx="288000" cy="396000"/>
          </a:xfrm>
          <a:prstGeom prst="upArrow">
            <a:avLst/>
          </a:prstGeom>
          <a:solidFill>
            <a:srgbClr val="E22F2D"/>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2" name="Arrow: Up 311">
            <a:extLst>
              <a:ext uri="{FF2B5EF4-FFF2-40B4-BE49-F238E27FC236}">
                <a16:creationId xmlns:a16="http://schemas.microsoft.com/office/drawing/2014/main" id="{D11F60E4-D307-CC8D-6EAD-67A3D76BE240}"/>
              </a:ext>
            </a:extLst>
          </p:cNvPr>
          <p:cNvSpPr/>
          <p:nvPr/>
        </p:nvSpPr>
        <p:spPr>
          <a:xfrm>
            <a:off x="6935247" y="1930263"/>
            <a:ext cx="288000" cy="396000"/>
          </a:xfrm>
          <a:prstGeom prst="upArrow">
            <a:avLst/>
          </a:prstGeom>
          <a:solidFill>
            <a:srgbClr val="614589"/>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3" name="Arrow: Up 312">
            <a:extLst>
              <a:ext uri="{FF2B5EF4-FFF2-40B4-BE49-F238E27FC236}">
                <a16:creationId xmlns:a16="http://schemas.microsoft.com/office/drawing/2014/main" id="{9F1E9B99-B2D8-D458-1EA3-E202D263B6FB}"/>
              </a:ext>
            </a:extLst>
          </p:cNvPr>
          <p:cNvSpPr/>
          <p:nvPr/>
        </p:nvSpPr>
        <p:spPr>
          <a:xfrm>
            <a:off x="6935247" y="2849181"/>
            <a:ext cx="288000" cy="396000"/>
          </a:xfrm>
          <a:prstGeom prst="upArrow">
            <a:avLst/>
          </a:prstGeom>
          <a:solidFill>
            <a:srgbClr val="F5A2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6" name="TextBox 315">
            <a:extLst>
              <a:ext uri="{FF2B5EF4-FFF2-40B4-BE49-F238E27FC236}">
                <a16:creationId xmlns:a16="http://schemas.microsoft.com/office/drawing/2014/main" id="{AE88F2BA-79AE-21F1-8977-F7D4C8070F67}"/>
              </a:ext>
            </a:extLst>
          </p:cNvPr>
          <p:cNvSpPr txBox="1"/>
          <p:nvPr/>
        </p:nvSpPr>
        <p:spPr>
          <a:xfrm>
            <a:off x="5279212" y="1712765"/>
            <a:ext cx="1541179" cy="692497"/>
          </a:xfrm>
          <a:prstGeom prst="rect">
            <a:avLst/>
          </a:prstGeom>
          <a:noFill/>
        </p:spPr>
        <p:txBody>
          <a:bodyPr wrap="square">
            <a:spAutoFit/>
          </a:bodyPr>
          <a:lstStyle/>
          <a:p>
            <a:pPr algn="l"/>
            <a:r>
              <a:rPr lang="en-GB" sz="2800" b="1" i="0" u="none" strike="noStrike" baseline="0">
                <a:solidFill>
                  <a:schemeClr val="bg1"/>
                </a:solidFill>
                <a:latin typeface="Georgia" panose="02040502050405020303" pitchFamily="18" charset="0"/>
              </a:rPr>
              <a:t>+9.7%</a:t>
            </a:r>
          </a:p>
          <a:p>
            <a:pPr algn="l"/>
            <a:r>
              <a:rPr lang="en-GB" sz="1050" b="1" i="0" u="none" strike="noStrike" baseline="0">
                <a:solidFill>
                  <a:schemeClr val="bg1"/>
                </a:solidFill>
                <a:latin typeface="Georgia" panose="02040502050405020303" pitchFamily="18" charset="0"/>
              </a:rPr>
              <a:t>DIGITAL </a:t>
            </a:r>
            <a:endParaRPr lang="en-GB" sz="1050" b="1">
              <a:solidFill>
                <a:schemeClr val="bg1"/>
              </a:solidFill>
              <a:latin typeface="Georgia" panose="02040502050405020303" pitchFamily="18" charset="0"/>
            </a:endParaRPr>
          </a:p>
        </p:txBody>
      </p:sp>
      <p:sp>
        <p:nvSpPr>
          <p:cNvPr id="321" name="TextBox 320">
            <a:extLst>
              <a:ext uri="{FF2B5EF4-FFF2-40B4-BE49-F238E27FC236}">
                <a16:creationId xmlns:a16="http://schemas.microsoft.com/office/drawing/2014/main" id="{7A33716E-8A7F-0F9E-A2B1-FFB1033E951D}"/>
              </a:ext>
            </a:extLst>
          </p:cNvPr>
          <p:cNvSpPr txBox="1"/>
          <p:nvPr/>
        </p:nvSpPr>
        <p:spPr>
          <a:xfrm>
            <a:off x="5279212" y="2631683"/>
            <a:ext cx="1701945" cy="692497"/>
          </a:xfrm>
          <a:prstGeom prst="rect">
            <a:avLst/>
          </a:prstGeom>
          <a:noFill/>
        </p:spPr>
        <p:txBody>
          <a:bodyPr wrap="square">
            <a:spAutoFit/>
          </a:bodyPr>
          <a:lstStyle/>
          <a:p>
            <a:pPr algn="l"/>
            <a:r>
              <a:rPr lang="en-GB" sz="2800" b="1" i="0" u="none" strike="noStrike" baseline="0">
                <a:solidFill>
                  <a:schemeClr val="bg1"/>
                </a:solidFill>
                <a:latin typeface="Georgia" panose="02040502050405020303" pitchFamily="18" charset="0"/>
              </a:rPr>
              <a:t>+13.4%</a:t>
            </a:r>
          </a:p>
          <a:p>
            <a:pPr algn="l"/>
            <a:r>
              <a:rPr lang="en-GB" sz="1050" b="1" i="0" u="none" strike="noStrike" baseline="0">
                <a:solidFill>
                  <a:schemeClr val="bg1"/>
                </a:solidFill>
                <a:latin typeface="Georgia" panose="02040502050405020303" pitchFamily="18" charset="0"/>
              </a:rPr>
              <a:t>PHYSICAL</a:t>
            </a:r>
            <a:endParaRPr lang="en-GB" sz="1050" b="1">
              <a:solidFill>
                <a:schemeClr val="bg1"/>
              </a:solidFill>
              <a:latin typeface="Georgia" panose="02040502050405020303" pitchFamily="18" charset="0"/>
            </a:endParaRPr>
          </a:p>
        </p:txBody>
      </p:sp>
      <p:sp>
        <p:nvSpPr>
          <p:cNvPr id="322" name="TextBox 321">
            <a:extLst>
              <a:ext uri="{FF2B5EF4-FFF2-40B4-BE49-F238E27FC236}">
                <a16:creationId xmlns:a16="http://schemas.microsoft.com/office/drawing/2014/main" id="{986BE17D-3B0D-F047-80E5-C306A7D01E44}"/>
              </a:ext>
            </a:extLst>
          </p:cNvPr>
          <p:cNvSpPr txBox="1"/>
          <p:nvPr/>
        </p:nvSpPr>
        <p:spPr>
          <a:xfrm>
            <a:off x="7206519" y="1712765"/>
            <a:ext cx="1541179" cy="861774"/>
          </a:xfrm>
          <a:prstGeom prst="rect">
            <a:avLst/>
          </a:prstGeom>
          <a:noFill/>
        </p:spPr>
        <p:txBody>
          <a:bodyPr wrap="square">
            <a:spAutoFit/>
          </a:bodyPr>
          <a:lstStyle/>
          <a:p>
            <a:pPr algn="l"/>
            <a:r>
              <a:rPr lang="en-GB" sz="2800" b="1" i="0" u="none" strike="noStrike" baseline="0">
                <a:solidFill>
                  <a:schemeClr val="bg1"/>
                </a:solidFill>
                <a:latin typeface="Georgia" panose="02040502050405020303" pitchFamily="18" charset="0"/>
              </a:rPr>
              <a:t>+9.5%</a:t>
            </a:r>
          </a:p>
          <a:p>
            <a:pPr algn="l"/>
            <a:r>
              <a:rPr lang="en-GB" sz="1050" b="1" i="0" u="none" strike="noStrike" baseline="0">
                <a:solidFill>
                  <a:schemeClr val="bg1"/>
                </a:solidFill>
                <a:latin typeface="Georgia" panose="02040502050405020303" pitchFamily="18" charset="0"/>
              </a:rPr>
              <a:t>PERFORMANCE RIGHTS </a:t>
            </a:r>
            <a:endParaRPr lang="en-GB" sz="1050" b="1">
              <a:solidFill>
                <a:schemeClr val="bg1"/>
              </a:solidFill>
              <a:latin typeface="Georgia" panose="02040502050405020303" pitchFamily="18" charset="0"/>
            </a:endParaRPr>
          </a:p>
        </p:txBody>
      </p:sp>
      <p:sp>
        <p:nvSpPr>
          <p:cNvPr id="323" name="TextBox 322">
            <a:extLst>
              <a:ext uri="{FF2B5EF4-FFF2-40B4-BE49-F238E27FC236}">
                <a16:creationId xmlns:a16="http://schemas.microsoft.com/office/drawing/2014/main" id="{D913D6B2-BA8D-D29B-4CC9-BD316FFFBAA7}"/>
              </a:ext>
            </a:extLst>
          </p:cNvPr>
          <p:cNvSpPr txBox="1"/>
          <p:nvPr/>
        </p:nvSpPr>
        <p:spPr>
          <a:xfrm>
            <a:off x="7206519" y="2631683"/>
            <a:ext cx="1680865" cy="684803"/>
          </a:xfrm>
          <a:prstGeom prst="rect">
            <a:avLst/>
          </a:prstGeom>
          <a:noFill/>
        </p:spPr>
        <p:txBody>
          <a:bodyPr wrap="square">
            <a:spAutoFit/>
          </a:bodyPr>
          <a:lstStyle/>
          <a:p>
            <a:pPr algn="l"/>
            <a:r>
              <a:rPr lang="en-GB" sz="2800" b="1" i="0" u="none" strike="noStrike" baseline="0">
                <a:solidFill>
                  <a:schemeClr val="bg1"/>
                </a:solidFill>
                <a:latin typeface="Georgia" panose="02040502050405020303" pitchFamily="18" charset="0"/>
              </a:rPr>
              <a:t>+4.7%</a:t>
            </a:r>
          </a:p>
          <a:p>
            <a:pPr algn="l"/>
            <a:r>
              <a:rPr lang="en-GB" sz="1050" b="1" i="0" u="none" strike="noStrike" baseline="0">
                <a:solidFill>
                  <a:schemeClr val="bg1"/>
                </a:solidFill>
                <a:latin typeface="Georgia" panose="02040502050405020303" pitchFamily="18" charset="0"/>
              </a:rPr>
              <a:t>SYNCHRONISATION</a:t>
            </a:r>
            <a:endParaRPr lang="en-GB" sz="1050" b="1">
              <a:solidFill>
                <a:schemeClr val="bg1"/>
              </a:solidFill>
              <a:latin typeface="Georgia" panose="02040502050405020303" pitchFamily="18" charset="0"/>
            </a:endParaRPr>
          </a:p>
        </p:txBody>
      </p:sp>
    </p:spTree>
    <p:extLst>
      <p:ext uri="{BB962C8B-B14F-4D97-AF65-F5344CB8AC3E}">
        <p14:creationId xmlns:p14="http://schemas.microsoft.com/office/powerpoint/2010/main" val="268195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5DD0-10E0-64B1-9DF6-2383B9081E61}"/>
              </a:ext>
            </a:extLst>
          </p:cNvPr>
          <p:cNvSpPr>
            <a:spLocks noGrp="1"/>
          </p:cNvSpPr>
          <p:nvPr>
            <p:ph type="title"/>
          </p:nvPr>
        </p:nvSpPr>
        <p:spPr/>
        <p:txBody>
          <a:bodyPr/>
          <a:lstStyle/>
          <a:p>
            <a:r>
              <a:rPr lang="en-GB" b="0"/>
              <a:t>GLOBAL GROWTH ACCELERATED IN 2023</a:t>
            </a:r>
          </a:p>
        </p:txBody>
      </p:sp>
      <p:sp>
        <p:nvSpPr>
          <p:cNvPr id="6" name="Rectangle 5">
            <a:extLst>
              <a:ext uri="{FF2B5EF4-FFF2-40B4-BE49-F238E27FC236}">
                <a16:creationId xmlns:a16="http://schemas.microsoft.com/office/drawing/2014/main" id="{4CFCC11A-2191-2158-16E8-37A20BAF43A8}"/>
              </a:ext>
            </a:extLst>
          </p:cNvPr>
          <p:cNvSpPr/>
          <p:nvPr/>
        </p:nvSpPr>
        <p:spPr>
          <a:xfrm>
            <a:off x="309185" y="2510712"/>
            <a:ext cx="1343297" cy="12252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GB" sz="2000" b="1">
                <a:solidFill>
                  <a:schemeClr val="accent1"/>
                </a:solidFill>
                <a:latin typeface="Georgia" panose="02040502050405020303" pitchFamily="18" charset="0"/>
              </a:rPr>
              <a:t>+11.2% </a:t>
            </a: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b="0" i="0" u="none" strike="noStrike" baseline="0">
                <a:solidFill>
                  <a:srgbClr val="FFFFFF"/>
                </a:solidFill>
                <a:latin typeface="Georgia" panose="02040502050405020303" pitchFamily="18" charset="0"/>
                <a:cs typeface="Arial" panose="020B0604020202020204" pitchFamily="34" charset="0"/>
              </a:rPr>
              <a:t>SUBSCRIPTION</a:t>
            </a:r>
          </a:p>
          <a:p>
            <a:pPr algn="ctr"/>
            <a:r>
              <a:rPr lang="en-GB" sz="900" b="0" i="0" u="none" strike="noStrike" baseline="0">
                <a:solidFill>
                  <a:srgbClr val="FFFFFF"/>
                </a:solidFill>
                <a:latin typeface="Georgia" panose="02040502050405020303" pitchFamily="18" charset="0"/>
                <a:cs typeface="Arial" panose="020B0604020202020204" pitchFamily="34" charset="0"/>
              </a:rPr>
              <a:t>STREAMING REVENUE</a:t>
            </a:r>
          </a:p>
          <a:p>
            <a:pPr algn="ctr"/>
            <a:r>
              <a:rPr lang="en-GB" sz="900" b="0" i="0" u="none" strike="noStrike" baseline="0">
                <a:solidFill>
                  <a:srgbClr val="FFFFFF"/>
                </a:solidFill>
                <a:latin typeface="Georgia" panose="02040502050405020303" pitchFamily="18" charset="0"/>
                <a:cs typeface="Arial" panose="020B0604020202020204" pitchFamily="34" charset="0"/>
              </a:rPr>
              <a:t>GROWTH 2023</a:t>
            </a:r>
            <a:endParaRPr lang="en-GB" sz="1100">
              <a:latin typeface="Georgia" panose="02040502050405020303" pitchFamily="18" charset="0"/>
              <a:cs typeface="Arial" panose="020B0604020202020204" pitchFamily="34" charset="0"/>
            </a:endParaRPr>
          </a:p>
        </p:txBody>
      </p:sp>
      <p:sp>
        <p:nvSpPr>
          <p:cNvPr id="7" name="Rectangle 6">
            <a:extLst>
              <a:ext uri="{FF2B5EF4-FFF2-40B4-BE49-F238E27FC236}">
                <a16:creationId xmlns:a16="http://schemas.microsoft.com/office/drawing/2014/main" id="{9246EE4B-6283-4375-525F-3BC9F283B252}"/>
              </a:ext>
            </a:extLst>
          </p:cNvPr>
          <p:cNvSpPr/>
          <p:nvPr/>
        </p:nvSpPr>
        <p:spPr>
          <a:xfrm>
            <a:off x="1518150" y="2510712"/>
            <a:ext cx="1343297" cy="119535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GB" sz="2000" b="1">
                <a:solidFill>
                  <a:schemeClr val="accent1"/>
                </a:solidFill>
                <a:latin typeface="Georgia" panose="02040502050405020303" pitchFamily="18" charset="0"/>
              </a:rPr>
              <a:t>+14.3% </a:t>
            </a:r>
          </a:p>
          <a:p>
            <a:pPr algn="ctr"/>
            <a:r>
              <a:rPr lang="en-GB" sz="900">
                <a:solidFill>
                  <a:srgbClr val="FFFFFF"/>
                </a:solidFill>
                <a:latin typeface="Georgia" panose="02040502050405020303" pitchFamily="18" charset="0"/>
                <a:cs typeface="Arial" panose="020B0604020202020204" pitchFamily="34" charset="0"/>
              </a:rPr>
              <a:t>GLOBAL</a:t>
            </a:r>
          </a:p>
          <a:p>
            <a:pPr algn="ctr"/>
            <a:r>
              <a:rPr lang="en-GB" sz="900">
                <a:solidFill>
                  <a:srgbClr val="FFFFFF"/>
                </a:solidFill>
                <a:latin typeface="Georgia" panose="02040502050405020303" pitchFamily="18" charset="0"/>
                <a:cs typeface="Arial" panose="020B0604020202020204" pitchFamily="34" charset="0"/>
              </a:rPr>
              <a:t>USERS OF SUBSCRIPTION</a:t>
            </a:r>
          </a:p>
          <a:p>
            <a:pPr algn="ctr"/>
            <a:r>
              <a:rPr lang="en-GB" sz="900">
                <a:solidFill>
                  <a:srgbClr val="FFFFFF"/>
                </a:solidFill>
                <a:latin typeface="Georgia" panose="02040502050405020303" pitchFamily="18" charset="0"/>
                <a:cs typeface="Arial" panose="020B0604020202020204" pitchFamily="34" charset="0"/>
              </a:rPr>
              <a:t>ACCOUNTS</a:t>
            </a:r>
          </a:p>
          <a:p>
            <a:pPr algn="ctr"/>
            <a:r>
              <a:rPr lang="en-GB" sz="900">
                <a:solidFill>
                  <a:srgbClr val="FFFFFF"/>
                </a:solidFill>
                <a:latin typeface="Georgia" panose="02040502050405020303" pitchFamily="18" charset="0"/>
                <a:cs typeface="Arial" panose="020B0604020202020204" pitchFamily="34" charset="0"/>
              </a:rPr>
              <a:t>GROWTH 2023</a:t>
            </a:r>
          </a:p>
        </p:txBody>
      </p:sp>
      <p:sp>
        <p:nvSpPr>
          <p:cNvPr id="9" name="TextBox 8">
            <a:extLst>
              <a:ext uri="{FF2B5EF4-FFF2-40B4-BE49-F238E27FC236}">
                <a16:creationId xmlns:a16="http://schemas.microsoft.com/office/drawing/2014/main" id="{AE52A22F-AB5E-7B67-8721-98894585A38E}"/>
              </a:ext>
            </a:extLst>
          </p:cNvPr>
          <p:cNvSpPr txBox="1"/>
          <p:nvPr/>
        </p:nvSpPr>
        <p:spPr>
          <a:xfrm>
            <a:off x="458280" y="3966038"/>
            <a:ext cx="3543749" cy="2308324"/>
          </a:xfrm>
          <a:prstGeom prst="rect">
            <a:avLst/>
          </a:prstGeom>
          <a:noFill/>
        </p:spPr>
        <p:txBody>
          <a:bodyPr wrap="square">
            <a:spAutoFit/>
          </a:bodyPr>
          <a:lstStyle/>
          <a:p>
            <a:pPr algn="l"/>
            <a:r>
              <a:rPr lang="en-GB" sz="1600" b="1" i="0" u="none" strike="noStrike" baseline="0">
                <a:solidFill>
                  <a:srgbClr val="FFFFFF"/>
                </a:solidFill>
                <a:latin typeface="Georgia" panose="02040502050405020303" pitchFamily="18" charset="0"/>
              </a:rPr>
              <a:t>Global revenue growth from subscription streaming accelerated in 2023</a:t>
            </a:r>
          </a:p>
          <a:p>
            <a:pPr algn="l"/>
            <a:endParaRPr lang="en-GB" sz="1200" b="1" i="0" u="none" strike="noStrike" baseline="0">
              <a:solidFill>
                <a:srgbClr val="FFFFFF"/>
              </a:solidFill>
              <a:latin typeface="Georgia" panose="02040502050405020303" pitchFamily="18" charset="0"/>
            </a:endParaRPr>
          </a:p>
          <a:p>
            <a:pPr algn="l"/>
            <a:r>
              <a:rPr lang="en-GB" sz="1200" b="0" i="0" u="none" strike="noStrike" baseline="0">
                <a:solidFill>
                  <a:schemeClr val="accent1"/>
                </a:solidFill>
                <a:latin typeface="Georgia" panose="02040502050405020303" pitchFamily="18" charset="0"/>
              </a:rPr>
              <a:t>→ </a:t>
            </a:r>
            <a:r>
              <a:rPr lang="en-GB" sz="1200" b="1" i="0" u="none" strike="noStrike" baseline="0">
                <a:solidFill>
                  <a:schemeClr val="accent1"/>
                </a:solidFill>
                <a:latin typeface="Georgia" panose="02040502050405020303" pitchFamily="18" charset="0"/>
              </a:rPr>
              <a:t>Global revenue growth from subscription streaming accelerated in 2023, due to growth in the number of subscription accounts and assisted by the impact of price increases across major global streaming platforms in many markets.</a:t>
            </a:r>
            <a:endParaRPr lang="en-GB" sz="1200" b="1">
              <a:solidFill>
                <a:schemeClr val="accent1"/>
              </a:solidFill>
              <a:latin typeface="Georgia" panose="02040502050405020303" pitchFamily="18" charset="0"/>
            </a:endParaRPr>
          </a:p>
        </p:txBody>
      </p:sp>
      <p:grpSp>
        <p:nvGrpSpPr>
          <p:cNvPr id="45" name="Graphic 10" descr="Upward trend outline">
            <a:extLst>
              <a:ext uri="{FF2B5EF4-FFF2-40B4-BE49-F238E27FC236}">
                <a16:creationId xmlns:a16="http://schemas.microsoft.com/office/drawing/2014/main" id="{A73679EE-F3B9-F241-CEB6-314799510212}"/>
              </a:ext>
            </a:extLst>
          </p:cNvPr>
          <p:cNvGrpSpPr/>
          <p:nvPr/>
        </p:nvGrpSpPr>
        <p:grpSpPr>
          <a:xfrm>
            <a:off x="786993" y="1981262"/>
            <a:ext cx="387681" cy="387852"/>
            <a:chOff x="752084" y="1981439"/>
            <a:chExt cx="387681" cy="387852"/>
          </a:xfrm>
          <a:solidFill>
            <a:schemeClr val="accent1"/>
          </a:solidFill>
        </p:grpSpPr>
        <p:sp>
          <p:nvSpPr>
            <p:cNvPr id="47" name="Freeform: Shape 46">
              <a:extLst>
                <a:ext uri="{FF2B5EF4-FFF2-40B4-BE49-F238E27FC236}">
                  <a16:creationId xmlns:a16="http://schemas.microsoft.com/office/drawing/2014/main" id="{9F43D5A0-5C16-E84B-11C2-52B4B2FC0DA4}"/>
                </a:ext>
              </a:extLst>
            </p:cNvPr>
            <p:cNvSpPr/>
            <p:nvPr/>
          </p:nvSpPr>
          <p:spPr>
            <a:xfrm>
              <a:off x="805094" y="2065472"/>
              <a:ext cx="333170" cy="216592"/>
            </a:xfrm>
            <a:custGeom>
              <a:avLst/>
              <a:gdLst>
                <a:gd name="connsiteX0" fmla="*/ 89343 w 333170"/>
                <a:gd name="connsiteY0" fmla="*/ 135286 h 216592"/>
                <a:gd name="connsiteX1" fmla="*/ 119573 w 333170"/>
                <a:gd name="connsiteY1" fmla="*/ 163394 h 216592"/>
                <a:gd name="connsiteX2" fmla="*/ 162025 w 333170"/>
                <a:gd name="connsiteY2" fmla="*/ 122122 h 216592"/>
                <a:gd name="connsiteX3" fmla="*/ 188587 w 333170"/>
                <a:gd name="connsiteY3" fmla="*/ 95634 h 216592"/>
                <a:gd name="connsiteX4" fmla="*/ 218891 w 333170"/>
                <a:gd name="connsiteY4" fmla="*/ 122373 h 216592"/>
                <a:gd name="connsiteX5" fmla="*/ 321666 w 333170"/>
                <a:gd name="connsiteY5" fmla="*/ 19558 h 216592"/>
                <a:gd name="connsiteX6" fmla="*/ 321747 w 333170"/>
                <a:gd name="connsiteY6" fmla="*/ 19559 h 216592"/>
                <a:gd name="connsiteX7" fmla="*/ 321763 w 333170"/>
                <a:gd name="connsiteY7" fmla="*/ 19598 h 216592"/>
                <a:gd name="connsiteX8" fmla="*/ 321763 w 333170"/>
                <a:gd name="connsiteY8" fmla="*/ 68445 h 216592"/>
                <a:gd name="connsiteX9" fmla="*/ 333171 w 333170"/>
                <a:gd name="connsiteY9" fmla="*/ 68445 h 216592"/>
                <a:gd name="connsiteX10" fmla="*/ 333171 w 333170"/>
                <a:gd name="connsiteY10" fmla="*/ 0 h 216592"/>
                <a:gd name="connsiteX11" fmla="*/ 264880 w 333170"/>
                <a:gd name="connsiteY11" fmla="*/ 0 h 216592"/>
                <a:gd name="connsiteX12" fmla="*/ 264880 w 333170"/>
                <a:gd name="connsiteY12" fmla="*/ 11407 h 216592"/>
                <a:gd name="connsiteX13" fmla="*/ 313539 w 333170"/>
                <a:gd name="connsiteY13" fmla="*/ 11407 h 216592"/>
                <a:gd name="connsiteX14" fmla="*/ 313601 w 333170"/>
                <a:gd name="connsiteY14" fmla="*/ 11459 h 216592"/>
                <a:gd name="connsiteX15" fmla="*/ 313584 w 333170"/>
                <a:gd name="connsiteY15" fmla="*/ 11504 h 216592"/>
                <a:gd name="connsiteX16" fmla="*/ 218389 w 333170"/>
                <a:gd name="connsiteY16" fmla="*/ 106705 h 216592"/>
                <a:gd name="connsiteX17" fmla="*/ 188085 w 333170"/>
                <a:gd name="connsiteY17" fmla="*/ 79966 h 216592"/>
                <a:gd name="connsiteX18" fmla="*/ 154051 w 333170"/>
                <a:gd name="connsiteY18" fmla="*/ 114000 h 216592"/>
                <a:gd name="connsiteX19" fmla="*/ 119436 w 333170"/>
                <a:gd name="connsiteY19" fmla="*/ 147652 h 216592"/>
                <a:gd name="connsiteX20" fmla="*/ 89081 w 333170"/>
                <a:gd name="connsiteY20" fmla="*/ 119441 h 216592"/>
                <a:gd name="connsiteX21" fmla="*/ 0 w 333170"/>
                <a:gd name="connsiteY21" fmla="*/ 208528 h 216592"/>
                <a:gd name="connsiteX22" fmla="*/ 8065 w 333170"/>
                <a:gd name="connsiteY22" fmla="*/ 216593 h 21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170" h="216592">
                  <a:moveTo>
                    <a:pt x="89343" y="135286"/>
                  </a:moveTo>
                  <a:lnTo>
                    <a:pt x="119573" y="163394"/>
                  </a:lnTo>
                  <a:lnTo>
                    <a:pt x="162025" y="122122"/>
                  </a:lnTo>
                  <a:lnTo>
                    <a:pt x="188587" y="95634"/>
                  </a:lnTo>
                  <a:lnTo>
                    <a:pt x="218891" y="122373"/>
                  </a:lnTo>
                  <a:lnTo>
                    <a:pt x="321666" y="19558"/>
                  </a:lnTo>
                  <a:cubicBezTo>
                    <a:pt x="321689" y="19536"/>
                    <a:pt x="321725" y="19536"/>
                    <a:pt x="321747" y="19559"/>
                  </a:cubicBezTo>
                  <a:cubicBezTo>
                    <a:pt x="321757" y="19569"/>
                    <a:pt x="321763" y="19583"/>
                    <a:pt x="321763" y="19598"/>
                  </a:cubicBezTo>
                  <a:lnTo>
                    <a:pt x="321763" y="68445"/>
                  </a:lnTo>
                  <a:lnTo>
                    <a:pt x="333171" y="68445"/>
                  </a:lnTo>
                  <a:lnTo>
                    <a:pt x="333171" y="0"/>
                  </a:lnTo>
                  <a:lnTo>
                    <a:pt x="264880" y="0"/>
                  </a:lnTo>
                  <a:lnTo>
                    <a:pt x="264880" y="11407"/>
                  </a:lnTo>
                  <a:lnTo>
                    <a:pt x="313539" y="11407"/>
                  </a:lnTo>
                  <a:cubicBezTo>
                    <a:pt x="313570" y="11405"/>
                    <a:pt x="313598" y="11428"/>
                    <a:pt x="313601" y="11459"/>
                  </a:cubicBezTo>
                  <a:cubicBezTo>
                    <a:pt x="313602" y="11476"/>
                    <a:pt x="313596" y="11492"/>
                    <a:pt x="313584" y="11504"/>
                  </a:cubicBezTo>
                  <a:lnTo>
                    <a:pt x="218389" y="106705"/>
                  </a:lnTo>
                  <a:lnTo>
                    <a:pt x="188085" y="79966"/>
                  </a:lnTo>
                  <a:lnTo>
                    <a:pt x="154051" y="114000"/>
                  </a:lnTo>
                  <a:lnTo>
                    <a:pt x="119436" y="147652"/>
                  </a:lnTo>
                  <a:lnTo>
                    <a:pt x="89081" y="119441"/>
                  </a:lnTo>
                  <a:lnTo>
                    <a:pt x="0" y="208528"/>
                  </a:lnTo>
                  <a:lnTo>
                    <a:pt x="8065" y="216593"/>
                  </a:lnTo>
                  <a:close/>
                </a:path>
              </a:pathLst>
            </a:custGeom>
            <a:solidFill>
              <a:schemeClr val="accent1"/>
            </a:solidFill>
            <a:ln w="24678" cap="flat">
              <a:solidFill>
                <a:schemeClr val="accent1"/>
              </a:solid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7E20601-506E-6B31-7208-F5E9446D8674}"/>
                </a:ext>
              </a:extLst>
            </p:cNvPr>
            <p:cNvSpPr/>
            <p:nvPr/>
          </p:nvSpPr>
          <p:spPr>
            <a:xfrm>
              <a:off x="752084" y="1981439"/>
              <a:ext cx="387681" cy="387852"/>
            </a:xfrm>
            <a:custGeom>
              <a:avLst/>
              <a:gdLst>
                <a:gd name="connsiteX0" fmla="*/ 11407 w 387681"/>
                <a:gd name="connsiteY0" fmla="*/ 376445 h 387852"/>
                <a:gd name="connsiteX1" fmla="*/ 11407 w 387681"/>
                <a:gd name="connsiteY1" fmla="*/ 0 h 387852"/>
                <a:gd name="connsiteX2" fmla="*/ 0 w 387681"/>
                <a:gd name="connsiteY2" fmla="*/ 0 h 387852"/>
                <a:gd name="connsiteX3" fmla="*/ 0 w 387681"/>
                <a:gd name="connsiteY3" fmla="*/ 387852 h 387852"/>
                <a:gd name="connsiteX4" fmla="*/ 387681 w 387681"/>
                <a:gd name="connsiteY4" fmla="*/ 387852 h 387852"/>
                <a:gd name="connsiteX5" fmla="*/ 387681 w 387681"/>
                <a:gd name="connsiteY5" fmla="*/ 376445 h 387852"/>
                <a:gd name="connsiteX6" fmla="*/ 11407 w 387681"/>
                <a:gd name="connsiteY6" fmla="*/ 376445 h 38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681" h="387852">
                  <a:moveTo>
                    <a:pt x="11407" y="376445"/>
                  </a:moveTo>
                  <a:lnTo>
                    <a:pt x="11407" y="0"/>
                  </a:lnTo>
                  <a:lnTo>
                    <a:pt x="0" y="0"/>
                  </a:lnTo>
                  <a:lnTo>
                    <a:pt x="0" y="387852"/>
                  </a:lnTo>
                  <a:lnTo>
                    <a:pt x="387681" y="387852"/>
                  </a:lnTo>
                  <a:lnTo>
                    <a:pt x="387681" y="376445"/>
                  </a:lnTo>
                  <a:lnTo>
                    <a:pt x="11407" y="376445"/>
                  </a:lnTo>
                  <a:close/>
                </a:path>
              </a:pathLst>
            </a:custGeom>
            <a:solidFill>
              <a:schemeClr val="accent1"/>
            </a:solidFill>
            <a:ln w="24678" cap="flat">
              <a:solidFill>
                <a:schemeClr val="accent1"/>
              </a:solidFill>
              <a:prstDash val="solid"/>
              <a:miter/>
            </a:ln>
          </p:spPr>
          <p:txBody>
            <a:bodyPr rtlCol="0" anchor="ctr"/>
            <a:lstStyle/>
            <a:p>
              <a:endParaRPr lang="en-GB"/>
            </a:p>
          </p:txBody>
        </p:sp>
      </p:grpSp>
      <p:sp>
        <p:nvSpPr>
          <p:cNvPr id="24" name="TextBox 23">
            <a:extLst>
              <a:ext uri="{FF2B5EF4-FFF2-40B4-BE49-F238E27FC236}">
                <a16:creationId xmlns:a16="http://schemas.microsoft.com/office/drawing/2014/main" id="{3C2A5228-A2C0-8336-BABC-0AC4C314E915}"/>
              </a:ext>
            </a:extLst>
          </p:cNvPr>
          <p:cNvSpPr txBox="1"/>
          <p:nvPr/>
        </p:nvSpPr>
        <p:spPr>
          <a:xfrm>
            <a:off x="4231954" y="3966038"/>
            <a:ext cx="3538671" cy="1938992"/>
          </a:xfrm>
          <a:prstGeom prst="rect">
            <a:avLst/>
          </a:prstGeom>
          <a:noFill/>
        </p:spPr>
        <p:txBody>
          <a:bodyPr wrap="square">
            <a:spAutoFit/>
          </a:bodyPr>
          <a:lstStyle/>
          <a:p>
            <a:pPr algn="l"/>
            <a:r>
              <a:rPr lang="en-GB" sz="1600" b="1" i="0" u="none" strike="noStrike" baseline="0">
                <a:solidFill>
                  <a:srgbClr val="FFFFFF"/>
                </a:solidFill>
                <a:latin typeface="Georgia" panose="02040502050405020303" pitchFamily="18" charset="0"/>
              </a:rPr>
              <a:t>Superfan culture drives physical growth across all three formats</a:t>
            </a:r>
          </a:p>
          <a:p>
            <a:pPr algn="l"/>
            <a:endParaRPr lang="en-GB" sz="1200" b="1" i="0" u="none" strike="noStrike" baseline="0">
              <a:solidFill>
                <a:srgbClr val="FFFFFF"/>
              </a:solidFill>
              <a:latin typeface="Georgia" panose="02040502050405020303" pitchFamily="18" charset="0"/>
            </a:endParaRPr>
          </a:p>
          <a:p>
            <a:pPr algn="l"/>
            <a:r>
              <a:rPr lang="en-GB" sz="1200" b="0" i="0" u="none" strike="noStrike" baseline="0">
                <a:solidFill>
                  <a:srgbClr val="E22F2D"/>
                </a:solidFill>
                <a:latin typeface="Georgia" panose="02040502050405020303" pitchFamily="18" charset="0"/>
              </a:rPr>
              <a:t>→ </a:t>
            </a:r>
            <a:r>
              <a:rPr lang="en-GB" sz="1200" b="1" i="0" u="none" strike="noStrike" baseline="0">
                <a:solidFill>
                  <a:srgbClr val="E22F2D"/>
                </a:solidFill>
                <a:latin typeface="Georgia" panose="02040502050405020303" pitchFamily="18" charset="0"/>
              </a:rPr>
              <a:t>Global physical revenues exceeded US$5 billion for the first time since 2015. 2023 also marked the first time since 1999 that all physical formats increased revenues in a single year.</a:t>
            </a:r>
            <a:endParaRPr lang="en-GB" sz="1200" b="1">
              <a:solidFill>
                <a:schemeClr val="accent1"/>
              </a:solidFill>
              <a:latin typeface="Georgia" panose="02040502050405020303" pitchFamily="18" charset="0"/>
            </a:endParaRPr>
          </a:p>
        </p:txBody>
      </p:sp>
      <p:sp>
        <p:nvSpPr>
          <p:cNvPr id="31" name="TextBox 30">
            <a:extLst>
              <a:ext uri="{FF2B5EF4-FFF2-40B4-BE49-F238E27FC236}">
                <a16:creationId xmlns:a16="http://schemas.microsoft.com/office/drawing/2014/main" id="{30C60355-A521-3E49-8E91-04980760CE13}"/>
              </a:ext>
            </a:extLst>
          </p:cNvPr>
          <p:cNvSpPr txBox="1"/>
          <p:nvPr/>
        </p:nvSpPr>
        <p:spPr>
          <a:xfrm>
            <a:off x="8017047" y="3966038"/>
            <a:ext cx="3203060" cy="1261884"/>
          </a:xfrm>
          <a:prstGeom prst="rect">
            <a:avLst/>
          </a:prstGeom>
          <a:noFill/>
        </p:spPr>
        <p:txBody>
          <a:bodyPr wrap="square">
            <a:spAutoFit/>
          </a:bodyPr>
          <a:lstStyle/>
          <a:p>
            <a:pPr algn="l"/>
            <a:r>
              <a:rPr lang="en-GB" sz="1600" b="1" i="0" u="none" strike="noStrike" baseline="0">
                <a:solidFill>
                  <a:srgbClr val="FFFFFF"/>
                </a:solidFill>
                <a:latin typeface="Georgia" panose="02040502050405020303" pitchFamily="18" charset="0"/>
              </a:rPr>
              <a:t>Other licensing income</a:t>
            </a:r>
          </a:p>
          <a:p>
            <a:pPr algn="l"/>
            <a:endParaRPr lang="en-GB" sz="1200" b="1" i="0" u="none" strike="noStrike" baseline="0">
              <a:solidFill>
                <a:schemeClr val="accent6">
                  <a:lumMod val="60000"/>
                  <a:lumOff val="40000"/>
                </a:schemeClr>
              </a:solidFill>
              <a:latin typeface="Georgia" panose="02040502050405020303" pitchFamily="18" charset="0"/>
            </a:endParaRPr>
          </a:p>
          <a:p>
            <a:pPr algn="l"/>
            <a:r>
              <a:rPr lang="en-GB" sz="1200" b="0" i="0" u="none" strike="noStrike" baseline="0">
                <a:solidFill>
                  <a:srgbClr val="00B050"/>
                </a:solidFill>
                <a:latin typeface="Georgia" panose="02040502050405020303" pitchFamily="18" charset="0"/>
              </a:rPr>
              <a:t>→ </a:t>
            </a:r>
            <a:r>
              <a:rPr lang="en-GB" sz="1200" b="1">
                <a:solidFill>
                  <a:srgbClr val="00B050"/>
                </a:solidFill>
                <a:latin typeface="Georgia" panose="02040502050405020303" pitchFamily="18" charset="0"/>
              </a:rPr>
              <a:t>On top of the core physical and digital revenue streams, record labels generate revenue streams in additional ways.</a:t>
            </a:r>
          </a:p>
        </p:txBody>
      </p:sp>
      <p:grpSp>
        <p:nvGrpSpPr>
          <p:cNvPr id="49" name="Graphic 34" descr="Optical disc outline">
            <a:extLst>
              <a:ext uri="{FF2B5EF4-FFF2-40B4-BE49-F238E27FC236}">
                <a16:creationId xmlns:a16="http://schemas.microsoft.com/office/drawing/2014/main" id="{8FB2B5BF-5BA4-704E-D11D-9E6274009A8C}"/>
              </a:ext>
            </a:extLst>
          </p:cNvPr>
          <p:cNvGrpSpPr/>
          <p:nvPr/>
        </p:nvGrpSpPr>
        <p:grpSpPr>
          <a:xfrm>
            <a:off x="4610027" y="1958588"/>
            <a:ext cx="433200" cy="433200"/>
            <a:chOff x="4483823" y="1958588"/>
            <a:chExt cx="433200" cy="433200"/>
          </a:xfrm>
          <a:solidFill>
            <a:srgbClr val="000000"/>
          </a:solidFill>
        </p:grpSpPr>
        <p:sp>
          <p:nvSpPr>
            <p:cNvPr id="50" name="Freeform: Shape 49">
              <a:extLst>
                <a:ext uri="{FF2B5EF4-FFF2-40B4-BE49-F238E27FC236}">
                  <a16:creationId xmlns:a16="http://schemas.microsoft.com/office/drawing/2014/main" id="{F39A4D12-143E-EDFF-E76A-093DECED642B}"/>
                </a:ext>
              </a:extLst>
            </p:cNvPr>
            <p:cNvSpPr/>
            <p:nvPr/>
          </p:nvSpPr>
          <p:spPr>
            <a:xfrm>
              <a:off x="4483823" y="1958588"/>
              <a:ext cx="433200" cy="433200"/>
            </a:xfrm>
            <a:custGeom>
              <a:avLst/>
              <a:gdLst>
                <a:gd name="connsiteX0" fmla="*/ 216600 w 433200"/>
                <a:gd name="connsiteY0" fmla="*/ 0 h 433200"/>
                <a:gd name="connsiteX1" fmla="*/ 0 w 433200"/>
                <a:gd name="connsiteY1" fmla="*/ 216600 h 433200"/>
                <a:gd name="connsiteX2" fmla="*/ 216600 w 433200"/>
                <a:gd name="connsiteY2" fmla="*/ 433200 h 433200"/>
                <a:gd name="connsiteX3" fmla="*/ 433200 w 433200"/>
                <a:gd name="connsiteY3" fmla="*/ 216600 h 433200"/>
                <a:gd name="connsiteX4" fmla="*/ 216600 w 433200"/>
                <a:gd name="connsiteY4" fmla="*/ 0 h 433200"/>
                <a:gd name="connsiteX5" fmla="*/ 216600 w 433200"/>
                <a:gd name="connsiteY5" fmla="*/ 421800 h 433200"/>
                <a:gd name="connsiteX6" fmla="*/ 11400 w 433200"/>
                <a:gd name="connsiteY6" fmla="*/ 216600 h 433200"/>
                <a:gd name="connsiteX7" fmla="*/ 216600 w 433200"/>
                <a:gd name="connsiteY7" fmla="*/ 11400 h 433200"/>
                <a:gd name="connsiteX8" fmla="*/ 421800 w 433200"/>
                <a:gd name="connsiteY8" fmla="*/ 216600 h 433200"/>
                <a:gd name="connsiteX9" fmla="*/ 216600 w 433200"/>
                <a:gd name="connsiteY9" fmla="*/ 421800 h 4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00" h="433200">
                  <a:moveTo>
                    <a:pt x="216600" y="0"/>
                  </a:moveTo>
                  <a:cubicBezTo>
                    <a:pt x="96975" y="0"/>
                    <a:pt x="0" y="96975"/>
                    <a:pt x="0" y="216600"/>
                  </a:cubicBezTo>
                  <a:cubicBezTo>
                    <a:pt x="0" y="336225"/>
                    <a:pt x="96975" y="433200"/>
                    <a:pt x="216600" y="433200"/>
                  </a:cubicBezTo>
                  <a:cubicBezTo>
                    <a:pt x="336225" y="433200"/>
                    <a:pt x="433200" y="336225"/>
                    <a:pt x="433200" y="216600"/>
                  </a:cubicBezTo>
                  <a:cubicBezTo>
                    <a:pt x="433065" y="97031"/>
                    <a:pt x="336169" y="135"/>
                    <a:pt x="216600" y="0"/>
                  </a:cubicBezTo>
                  <a:close/>
                  <a:moveTo>
                    <a:pt x="216600" y="421800"/>
                  </a:moveTo>
                  <a:cubicBezTo>
                    <a:pt x="103271" y="421800"/>
                    <a:pt x="11400" y="329929"/>
                    <a:pt x="11400" y="216600"/>
                  </a:cubicBezTo>
                  <a:cubicBezTo>
                    <a:pt x="11400" y="103271"/>
                    <a:pt x="103271" y="11400"/>
                    <a:pt x="216600" y="11400"/>
                  </a:cubicBezTo>
                  <a:cubicBezTo>
                    <a:pt x="329929" y="11400"/>
                    <a:pt x="421800" y="103271"/>
                    <a:pt x="421800" y="216600"/>
                  </a:cubicBezTo>
                  <a:cubicBezTo>
                    <a:pt x="421675" y="329877"/>
                    <a:pt x="329877" y="421675"/>
                    <a:pt x="216600" y="421800"/>
                  </a:cubicBezTo>
                  <a:close/>
                </a:path>
              </a:pathLst>
            </a:custGeom>
            <a:solidFill>
              <a:srgbClr val="000000"/>
            </a:solidFill>
            <a:ln w="21153" cap="flat">
              <a:solidFill>
                <a:srgbClr val="E22F2D"/>
              </a:solid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187D21E-C623-EDE9-CAF7-CCFB2B291032}"/>
                </a:ext>
              </a:extLst>
            </p:cNvPr>
            <p:cNvSpPr/>
            <p:nvPr/>
          </p:nvSpPr>
          <p:spPr>
            <a:xfrm>
              <a:off x="4620623" y="2095388"/>
              <a:ext cx="159600" cy="159600"/>
            </a:xfrm>
            <a:custGeom>
              <a:avLst/>
              <a:gdLst>
                <a:gd name="connsiteX0" fmla="*/ 79800 w 159600"/>
                <a:gd name="connsiteY0" fmla="*/ 0 h 159600"/>
                <a:gd name="connsiteX1" fmla="*/ 0 w 159600"/>
                <a:gd name="connsiteY1" fmla="*/ 79800 h 159600"/>
                <a:gd name="connsiteX2" fmla="*/ 79800 w 159600"/>
                <a:gd name="connsiteY2" fmla="*/ 159600 h 159600"/>
                <a:gd name="connsiteX3" fmla="*/ 159600 w 159600"/>
                <a:gd name="connsiteY3" fmla="*/ 79800 h 159600"/>
                <a:gd name="connsiteX4" fmla="*/ 79800 w 159600"/>
                <a:gd name="connsiteY4" fmla="*/ 0 h 159600"/>
                <a:gd name="connsiteX5" fmla="*/ 79800 w 159600"/>
                <a:gd name="connsiteY5" fmla="*/ 148200 h 159600"/>
                <a:gd name="connsiteX6" fmla="*/ 11400 w 159600"/>
                <a:gd name="connsiteY6" fmla="*/ 79800 h 159600"/>
                <a:gd name="connsiteX7" fmla="*/ 79800 w 159600"/>
                <a:gd name="connsiteY7" fmla="*/ 11400 h 159600"/>
                <a:gd name="connsiteX8" fmla="*/ 148200 w 159600"/>
                <a:gd name="connsiteY8" fmla="*/ 79800 h 159600"/>
                <a:gd name="connsiteX9" fmla="*/ 79800 w 159600"/>
                <a:gd name="connsiteY9" fmla="*/ 148200 h 15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0" h="159600">
                  <a:moveTo>
                    <a:pt x="79800" y="0"/>
                  </a:moveTo>
                  <a:cubicBezTo>
                    <a:pt x="35728" y="0"/>
                    <a:pt x="0" y="35728"/>
                    <a:pt x="0" y="79800"/>
                  </a:cubicBezTo>
                  <a:cubicBezTo>
                    <a:pt x="0" y="123872"/>
                    <a:pt x="35728" y="159600"/>
                    <a:pt x="79800" y="159600"/>
                  </a:cubicBezTo>
                  <a:cubicBezTo>
                    <a:pt x="123872" y="159600"/>
                    <a:pt x="159600" y="123872"/>
                    <a:pt x="159600" y="79800"/>
                  </a:cubicBezTo>
                  <a:cubicBezTo>
                    <a:pt x="159553" y="35747"/>
                    <a:pt x="123853" y="47"/>
                    <a:pt x="79800" y="0"/>
                  </a:cubicBezTo>
                  <a:close/>
                  <a:moveTo>
                    <a:pt x="79800" y="148200"/>
                  </a:moveTo>
                  <a:cubicBezTo>
                    <a:pt x="42024" y="148200"/>
                    <a:pt x="11400" y="117576"/>
                    <a:pt x="11400" y="79800"/>
                  </a:cubicBezTo>
                  <a:cubicBezTo>
                    <a:pt x="11400" y="42024"/>
                    <a:pt x="42024" y="11400"/>
                    <a:pt x="79800" y="11400"/>
                  </a:cubicBezTo>
                  <a:cubicBezTo>
                    <a:pt x="117576" y="11400"/>
                    <a:pt x="148200" y="42024"/>
                    <a:pt x="148200" y="79800"/>
                  </a:cubicBezTo>
                  <a:cubicBezTo>
                    <a:pt x="148159" y="117559"/>
                    <a:pt x="117559" y="148159"/>
                    <a:pt x="79800" y="148200"/>
                  </a:cubicBezTo>
                  <a:close/>
                </a:path>
              </a:pathLst>
            </a:custGeom>
            <a:solidFill>
              <a:srgbClr val="000000"/>
            </a:solidFill>
            <a:ln w="21153" cap="flat">
              <a:solidFill>
                <a:srgbClr val="E22F2D"/>
              </a:solid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3FF35408-94F2-411F-7608-51628C356F96}"/>
                </a:ext>
              </a:extLst>
            </p:cNvPr>
            <p:cNvSpPr/>
            <p:nvPr/>
          </p:nvSpPr>
          <p:spPr>
            <a:xfrm>
              <a:off x="4671923" y="2146688"/>
              <a:ext cx="57000" cy="57000"/>
            </a:xfrm>
            <a:custGeom>
              <a:avLst/>
              <a:gdLst>
                <a:gd name="connsiteX0" fmla="*/ 28500 w 57000"/>
                <a:gd name="connsiteY0" fmla="*/ 0 h 57000"/>
                <a:gd name="connsiteX1" fmla="*/ 0 w 57000"/>
                <a:gd name="connsiteY1" fmla="*/ 28500 h 57000"/>
                <a:gd name="connsiteX2" fmla="*/ 28500 w 57000"/>
                <a:gd name="connsiteY2" fmla="*/ 57000 h 57000"/>
                <a:gd name="connsiteX3" fmla="*/ 57000 w 57000"/>
                <a:gd name="connsiteY3" fmla="*/ 28500 h 57000"/>
                <a:gd name="connsiteX4" fmla="*/ 28500 w 57000"/>
                <a:gd name="connsiteY4" fmla="*/ 0 h 57000"/>
                <a:gd name="connsiteX5" fmla="*/ 28500 w 57000"/>
                <a:gd name="connsiteY5" fmla="*/ 45600 h 57000"/>
                <a:gd name="connsiteX6" fmla="*/ 11400 w 57000"/>
                <a:gd name="connsiteY6" fmla="*/ 28500 h 57000"/>
                <a:gd name="connsiteX7" fmla="*/ 28500 w 57000"/>
                <a:gd name="connsiteY7" fmla="*/ 11400 h 57000"/>
                <a:gd name="connsiteX8" fmla="*/ 45600 w 57000"/>
                <a:gd name="connsiteY8" fmla="*/ 28500 h 57000"/>
                <a:gd name="connsiteX9" fmla="*/ 28500 w 57000"/>
                <a:gd name="connsiteY9" fmla="*/ 45600 h 5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00" h="57000">
                  <a:moveTo>
                    <a:pt x="28500" y="0"/>
                  </a:moveTo>
                  <a:cubicBezTo>
                    <a:pt x="12760" y="0"/>
                    <a:pt x="0" y="12760"/>
                    <a:pt x="0" y="28500"/>
                  </a:cubicBezTo>
                  <a:cubicBezTo>
                    <a:pt x="0" y="44240"/>
                    <a:pt x="12760" y="57000"/>
                    <a:pt x="28500" y="57000"/>
                  </a:cubicBezTo>
                  <a:cubicBezTo>
                    <a:pt x="44240" y="57000"/>
                    <a:pt x="57000" y="44240"/>
                    <a:pt x="57000" y="28500"/>
                  </a:cubicBezTo>
                  <a:cubicBezTo>
                    <a:pt x="56981" y="12767"/>
                    <a:pt x="44233" y="19"/>
                    <a:pt x="28500" y="0"/>
                  </a:cubicBezTo>
                  <a:close/>
                  <a:moveTo>
                    <a:pt x="28500" y="45600"/>
                  </a:moveTo>
                  <a:cubicBezTo>
                    <a:pt x="19056" y="45600"/>
                    <a:pt x="11400" y="37944"/>
                    <a:pt x="11400" y="28500"/>
                  </a:cubicBezTo>
                  <a:cubicBezTo>
                    <a:pt x="11400" y="19056"/>
                    <a:pt x="19056" y="11400"/>
                    <a:pt x="28500" y="11400"/>
                  </a:cubicBezTo>
                  <a:cubicBezTo>
                    <a:pt x="37944" y="11400"/>
                    <a:pt x="45600" y="19056"/>
                    <a:pt x="45600" y="28500"/>
                  </a:cubicBezTo>
                  <a:cubicBezTo>
                    <a:pt x="45600" y="37944"/>
                    <a:pt x="37944" y="45600"/>
                    <a:pt x="28500" y="45600"/>
                  </a:cubicBezTo>
                  <a:close/>
                </a:path>
              </a:pathLst>
            </a:custGeom>
            <a:solidFill>
              <a:srgbClr val="000000"/>
            </a:solidFill>
            <a:ln w="21153" cap="flat">
              <a:solidFill>
                <a:srgbClr val="E22F2D"/>
              </a:solidFill>
              <a:prstDash val="solid"/>
              <a:miter/>
            </a:ln>
          </p:spPr>
          <p:txBody>
            <a:bodyPr rtlCol="0" anchor="ctr"/>
            <a:lstStyle/>
            <a:p>
              <a:endParaRPr lang="en-GB"/>
            </a:p>
          </p:txBody>
        </p:sp>
      </p:grpSp>
      <p:grpSp>
        <p:nvGrpSpPr>
          <p:cNvPr id="53" name="Graphic 36" descr="Turntable outline">
            <a:extLst>
              <a:ext uri="{FF2B5EF4-FFF2-40B4-BE49-F238E27FC236}">
                <a16:creationId xmlns:a16="http://schemas.microsoft.com/office/drawing/2014/main" id="{F73C450D-E082-C2C4-FAC9-E79C66188005}"/>
              </a:ext>
            </a:extLst>
          </p:cNvPr>
          <p:cNvGrpSpPr/>
          <p:nvPr/>
        </p:nvGrpSpPr>
        <p:grpSpPr>
          <a:xfrm>
            <a:off x="5766176" y="1978538"/>
            <a:ext cx="467400" cy="393300"/>
            <a:chOff x="5688405" y="1975688"/>
            <a:chExt cx="467400" cy="393300"/>
          </a:xfrm>
          <a:solidFill>
            <a:srgbClr val="000000"/>
          </a:solidFill>
        </p:grpSpPr>
        <p:sp>
          <p:nvSpPr>
            <p:cNvPr id="54" name="Freeform: Shape 53">
              <a:extLst>
                <a:ext uri="{FF2B5EF4-FFF2-40B4-BE49-F238E27FC236}">
                  <a16:creationId xmlns:a16="http://schemas.microsoft.com/office/drawing/2014/main" id="{73CEDC5A-57EC-B041-2673-0543EF774087}"/>
                </a:ext>
              </a:extLst>
            </p:cNvPr>
            <p:cNvSpPr/>
            <p:nvPr/>
          </p:nvSpPr>
          <p:spPr>
            <a:xfrm>
              <a:off x="6011058" y="2027803"/>
              <a:ext cx="91694" cy="293932"/>
            </a:xfrm>
            <a:custGeom>
              <a:avLst/>
              <a:gdLst>
                <a:gd name="connsiteX0" fmla="*/ 80285 w 91694"/>
                <a:gd name="connsiteY0" fmla="*/ 28734 h 293932"/>
                <a:gd name="connsiteX1" fmla="*/ 80285 w 91694"/>
                <a:gd name="connsiteY1" fmla="*/ 0 h 293932"/>
                <a:gd name="connsiteX2" fmla="*/ 68885 w 91694"/>
                <a:gd name="connsiteY2" fmla="*/ 0 h 293932"/>
                <a:gd name="connsiteX3" fmla="*/ 68885 w 91694"/>
                <a:gd name="connsiteY3" fmla="*/ 28734 h 293932"/>
                <a:gd name="connsiteX4" fmla="*/ 58426 w 91694"/>
                <a:gd name="connsiteY4" fmla="*/ 50377 h 293932"/>
                <a:gd name="connsiteX5" fmla="*/ 68885 w 91694"/>
                <a:gd name="connsiteY5" fmla="*/ 60836 h 293932"/>
                <a:gd name="connsiteX6" fmla="*/ 68885 w 91694"/>
                <a:gd name="connsiteY6" fmla="*/ 198115 h 293932"/>
                <a:gd name="connsiteX7" fmla="*/ 55564 w 91694"/>
                <a:gd name="connsiteY7" fmla="*/ 230274 h 293932"/>
                <a:gd name="connsiteX8" fmla="*/ 36868 w 91694"/>
                <a:gd name="connsiteY8" fmla="*/ 249016 h 293932"/>
                <a:gd name="connsiteX9" fmla="*/ 25890 w 91694"/>
                <a:gd name="connsiteY9" fmla="*/ 251929 h 293932"/>
                <a:gd name="connsiteX10" fmla="*/ 3090 w 91694"/>
                <a:gd name="connsiteY10" fmla="*/ 274729 h 293932"/>
                <a:gd name="connsiteX11" fmla="*/ 3596 w 91694"/>
                <a:gd name="connsiteY11" fmla="*/ 290843 h 293932"/>
                <a:gd name="connsiteX12" fmla="*/ 19198 w 91694"/>
                <a:gd name="connsiteY12" fmla="*/ 290848 h 293932"/>
                <a:gd name="connsiteX13" fmla="*/ 41998 w 91694"/>
                <a:gd name="connsiteY13" fmla="*/ 268048 h 293932"/>
                <a:gd name="connsiteX14" fmla="*/ 44911 w 91694"/>
                <a:gd name="connsiteY14" fmla="*/ 257076 h 293932"/>
                <a:gd name="connsiteX15" fmla="*/ 63635 w 91694"/>
                <a:gd name="connsiteY15" fmla="*/ 238351 h 293932"/>
                <a:gd name="connsiteX16" fmla="*/ 80285 w 91694"/>
                <a:gd name="connsiteY16" fmla="*/ 198115 h 293932"/>
                <a:gd name="connsiteX17" fmla="*/ 80285 w 91694"/>
                <a:gd name="connsiteY17" fmla="*/ 60836 h 293932"/>
                <a:gd name="connsiteX18" fmla="*/ 90744 w 91694"/>
                <a:gd name="connsiteY18" fmla="*/ 39193 h 293932"/>
                <a:gd name="connsiteX19" fmla="*/ 80285 w 91694"/>
                <a:gd name="connsiteY19" fmla="*/ 28734 h 29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694" h="293932">
                  <a:moveTo>
                    <a:pt x="80285" y="28734"/>
                  </a:moveTo>
                  <a:lnTo>
                    <a:pt x="80285" y="0"/>
                  </a:lnTo>
                  <a:lnTo>
                    <a:pt x="68885" y="0"/>
                  </a:lnTo>
                  <a:lnTo>
                    <a:pt x="68885" y="28734"/>
                  </a:lnTo>
                  <a:cubicBezTo>
                    <a:pt x="60020" y="31822"/>
                    <a:pt x="55337" y="41512"/>
                    <a:pt x="58426" y="50377"/>
                  </a:cubicBezTo>
                  <a:cubicBezTo>
                    <a:pt x="60133" y="55277"/>
                    <a:pt x="63985" y="59129"/>
                    <a:pt x="68885" y="60836"/>
                  </a:cubicBezTo>
                  <a:lnTo>
                    <a:pt x="68885" y="198115"/>
                  </a:lnTo>
                  <a:cubicBezTo>
                    <a:pt x="68917" y="210184"/>
                    <a:pt x="64121" y="221764"/>
                    <a:pt x="55564" y="230274"/>
                  </a:cubicBezTo>
                  <a:lnTo>
                    <a:pt x="36868" y="249016"/>
                  </a:lnTo>
                  <a:cubicBezTo>
                    <a:pt x="32951" y="247957"/>
                    <a:pt x="28767" y="249068"/>
                    <a:pt x="25890" y="251929"/>
                  </a:cubicBezTo>
                  <a:lnTo>
                    <a:pt x="3090" y="274729"/>
                  </a:lnTo>
                  <a:cubicBezTo>
                    <a:pt x="-1220" y="279318"/>
                    <a:pt x="-994" y="286533"/>
                    <a:pt x="3596" y="290843"/>
                  </a:cubicBezTo>
                  <a:cubicBezTo>
                    <a:pt x="7981" y="294960"/>
                    <a:pt x="14810" y="294962"/>
                    <a:pt x="19198" y="290848"/>
                  </a:cubicBezTo>
                  <a:lnTo>
                    <a:pt x="41998" y="268048"/>
                  </a:lnTo>
                  <a:cubicBezTo>
                    <a:pt x="44860" y="265174"/>
                    <a:pt x="45970" y="260991"/>
                    <a:pt x="44911" y="257076"/>
                  </a:cubicBezTo>
                  <a:lnTo>
                    <a:pt x="63635" y="238351"/>
                  </a:lnTo>
                  <a:cubicBezTo>
                    <a:pt x="74336" y="227701"/>
                    <a:pt x="80331" y="213212"/>
                    <a:pt x="80285" y="198115"/>
                  </a:cubicBezTo>
                  <a:lnTo>
                    <a:pt x="80285" y="60836"/>
                  </a:lnTo>
                  <a:cubicBezTo>
                    <a:pt x="89150" y="57748"/>
                    <a:pt x="93833" y="48058"/>
                    <a:pt x="90744" y="39193"/>
                  </a:cubicBezTo>
                  <a:cubicBezTo>
                    <a:pt x="89037" y="34293"/>
                    <a:pt x="85185" y="30441"/>
                    <a:pt x="80285" y="28734"/>
                  </a:cubicBezTo>
                  <a:close/>
                </a:path>
              </a:pathLst>
            </a:custGeom>
            <a:solidFill>
              <a:srgbClr val="000000"/>
            </a:solidFill>
            <a:ln w="21153" cap="flat">
              <a:solidFill>
                <a:srgbClr val="E22F2D"/>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C923E47D-9E37-C8FE-3545-0701C1CCE6BC}"/>
                </a:ext>
              </a:extLst>
            </p:cNvPr>
            <p:cNvSpPr/>
            <p:nvPr/>
          </p:nvSpPr>
          <p:spPr>
            <a:xfrm>
              <a:off x="5842447" y="2119196"/>
              <a:ext cx="101026" cy="101026"/>
            </a:xfrm>
            <a:custGeom>
              <a:avLst/>
              <a:gdLst>
                <a:gd name="connsiteX0" fmla="*/ 50525 w 101026"/>
                <a:gd name="connsiteY0" fmla="*/ 0 h 101026"/>
                <a:gd name="connsiteX1" fmla="*/ 0 w 101026"/>
                <a:gd name="connsiteY1" fmla="*/ 50502 h 101026"/>
                <a:gd name="connsiteX2" fmla="*/ 50502 w 101026"/>
                <a:gd name="connsiteY2" fmla="*/ 101027 h 101026"/>
                <a:gd name="connsiteX3" fmla="*/ 101027 w 101026"/>
                <a:gd name="connsiteY3" fmla="*/ 50525 h 101026"/>
                <a:gd name="connsiteX4" fmla="*/ 101027 w 101026"/>
                <a:gd name="connsiteY4" fmla="*/ 50513 h 101026"/>
                <a:gd name="connsiteX5" fmla="*/ 50525 w 101026"/>
                <a:gd name="connsiteY5" fmla="*/ 0 h 101026"/>
                <a:gd name="connsiteX6" fmla="*/ 50525 w 101026"/>
                <a:gd name="connsiteY6" fmla="*/ 89627 h 101026"/>
                <a:gd name="connsiteX7" fmla="*/ 11400 w 101026"/>
                <a:gd name="connsiteY7" fmla="*/ 50525 h 101026"/>
                <a:gd name="connsiteX8" fmla="*/ 50502 w 101026"/>
                <a:gd name="connsiteY8" fmla="*/ 11400 h 101026"/>
                <a:gd name="connsiteX9" fmla="*/ 89627 w 101026"/>
                <a:gd name="connsiteY9" fmla="*/ 50502 h 101026"/>
                <a:gd name="connsiteX10" fmla="*/ 89627 w 101026"/>
                <a:gd name="connsiteY10" fmla="*/ 50513 h 101026"/>
                <a:gd name="connsiteX11" fmla="*/ 50525 w 101026"/>
                <a:gd name="connsiteY11" fmla="*/ 89621 h 1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026" h="101026">
                  <a:moveTo>
                    <a:pt x="50525" y="0"/>
                  </a:moveTo>
                  <a:cubicBezTo>
                    <a:pt x="22627" y="-6"/>
                    <a:pt x="6" y="22605"/>
                    <a:pt x="0" y="50502"/>
                  </a:cubicBezTo>
                  <a:cubicBezTo>
                    <a:pt x="-6" y="78400"/>
                    <a:pt x="22604" y="101021"/>
                    <a:pt x="50502" y="101027"/>
                  </a:cubicBezTo>
                  <a:cubicBezTo>
                    <a:pt x="78400" y="101033"/>
                    <a:pt x="101021" y="78422"/>
                    <a:pt x="101027" y="50525"/>
                  </a:cubicBezTo>
                  <a:cubicBezTo>
                    <a:pt x="101027" y="50521"/>
                    <a:pt x="101027" y="50517"/>
                    <a:pt x="101027" y="50513"/>
                  </a:cubicBezTo>
                  <a:cubicBezTo>
                    <a:pt x="100995" y="22633"/>
                    <a:pt x="78405" y="38"/>
                    <a:pt x="50525" y="0"/>
                  </a:cubicBezTo>
                  <a:close/>
                  <a:moveTo>
                    <a:pt x="50525" y="89627"/>
                  </a:moveTo>
                  <a:cubicBezTo>
                    <a:pt x="28923" y="89633"/>
                    <a:pt x="11406" y="72127"/>
                    <a:pt x="11400" y="50525"/>
                  </a:cubicBezTo>
                  <a:cubicBezTo>
                    <a:pt x="11394" y="28923"/>
                    <a:pt x="28900" y="11406"/>
                    <a:pt x="50502" y="11400"/>
                  </a:cubicBezTo>
                  <a:cubicBezTo>
                    <a:pt x="72104" y="11394"/>
                    <a:pt x="89621" y="28900"/>
                    <a:pt x="89627" y="50502"/>
                  </a:cubicBezTo>
                  <a:cubicBezTo>
                    <a:pt x="89627" y="50506"/>
                    <a:pt x="89627" y="50509"/>
                    <a:pt x="89627" y="50513"/>
                  </a:cubicBezTo>
                  <a:cubicBezTo>
                    <a:pt x="89602" y="72099"/>
                    <a:pt x="72111" y="89593"/>
                    <a:pt x="50525" y="89621"/>
                  </a:cubicBezTo>
                  <a:close/>
                </a:path>
              </a:pathLst>
            </a:custGeom>
            <a:solidFill>
              <a:srgbClr val="000000"/>
            </a:solidFill>
            <a:ln w="21153" cap="flat">
              <a:solidFill>
                <a:srgbClr val="E22F2D"/>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1680B31D-A473-685B-D48C-E46BDDCFBB35}"/>
                </a:ext>
              </a:extLst>
            </p:cNvPr>
            <p:cNvSpPr/>
            <p:nvPr/>
          </p:nvSpPr>
          <p:spPr>
            <a:xfrm>
              <a:off x="5745285" y="2022103"/>
              <a:ext cx="295260" cy="295260"/>
            </a:xfrm>
            <a:custGeom>
              <a:avLst/>
              <a:gdLst>
                <a:gd name="connsiteX0" fmla="*/ 147687 w 295260"/>
                <a:gd name="connsiteY0" fmla="*/ 0 h 295260"/>
                <a:gd name="connsiteX1" fmla="*/ 0 w 295260"/>
                <a:gd name="connsiteY1" fmla="*/ 147573 h 295260"/>
                <a:gd name="connsiteX2" fmla="*/ 147573 w 295260"/>
                <a:gd name="connsiteY2" fmla="*/ 295260 h 295260"/>
                <a:gd name="connsiteX3" fmla="*/ 295260 w 295260"/>
                <a:gd name="connsiteY3" fmla="*/ 147687 h 295260"/>
                <a:gd name="connsiteX4" fmla="*/ 295260 w 295260"/>
                <a:gd name="connsiteY4" fmla="*/ 147630 h 295260"/>
                <a:gd name="connsiteX5" fmla="*/ 147687 w 295260"/>
                <a:gd name="connsiteY5" fmla="*/ 0 h 295260"/>
                <a:gd name="connsiteX6" fmla="*/ 147687 w 295260"/>
                <a:gd name="connsiteY6" fmla="*/ 283814 h 295260"/>
                <a:gd name="connsiteX7" fmla="*/ 11400 w 295260"/>
                <a:gd name="connsiteY7" fmla="*/ 147641 h 295260"/>
                <a:gd name="connsiteX8" fmla="*/ 147573 w 295260"/>
                <a:gd name="connsiteY8" fmla="*/ 11354 h 295260"/>
                <a:gd name="connsiteX9" fmla="*/ 283860 w 295260"/>
                <a:gd name="connsiteY9" fmla="*/ 147527 h 295260"/>
                <a:gd name="connsiteX10" fmla="*/ 283860 w 295260"/>
                <a:gd name="connsiteY10" fmla="*/ 147584 h 295260"/>
                <a:gd name="connsiteX11" fmla="*/ 147687 w 295260"/>
                <a:gd name="connsiteY11" fmla="*/ 283814 h 29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60" h="295260">
                  <a:moveTo>
                    <a:pt x="147687" y="0"/>
                  </a:moveTo>
                  <a:cubicBezTo>
                    <a:pt x="66153" y="-31"/>
                    <a:pt x="31" y="66039"/>
                    <a:pt x="0" y="147573"/>
                  </a:cubicBezTo>
                  <a:cubicBezTo>
                    <a:pt x="-31" y="229107"/>
                    <a:pt x="66039" y="295229"/>
                    <a:pt x="147573" y="295260"/>
                  </a:cubicBezTo>
                  <a:cubicBezTo>
                    <a:pt x="229107" y="295291"/>
                    <a:pt x="295229" y="229221"/>
                    <a:pt x="295260" y="147687"/>
                  </a:cubicBezTo>
                  <a:cubicBezTo>
                    <a:pt x="295260" y="147668"/>
                    <a:pt x="295260" y="147649"/>
                    <a:pt x="295260" y="147630"/>
                  </a:cubicBezTo>
                  <a:cubicBezTo>
                    <a:pt x="295191" y="66147"/>
                    <a:pt x="229170" y="100"/>
                    <a:pt x="147687" y="0"/>
                  </a:cubicBezTo>
                  <a:close/>
                  <a:moveTo>
                    <a:pt x="147687" y="283814"/>
                  </a:moveTo>
                  <a:cubicBezTo>
                    <a:pt x="72449" y="283846"/>
                    <a:pt x="11431" y="222879"/>
                    <a:pt x="11400" y="147641"/>
                  </a:cubicBezTo>
                  <a:cubicBezTo>
                    <a:pt x="11369" y="72404"/>
                    <a:pt x="72335" y="11386"/>
                    <a:pt x="147573" y="11354"/>
                  </a:cubicBezTo>
                  <a:cubicBezTo>
                    <a:pt x="222811" y="11323"/>
                    <a:pt x="283829" y="72290"/>
                    <a:pt x="283860" y="147527"/>
                  </a:cubicBezTo>
                  <a:cubicBezTo>
                    <a:pt x="283860" y="147546"/>
                    <a:pt x="283860" y="147566"/>
                    <a:pt x="283860" y="147584"/>
                  </a:cubicBezTo>
                  <a:cubicBezTo>
                    <a:pt x="283797" y="222774"/>
                    <a:pt x="222876" y="283720"/>
                    <a:pt x="147687" y="283814"/>
                  </a:cubicBezTo>
                  <a:close/>
                </a:path>
              </a:pathLst>
            </a:custGeom>
            <a:solidFill>
              <a:srgbClr val="000000"/>
            </a:solidFill>
            <a:ln w="21153" cap="flat">
              <a:solidFill>
                <a:srgbClr val="E22F2D"/>
              </a:solid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41DE85F4-E4A8-16B6-08E6-E194D9E09EB7}"/>
                </a:ext>
              </a:extLst>
            </p:cNvPr>
            <p:cNvSpPr/>
            <p:nvPr/>
          </p:nvSpPr>
          <p:spPr>
            <a:xfrm>
              <a:off x="5688405" y="1975688"/>
              <a:ext cx="467400" cy="393300"/>
            </a:xfrm>
            <a:custGeom>
              <a:avLst/>
              <a:gdLst>
                <a:gd name="connsiteX0" fmla="*/ 416100 w 467400"/>
                <a:gd name="connsiteY0" fmla="*/ 0 h 393300"/>
                <a:gd name="connsiteX1" fmla="*/ 51300 w 467400"/>
                <a:gd name="connsiteY1" fmla="*/ 0 h 393300"/>
                <a:gd name="connsiteX2" fmla="*/ 0 w 467400"/>
                <a:gd name="connsiteY2" fmla="*/ 51300 h 393300"/>
                <a:gd name="connsiteX3" fmla="*/ 0 w 467400"/>
                <a:gd name="connsiteY3" fmla="*/ 342000 h 393300"/>
                <a:gd name="connsiteX4" fmla="*/ 51300 w 467400"/>
                <a:gd name="connsiteY4" fmla="*/ 393300 h 393300"/>
                <a:gd name="connsiteX5" fmla="*/ 416100 w 467400"/>
                <a:gd name="connsiteY5" fmla="*/ 393300 h 393300"/>
                <a:gd name="connsiteX6" fmla="*/ 467400 w 467400"/>
                <a:gd name="connsiteY6" fmla="*/ 342000 h 393300"/>
                <a:gd name="connsiteX7" fmla="*/ 467400 w 467400"/>
                <a:gd name="connsiteY7" fmla="*/ 51300 h 393300"/>
                <a:gd name="connsiteX8" fmla="*/ 416100 w 467400"/>
                <a:gd name="connsiteY8" fmla="*/ 0 h 393300"/>
                <a:gd name="connsiteX9" fmla="*/ 456000 w 467400"/>
                <a:gd name="connsiteY9" fmla="*/ 342000 h 393300"/>
                <a:gd name="connsiteX10" fmla="*/ 416100 w 467400"/>
                <a:gd name="connsiteY10" fmla="*/ 381900 h 393300"/>
                <a:gd name="connsiteX11" fmla="*/ 51300 w 467400"/>
                <a:gd name="connsiteY11" fmla="*/ 381900 h 393300"/>
                <a:gd name="connsiteX12" fmla="*/ 11400 w 467400"/>
                <a:gd name="connsiteY12" fmla="*/ 342000 h 393300"/>
                <a:gd name="connsiteX13" fmla="*/ 11400 w 467400"/>
                <a:gd name="connsiteY13" fmla="*/ 51300 h 393300"/>
                <a:gd name="connsiteX14" fmla="*/ 51300 w 467400"/>
                <a:gd name="connsiteY14" fmla="*/ 11400 h 393300"/>
                <a:gd name="connsiteX15" fmla="*/ 416100 w 467400"/>
                <a:gd name="connsiteY15" fmla="*/ 11400 h 393300"/>
                <a:gd name="connsiteX16" fmla="*/ 456000 w 467400"/>
                <a:gd name="connsiteY16" fmla="*/ 51300 h 39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400" h="393300">
                  <a:moveTo>
                    <a:pt x="416100" y="0"/>
                  </a:moveTo>
                  <a:lnTo>
                    <a:pt x="51300" y="0"/>
                  </a:lnTo>
                  <a:cubicBezTo>
                    <a:pt x="22981" y="31"/>
                    <a:pt x="31" y="22981"/>
                    <a:pt x="0" y="51300"/>
                  </a:cubicBezTo>
                  <a:lnTo>
                    <a:pt x="0" y="342000"/>
                  </a:lnTo>
                  <a:cubicBezTo>
                    <a:pt x="31" y="370319"/>
                    <a:pt x="22981" y="393269"/>
                    <a:pt x="51300" y="393300"/>
                  </a:cubicBezTo>
                  <a:lnTo>
                    <a:pt x="416100" y="393300"/>
                  </a:lnTo>
                  <a:cubicBezTo>
                    <a:pt x="444419" y="393269"/>
                    <a:pt x="467369" y="370319"/>
                    <a:pt x="467400" y="342000"/>
                  </a:cubicBezTo>
                  <a:lnTo>
                    <a:pt x="467400" y="51300"/>
                  </a:lnTo>
                  <a:cubicBezTo>
                    <a:pt x="467369" y="22981"/>
                    <a:pt x="444419" y="31"/>
                    <a:pt x="416100" y="0"/>
                  </a:cubicBezTo>
                  <a:close/>
                  <a:moveTo>
                    <a:pt x="456000" y="342000"/>
                  </a:moveTo>
                  <a:cubicBezTo>
                    <a:pt x="455975" y="364026"/>
                    <a:pt x="438126" y="381875"/>
                    <a:pt x="416100" y="381900"/>
                  </a:cubicBezTo>
                  <a:lnTo>
                    <a:pt x="51300" y="381900"/>
                  </a:lnTo>
                  <a:cubicBezTo>
                    <a:pt x="29274" y="381875"/>
                    <a:pt x="11425" y="364026"/>
                    <a:pt x="11400" y="342000"/>
                  </a:cubicBezTo>
                  <a:lnTo>
                    <a:pt x="11400" y="51300"/>
                  </a:lnTo>
                  <a:cubicBezTo>
                    <a:pt x="11425" y="29274"/>
                    <a:pt x="29274" y="11425"/>
                    <a:pt x="51300" y="11400"/>
                  </a:cubicBezTo>
                  <a:lnTo>
                    <a:pt x="416100" y="11400"/>
                  </a:lnTo>
                  <a:cubicBezTo>
                    <a:pt x="438126" y="11425"/>
                    <a:pt x="455975" y="29274"/>
                    <a:pt x="456000" y="51300"/>
                  </a:cubicBezTo>
                  <a:close/>
                </a:path>
              </a:pathLst>
            </a:custGeom>
            <a:solidFill>
              <a:srgbClr val="000000"/>
            </a:solidFill>
            <a:ln w="21153" cap="flat">
              <a:solidFill>
                <a:srgbClr val="E22F2D"/>
              </a:solid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74C6AE2-AC0C-2E7F-9A58-E75AC90F6E8F}"/>
                </a:ext>
              </a:extLst>
            </p:cNvPr>
            <p:cNvSpPr/>
            <p:nvPr/>
          </p:nvSpPr>
          <p:spPr>
            <a:xfrm>
              <a:off x="5880073" y="2156811"/>
              <a:ext cx="25798" cy="25798"/>
            </a:xfrm>
            <a:custGeom>
              <a:avLst/>
              <a:gdLst>
                <a:gd name="connsiteX0" fmla="*/ 12899 w 25798"/>
                <a:gd name="connsiteY0" fmla="*/ 0 h 25798"/>
                <a:gd name="connsiteX1" fmla="*/ 0 w 25798"/>
                <a:gd name="connsiteY1" fmla="*/ 12899 h 25798"/>
                <a:gd name="connsiteX2" fmla="*/ 12899 w 25798"/>
                <a:gd name="connsiteY2" fmla="*/ 25798 h 25798"/>
                <a:gd name="connsiteX3" fmla="*/ 25798 w 25798"/>
                <a:gd name="connsiteY3" fmla="*/ 12899 h 25798"/>
                <a:gd name="connsiteX4" fmla="*/ 12899 w 25798"/>
                <a:gd name="connsiteY4" fmla="*/ 0 h 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8" h="25798">
                  <a:moveTo>
                    <a:pt x="12899" y="0"/>
                  </a:moveTo>
                  <a:cubicBezTo>
                    <a:pt x="5775" y="0"/>
                    <a:pt x="0" y="5775"/>
                    <a:pt x="0" y="12899"/>
                  </a:cubicBezTo>
                  <a:cubicBezTo>
                    <a:pt x="0" y="20023"/>
                    <a:pt x="5775" y="25798"/>
                    <a:pt x="12899" y="25798"/>
                  </a:cubicBezTo>
                  <a:cubicBezTo>
                    <a:pt x="20023" y="25798"/>
                    <a:pt x="25798" y="20023"/>
                    <a:pt x="25798" y="12899"/>
                  </a:cubicBezTo>
                  <a:cubicBezTo>
                    <a:pt x="25789" y="5779"/>
                    <a:pt x="20019" y="10"/>
                    <a:pt x="12899" y="0"/>
                  </a:cubicBezTo>
                  <a:close/>
                </a:path>
              </a:pathLst>
            </a:custGeom>
            <a:solidFill>
              <a:srgbClr val="000000"/>
            </a:solidFill>
            <a:ln w="21153" cap="flat">
              <a:solidFill>
                <a:srgbClr val="E22F2D"/>
              </a:solidFill>
              <a:prstDash val="solid"/>
              <a:miter/>
            </a:ln>
          </p:spPr>
          <p:txBody>
            <a:bodyPr rtlCol="0" anchor="ctr"/>
            <a:lstStyle/>
            <a:p>
              <a:endParaRPr lang="en-GB"/>
            </a:p>
          </p:txBody>
        </p:sp>
      </p:grpSp>
      <p:sp>
        <p:nvSpPr>
          <p:cNvPr id="41" name="TextBox 40">
            <a:extLst>
              <a:ext uri="{FF2B5EF4-FFF2-40B4-BE49-F238E27FC236}">
                <a16:creationId xmlns:a16="http://schemas.microsoft.com/office/drawing/2014/main" id="{B47827EB-1B0A-DADF-70E4-AE20975FE793}"/>
              </a:ext>
            </a:extLst>
          </p:cNvPr>
          <p:cNvSpPr txBox="1"/>
          <p:nvPr/>
        </p:nvSpPr>
        <p:spPr>
          <a:xfrm>
            <a:off x="3799030" y="2510712"/>
            <a:ext cx="2055195" cy="815608"/>
          </a:xfrm>
          <a:prstGeom prst="rect">
            <a:avLst/>
          </a:prstGeom>
          <a:noFill/>
        </p:spPr>
        <p:txBody>
          <a:bodyPr wrap="square">
            <a:spAutoFit/>
          </a:bodyPr>
          <a:lstStyle/>
          <a:p>
            <a:pPr algn="ctr"/>
            <a:r>
              <a:rPr lang="en-GB" sz="2000" b="1">
                <a:solidFill>
                  <a:srgbClr val="E22F2D"/>
                </a:solidFill>
                <a:latin typeface="Georgia" panose="02040502050405020303" pitchFamily="18" charset="0"/>
              </a:rPr>
              <a:t>+13.6% </a:t>
            </a: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b="0" i="0" u="none" strike="noStrike" baseline="0">
                <a:solidFill>
                  <a:srgbClr val="FFFFFF"/>
                </a:solidFill>
                <a:latin typeface="Georgia" panose="02040502050405020303" pitchFamily="18" charset="0"/>
                <a:cs typeface="Arial" panose="020B0604020202020204" pitchFamily="34" charset="0"/>
              </a:rPr>
              <a:t>CD REVENUE</a:t>
            </a:r>
          </a:p>
          <a:p>
            <a:pPr algn="ctr"/>
            <a:r>
              <a:rPr lang="en-GB" sz="900" b="0" i="0" u="none" strike="noStrike" baseline="0">
                <a:solidFill>
                  <a:srgbClr val="FFFFFF"/>
                </a:solidFill>
                <a:latin typeface="Georgia" panose="02040502050405020303" pitchFamily="18" charset="0"/>
                <a:cs typeface="Arial" panose="020B0604020202020204" pitchFamily="34" charset="0"/>
              </a:rPr>
              <a:t>GROWTH 2023</a:t>
            </a:r>
            <a:endParaRPr lang="en-GB" sz="900">
              <a:latin typeface="Georgia" panose="02040502050405020303" pitchFamily="18" charset="0"/>
              <a:cs typeface="Arial" panose="020B0604020202020204" pitchFamily="34" charset="0"/>
            </a:endParaRPr>
          </a:p>
        </p:txBody>
      </p:sp>
      <p:sp>
        <p:nvSpPr>
          <p:cNvPr id="42" name="TextBox 41">
            <a:extLst>
              <a:ext uri="{FF2B5EF4-FFF2-40B4-BE49-F238E27FC236}">
                <a16:creationId xmlns:a16="http://schemas.microsoft.com/office/drawing/2014/main" id="{AC8430B4-FD58-4D1A-C458-EAE74F17CF45}"/>
              </a:ext>
            </a:extLst>
          </p:cNvPr>
          <p:cNvSpPr txBox="1"/>
          <p:nvPr/>
        </p:nvSpPr>
        <p:spPr>
          <a:xfrm>
            <a:off x="4935930" y="2510712"/>
            <a:ext cx="2127893" cy="815608"/>
          </a:xfrm>
          <a:prstGeom prst="rect">
            <a:avLst/>
          </a:prstGeom>
          <a:noFill/>
        </p:spPr>
        <p:txBody>
          <a:bodyPr wrap="square">
            <a:spAutoFit/>
          </a:bodyPr>
          <a:lstStyle/>
          <a:p>
            <a:pPr algn="ctr"/>
            <a:r>
              <a:rPr lang="en-GB" sz="2000" b="1">
                <a:solidFill>
                  <a:srgbClr val="E22F2D"/>
                </a:solidFill>
                <a:latin typeface="Georgia" panose="02040502050405020303" pitchFamily="18" charset="0"/>
              </a:rPr>
              <a:t>+15.4%</a:t>
            </a:r>
            <a:r>
              <a:rPr lang="en-GB" sz="2000" b="1" i="0" u="none" strike="noStrike" baseline="0">
                <a:solidFill>
                  <a:srgbClr val="E05630"/>
                </a:solidFill>
                <a:latin typeface="Georgia" panose="02040502050405020303" pitchFamily="18" charset="0"/>
                <a:cs typeface="Arial" panose="020B0604020202020204" pitchFamily="34" charset="0"/>
              </a:rPr>
              <a:t> </a:t>
            </a: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a:solidFill>
                  <a:srgbClr val="FFFFFF"/>
                </a:solidFill>
                <a:latin typeface="Georgia" panose="02040502050405020303" pitchFamily="18" charset="0"/>
                <a:cs typeface="Arial" panose="020B0604020202020204" pitchFamily="34" charset="0"/>
              </a:rPr>
              <a:t>VINYL</a:t>
            </a:r>
            <a:r>
              <a:rPr lang="en-GB" sz="900" b="0" i="0" u="none" strike="noStrike" baseline="0">
                <a:solidFill>
                  <a:srgbClr val="FFFFFF"/>
                </a:solidFill>
                <a:latin typeface="Georgia" panose="02040502050405020303" pitchFamily="18" charset="0"/>
                <a:cs typeface="Arial" panose="020B0604020202020204" pitchFamily="34" charset="0"/>
              </a:rPr>
              <a:t> REVENUE</a:t>
            </a:r>
          </a:p>
          <a:p>
            <a:pPr algn="ctr"/>
            <a:r>
              <a:rPr lang="en-GB" sz="900" b="0" i="0" u="none" strike="noStrike" baseline="0">
                <a:solidFill>
                  <a:srgbClr val="FFFFFF"/>
                </a:solidFill>
                <a:latin typeface="Georgia" panose="02040502050405020303" pitchFamily="18" charset="0"/>
                <a:cs typeface="Arial" panose="020B0604020202020204" pitchFamily="34" charset="0"/>
              </a:rPr>
              <a:t>GROWTH 2023</a:t>
            </a:r>
            <a:endParaRPr lang="en-GB" sz="1000">
              <a:latin typeface="Georgia" panose="02040502050405020303" pitchFamily="18" charset="0"/>
              <a:cs typeface="Arial" panose="020B0604020202020204" pitchFamily="34" charset="0"/>
            </a:endParaRPr>
          </a:p>
        </p:txBody>
      </p:sp>
      <p:sp>
        <p:nvSpPr>
          <p:cNvPr id="43" name="TextBox 42">
            <a:extLst>
              <a:ext uri="{FF2B5EF4-FFF2-40B4-BE49-F238E27FC236}">
                <a16:creationId xmlns:a16="http://schemas.microsoft.com/office/drawing/2014/main" id="{F2C4B131-01D8-0646-805B-50DBD8862AA0}"/>
              </a:ext>
            </a:extLst>
          </p:cNvPr>
          <p:cNvSpPr txBox="1"/>
          <p:nvPr/>
        </p:nvSpPr>
        <p:spPr>
          <a:xfrm>
            <a:off x="6430302" y="2510712"/>
            <a:ext cx="1397894" cy="954107"/>
          </a:xfrm>
          <a:prstGeom prst="rect">
            <a:avLst/>
          </a:prstGeom>
          <a:noFill/>
        </p:spPr>
        <p:txBody>
          <a:bodyPr wrap="square">
            <a:spAutoFit/>
          </a:bodyPr>
          <a:lstStyle/>
          <a:p>
            <a:pPr algn="ctr"/>
            <a:r>
              <a:rPr lang="en-GB" sz="2000" b="1">
                <a:solidFill>
                  <a:srgbClr val="E22F2D"/>
                </a:solidFill>
                <a:latin typeface="Georgia" panose="02040502050405020303" pitchFamily="18" charset="0"/>
              </a:rPr>
              <a:t>+5.O% </a:t>
            </a: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a:solidFill>
                  <a:srgbClr val="FFFFFF"/>
                </a:solidFill>
                <a:latin typeface="Georgia" panose="02040502050405020303" pitchFamily="18" charset="0"/>
                <a:cs typeface="Arial" panose="020B0604020202020204" pitchFamily="34" charset="0"/>
              </a:rPr>
              <a:t>MUSIC VIDEO </a:t>
            </a:r>
            <a:r>
              <a:rPr lang="en-GB" sz="900" b="0" i="0" u="none" strike="noStrike" baseline="0">
                <a:solidFill>
                  <a:srgbClr val="FFFFFF"/>
                </a:solidFill>
                <a:latin typeface="Georgia" panose="02040502050405020303" pitchFamily="18" charset="0"/>
                <a:cs typeface="Arial" panose="020B0604020202020204" pitchFamily="34" charset="0"/>
              </a:rPr>
              <a:t>REVENUE</a:t>
            </a:r>
          </a:p>
          <a:p>
            <a:pPr algn="ctr"/>
            <a:r>
              <a:rPr lang="en-GB" sz="900" b="0" i="0" u="none" strike="noStrike" baseline="0">
                <a:solidFill>
                  <a:srgbClr val="FFFFFF"/>
                </a:solidFill>
                <a:latin typeface="Georgia" panose="02040502050405020303" pitchFamily="18" charset="0"/>
                <a:cs typeface="Arial" panose="020B0604020202020204" pitchFamily="34" charset="0"/>
              </a:rPr>
              <a:t>GROWTH 2023</a:t>
            </a:r>
            <a:endParaRPr lang="en-GB" sz="1000">
              <a:latin typeface="Georgia" panose="02040502050405020303" pitchFamily="18" charset="0"/>
              <a:cs typeface="Arial" panose="020B0604020202020204" pitchFamily="34" charset="0"/>
            </a:endParaRPr>
          </a:p>
        </p:txBody>
      </p:sp>
      <p:cxnSp>
        <p:nvCxnSpPr>
          <p:cNvPr id="44" name="Straight Connector 43">
            <a:extLst>
              <a:ext uri="{FF2B5EF4-FFF2-40B4-BE49-F238E27FC236}">
                <a16:creationId xmlns:a16="http://schemas.microsoft.com/office/drawing/2014/main" id="{894DB3C1-24C6-D603-4932-BC7D1D2E922D}"/>
              </a:ext>
            </a:extLst>
          </p:cNvPr>
          <p:cNvCxnSpPr>
            <a:cxnSpLocks/>
          </p:cNvCxnSpPr>
          <p:nvPr/>
        </p:nvCxnSpPr>
        <p:spPr>
          <a:xfrm>
            <a:off x="4136471" y="1402119"/>
            <a:ext cx="0" cy="48600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7E1AF3-7C0C-09A4-96D8-26E3FC3B70A4}"/>
              </a:ext>
            </a:extLst>
          </p:cNvPr>
          <p:cNvCxnSpPr>
            <a:cxnSpLocks/>
          </p:cNvCxnSpPr>
          <p:nvPr/>
        </p:nvCxnSpPr>
        <p:spPr>
          <a:xfrm>
            <a:off x="7893837" y="1402119"/>
            <a:ext cx="5615" cy="48600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9" name="Graphic 16" descr="Users outline">
            <a:extLst>
              <a:ext uri="{FF2B5EF4-FFF2-40B4-BE49-F238E27FC236}">
                <a16:creationId xmlns:a16="http://schemas.microsoft.com/office/drawing/2014/main" id="{F28D445B-6282-3CC8-C2D7-6EFA3614891E}"/>
              </a:ext>
            </a:extLst>
          </p:cNvPr>
          <p:cNvGrpSpPr/>
          <p:nvPr/>
        </p:nvGrpSpPr>
        <p:grpSpPr>
          <a:xfrm>
            <a:off x="1966534" y="2029853"/>
            <a:ext cx="446528" cy="290672"/>
            <a:chOff x="1950094" y="2027016"/>
            <a:chExt cx="446528" cy="290672"/>
          </a:xfrm>
          <a:solidFill>
            <a:schemeClr val="accent1"/>
          </a:solidFill>
        </p:grpSpPr>
        <p:sp>
          <p:nvSpPr>
            <p:cNvPr id="60" name="Freeform: Shape 59">
              <a:extLst>
                <a:ext uri="{FF2B5EF4-FFF2-40B4-BE49-F238E27FC236}">
                  <a16:creationId xmlns:a16="http://schemas.microsoft.com/office/drawing/2014/main" id="{73EF2DF4-1DAB-C560-B93D-6954004922DD}"/>
                </a:ext>
              </a:extLst>
            </p:cNvPr>
            <p:cNvSpPr/>
            <p:nvPr/>
          </p:nvSpPr>
          <p:spPr>
            <a:xfrm>
              <a:off x="1997897" y="2027016"/>
              <a:ext cx="95692" cy="102600"/>
            </a:xfrm>
            <a:custGeom>
              <a:avLst/>
              <a:gdLst>
                <a:gd name="connsiteX0" fmla="*/ 47846 w 95692"/>
                <a:gd name="connsiteY0" fmla="*/ 102600 h 102600"/>
                <a:gd name="connsiteX1" fmla="*/ 95693 w 95692"/>
                <a:gd name="connsiteY1" fmla="*/ 51300 h 102600"/>
                <a:gd name="connsiteX2" fmla="*/ 47846 w 95692"/>
                <a:gd name="connsiteY2" fmla="*/ 0 h 102600"/>
                <a:gd name="connsiteX3" fmla="*/ 0 w 95692"/>
                <a:gd name="connsiteY3" fmla="*/ 51300 h 102600"/>
                <a:gd name="connsiteX4" fmla="*/ 47846 w 95692"/>
                <a:gd name="connsiteY4" fmla="*/ 102600 h 102600"/>
                <a:gd name="connsiteX5" fmla="*/ 47846 w 95692"/>
                <a:gd name="connsiteY5" fmla="*/ 11372 h 102600"/>
                <a:gd name="connsiteX6" fmla="*/ 85060 w 95692"/>
                <a:gd name="connsiteY6" fmla="*/ 51272 h 102600"/>
                <a:gd name="connsiteX7" fmla="*/ 47846 w 95692"/>
                <a:gd name="connsiteY7" fmla="*/ 91172 h 102600"/>
                <a:gd name="connsiteX8" fmla="*/ 10633 w 95692"/>
                <a:gd name="connsiteY8" fmla="*/ 51272 h 102600"/>
                <a:gd name="connsiteX9" fmla="*/ 47846 w 95692"/>
                <a:gd name="connsiteY9" fmla="*/ 11372 h 10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92" h="102600">
                  <a:moveTo>
                    <a:pt x="47846" y="102600"/>
                  </a:moveTo>
                  <a:cubicBezTo>
                    <a:pt x="74271" y="102600"/>
                    <a:pt x="95693" y="79632"/>
                    <a:pt x="95693" y="51300"/>
                  </a:cubicBezTo>
                  <a:cubicBezTo>
                    <a:pt x="95693" y="22968"/>
                    <a:pt x="74271" y="0"/>
                    <a:pt x="47846" y="0"/>
                  </a:cubicBezTo>
                  <a:cubicBezTo>
                    <a:pt x="21421" y="0"/>
                    <a:pt x="0" y="22968"/>
                    <a:pt x="0" y="51300"/>
                  </a:cubicBezTo>
                  <a:cubicBezTo>
                    <a:pt x="0" y="79632"/>
                    <a:pt x="21421" y="102600"/>
                    <a:pt x="47846" y="102600"/>
                  </a:cubicBezTo>
                  <a:close/>
                  <a:moveTo>
                    <a:pt x="47846" y="11372"/>
                  </a:moveTo>
                  <a:cubicBezTo>
                    <a:pt x="68399" y="11372"/>
                    <a:pt x="85060" y="29235"/>
                    <a:pt x="85060" y="51272"/>
                  </a:cubicBezTo>
                  <a:cubicBezTo>
                    <a:pt x="85060" y="73308"/>
                    <a:pt x="68399" y="91172"/>
                    <a:pt x="47846" y="91172"/>
                  </a:cubicBezTo>
                  <a:cubicBezTo>
                    <a:pt x="27294" y="91172"/>
                    <a:pt x="10633" y="73308"/>
                    <a:pt x="10633" y="51272"/>
                  </a:cubicBezTo>
                  <a:cubicBezTo>
                    <a:pt x="10659" y="29247"/>
                    <a:pt x="27305" y="11400"/>
                    <a:pt x="47846" y="11372"/>
                  </a:cubicBezTo>
                  <a:close/>
                </a:path>
              </a:pathLst>
            </a:custGeom>
            <a:solidFill>
              <a:schemeClr val="accent1"/>
            </a:solidFill>
            <a:ln w="18405" cap="flat">
              <a:solidFill>
                <a:schemeClr val="accent1"/>
              </a:solid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E12E004-E38D-F3E3-87E8-15C52F0242E3}"/>
                </a:ext>
              </a:extLst>
            </p:cNvPr>
            <p:cNvSpPr/>
            <p:nvPr/>
          </p:nvSpPr>
          <p:spPr>
            <a:xfrm>
              <a:off x="2253077" y="2027016"/>
              <a:ext cx="95692" cy="102600"/>
            </a:xfrm>
            <a:custGeom>
              <a:avLst/>
              <a:gdLst>
                <a:gd name="connsiteX0" fmla="*/ 47846 w 95692"/>
                <a:gd name="connsiteY0" fmla="*/ 102600 h 102600"/>
                <a:gd name="connsiteX1" fmla="*/ 95693 w 95692"/>
                <a:gd name="connsiteY1" fmla="*/ 51300 h 102600"/>
                <a:gd name="connsiteX2" fmla="*/ 47846 w 95692"/>
                <a:gd name="connsiteY2" fmla="*/ 0 h 102600"/>
                <a:gd name="connsiteX3" fmla="*/ 0 w 95692"/>
                <a:gd name="connsiteY3" fmla="*/ 51300 h 102600"/>
                <a:gd name="connsiteX4" fmla="*/ 47846 w 95692"/>
                <a:gd name="connsiteY4" fmla="*/ 102600 h 102600"/>
                <a:gd name="connsiteX5" fmla="*/ 47846 w 95692"/>
                <a:gd name="connsiteY5" fmla="*/ 11372 h 102600"/>
                <a:gd name="connsiteX6" fmla="*/ 85060 w 95692"/>
                <a:gd name="connsiteY6" fmla="*/ 51272 h 102600"/>
                <a:gd name="connsiteX7" fmla="*/ 47846 w 95692"/>
                <a:gd name="connsiteY7" fmla="*/ 91172 h 102600"/>
                <a:gd name="connsiteX8" fmla="*/ 10633 w 95692"/>
                <a:gd name="connsiteY8" fmla="*/ 51272 h 102600"/>
                <a:gd name="connsiteX9" fmla="*/ 47846 w 95692"/>
                <a:gd name="connsiteY9" fmla="*/ 11372 h 10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92" h="102600">
                  <a:moveTo>
                    <a:pt x="47846" y="102600"/>
                  </a:moveTo>
                  <a:cubicBezTo>
                    <a:pt x="74271" y="102600"/>
                    <a:pt x="95693" y="79632"/>
                    <a:pt x="95693" y="51300"/>
                  </a:cubicBezTo>
                  <a:cubicBezTo>
                    <a:pt x="95693" y="22968"/>
                    <a:pt x="74271" y="0"/>
                    <a:pt x="47846" y="0"/>
                  </a:cubicBezTo>
                  <a:cubicBezTo>
                    <a:pt x="21421" y="0"/>
                    <a:pt x="0" y="22968"/>
                    <a:pt x="0" y="51300"/>
                  </a:cubicBezTo>
                  <a:cubicBezTo>
                    <a:pt x="0" y="79632"/>
                    <a:pt x="21421" y="102600"/>
                    <a:pt x="47846" y="102600"/>
                  </a:cubicBezTo>
                  <a:close/>
                  <a:moveTo>
                    <a:pt x="47846" y="11372"/>
                  </a:moveTo>
                  <a:cubicBezTo>
                    <a:pt x="68399" y="11372"/>
                    <a:pt x="85060" y="29235"/>
                    <a:pt x="85060" y="51272"/>
                  </a:cubicBezTo>
                  <a:cubicBezTo>
                    <a:pt x="85060" y="73308"/>
                    <a:pt x="68399" y="91172"/>
                    <a:pt x="47846" y="91172"/>
                  </a:cubicBezTo>
                  <a:cubicBezTo>
                    <a:pt x="27294" y="91172"/>
                    <a:pt x="10633" y="73308"/>
                    <a:pt x="10633" y="51272"/>
                  </a:cubicBezTo>
                  <a:cubicBezTo>
                    <a:pt x="10659" y="29247"/>
                    <a:pt x="27305" y="11400"/>
                    <a:pt x="47846" y="11372"/>
                  </a:cubicBezTo>
                  <a:close/>
                </a:path>
              </a:pathLst>
            </a:custGeom>
            <a:solidFill>
              <a:schemeClr val="accent1"/>
            </a:solidFill>
            <a:ln w="18405" cap="flat">
              <a:solidFill>
                <a:schemeClr val="accent1"/>
              </a:solid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702AEC89-3ABE-CB71-0C1A-33577034E77D}"/>
                </a:ext>
              </a:extLst>
            </p:cNvPr>
            <p:cNvSpPr/>
            <p:nvPr/>
          </p:nvSpPr>
          <p:spPr>
            <a:xfrm>
              <a:off x="2235273" y="2142070"/>
              <a:ext cx="161349" cy="96900"/>
            </a:xfrm>
            <a:custGeom>
              <a:avLst/>
              <a:gdLst>
                <a:gd name="connsiteX0" fmla="*/ 150179 w 161349"/>
                <a:gd name="connsiteY0" fmla="*/ 30204 h 96900"/>
                <a:gd name="connsiteX1" fmla="*/ 104209 w 161349"/>
                <a:gd name="connsiteY1" fmla="*/ 6658 h 96900"/>
                <a:gd name="connsiteX2" fmla="*/ 65650 w 161349"/>
                <a:gd name="connsiteY2" fmla="*/ 0 h 96900"/>
                <a:gd name="connsiteX3" fmla="*/ 27209 w 161349"/>
                <a:gd name="connsiteY3" fmla="*/ 6629 h 96900"/>
                <a:gd name="connsiteX4" fmla="*/ 1744 w 161349"/>
                <a:gd name="connsiteY4" fmla="*/ 17032 h 96900"/>
                <a:gd name="connsiteX5" fmla="*/ 0 w 161349"/>
                <a:gd name="connsiteY5" fmla="*/ 30940 h 96900"/>
                <a:gd name="connsiteX6" fmla="*/ 30186 w 161349"/>
                <a:gd name="connsiteY6" fmla="*/ 17567 h 96900"/>
                <a:gd name="connsiteX7" fmla="*/ 65650 w 161349"/>
                <a:gd name="connsiteY7" fmla="*/ 11400 h 96900"/>
                <a:gd name="connsiteX8" fmla="*/ 101503 w 161349"/>
                <a:gd name="connsiteY8" fmla="*/ 17670 h 96900"/>
                <a:gd name="connsiteX9" fmla="*/ 143565 w 161349"/>
                <a:gd name="connsiteY9" fmla="*/ 39131 h 96900"/>
                <a:gd name="connsiteX10" fmla="*/ 144023 w 161349"/>
                <a:gd name="connsiteY10" fmla="*/ 39495 h 96900"/>
                <a:gd name="connsiteX11" fmla="*/ 150710 w 161349"/>
                <a:gd name="connsiteY11" fmla="*/ 54150 h 96900"/>
                <a:gd name="connsiteX12" fmla="*/ 150710 w 161349"/>
                <a:gd name="connsiteY12" fmla="*/ 96900 h 96900"/>
                <a:gd name="connsiteX13" fmla="*/ 161343 w 161349"/>
                <a:gd name="connsiteY13" fmla="*/ 96900 h 96900"/>
                <a:gd name="connsiteX14" fmla="*/ 161343 w 161349"/>
                <a:gd name="connsiteY14" fmla="*/ 54150 h 96900"/>
                <a:gd name="connsiteX15" fmla="*/ 150179 w 161349"/>
                <a:gd name="connsiteY15" fmla="*/ 30204 h 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349" h="96900">
                  <a:moveTo>
                    <a:pt x="150179" y="30204"/>
                  </a:moveTo>
                  <a:cubicBezTo>
                    <a:pt x="136629" y="18875"/>
                    <a:pt x="120943" y="10840"/>
                    <a:pt x="104209" y="6658"/>
                  </a:cubicBezTo>
                  <a:cubicBezTo>
                    <a:pt x="91682" y="2647"/>
                    <a:pt x="78719" y="408"/>
                    <a:pt x="65650" y="0"/>
                  </a:cubicBezTo>
                  <a:cubicBezTo>
                    <a:pt x="52590" y="14"/>
                    <a:pt x="39615" y="2252"/>
                    <a:pt x="27209" y="6629"/>
                  </a:cubicBezTo>
                  <a:cubicBezTo>
                    <a:pt x="18388" y="9077"/>
                    <a:pt x="9848" y="12566"/>
                    <a:pt x="1744" y="17032"/>
                  </a:cubicBezTo>
                  <a:cubicBezTo>
                    <a:pt x="1613" y="21720"/>
                    <a:pt x="1029" y="26381"/>
                    <a:pt x="0" y="30940"/>
                  </a:cubicBezTo>
                  <a:cubicBezTo>
                    <a:pt x="9454" y="25045"/>
                    <a:pt x="19608" y="20547"/>
                    <a:pt x="30186" y="17567"/>
                  </a:cubicBezTo>
                  <a:cubicBezTo>
                    <a:pt x="41633" y="13535"/>
                    <a:pt x="53601" y="11454"/>
                    <a:pt x="65650" y="11400"/>
                  </a:cubicBezTo>
                  <a:cubicBezTo>
                    <a:pt x="77804" y="11820"/>
                    <a:pt x="89855" y="13927"/>
                    <a:pt x="101503" y="17670"/>
                  </a:cubicBezTo>
                  <a:cubicBezTo>
                    <a:pt x="116817" y="21445"/>
                    <a:pt x="131174" y="28770"/>
                    <a:pt x="143565" y="39131"/>
                  </a:cubicBezTo>
                  <a:lnTo>
                    <a:pt x="144023" y="39495"/>
                  </a:lnTo>
                  <a:cubicBezTo>
                    <a:pt x="148395" y="42875"/>
                    <a:pt x="150904" y="48374"/>
                    <a:pt x="150710" y="54150"/>
                  </a:cubicBezTo>
                  <a:lnTo>
                    <a:pt x="150710" y="96900"/>
                  </a:lnTo>
                  <a:lnTo>
                    <a:pt x="161343" y="96900"/>
                  </a:lnTo>
                  <a:lnTo>
                    <a:pt x="161343" y="54150"/>
                  </a:lnTo>
                  <a:cubicBezTo>
                    <a:pt x="161537" y="44681"/>
                    <a:pt x="157359" y="35720"/>
                    <a:pt x="150179" y="30204"/>
                  </a:cubicBezTo>
                  <a:close/>
                </a:path>
              </a:pathLst>
            </a:custGeom>
            <a:solidFill>
              <a:schemeClr val="accent1"/>
            </a:solidFill>
            <a:ln w="18405" cap="flat">
              <a:solidFill>
                <a:schemeClr val="accent1"/>
              </a:solid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86759D-4597-5C7A-93BB-0620D53F4129}"/>
                </a:ext>
              </a:extLst>
            </p:cNvPr>
            <p:cNvSpPr/>
            <p:nvPr/>
          </p:nvSpPr>
          <p:spPr>
            <a:xfrm>
              <a:off x="1950094" y="2142070"/>
              <a:ext cx="161077" cy="96900"/>
            </a:xfrm>
            <a:custGeom>
              <a:avLst/>
              <a:gdLst>
                <a:gd name="connsiteX0" fmla="*/ 161077 w 161077"/>
                <a:gd name="connsiteY0" fmla="*/ 30056 h 96900"/>
                <a:gd name="connsiteX1" fmla="*/ 159482 w 161077"/>
                <a:gd name="connsiteY1" fmla="*/ 16331 h 96900"/>
                <a:gd name="connsiteX2" fmla="*/ 134198 w 161077"/>
                <a:gd name="connsiteY2" fmla="*/ 6641 h 96900"/>
                <a:gd name="connsiteX3" fmla="*/ 95650 w 161077"/>
                <a:gd name="connsiteY3" fmla="*/ 0 h 96900"/>
                <a:gd name="connsiteX4" fmla="*/ 57208 w 161077"/>
                <a:gd name="connsiteY4" fmla="*/ 6629 h 96900"/>
                <a:gd name="connsiteX5" fmla="*/ 10920 w 161077"/>
                <a:gd name="connsiteY5" fmla="*/ 30392 h 96900"/>
                <a:gd name="connsiteX6" fmla="*/ 0 w 161077"/>
                <a:gd name="connsiteY6" fmla="*/ 54150 h 96900"/>
                <a:gd name="connsiteX7" fmla="*/ 0 w 161077"/>
                <a:gd name="connsiteY7" fmla="*/ 96900 h 96900"/>
                <a:gd name="connsiteX8" fmla="*/ 10633 w 161077"/>
                <a:gd name="connsiteY8" fmla="*/ 96900 h 96900"/>
                <a:gd name="connsiteX9" fmla="*/ 10633 w 161077"/>
                <a:gd name="connsiteY9" fmla="*/ 54150 h 96900"/>
                <a:gd name="connsiteX10" fmla="*/ 17374 w 161077"/>
                <a:gd name="connsiteY10" fmla="*/ 39455 h 96900"/>
                <a:gd name="connsiteX11" fmla="*/ 60207 w 161077"/>
                <a:gd name="connsiteY11" fmla="*/ 17567 h 96900"/>
                <a:gd name="connsiteX12" fmla="*/ 95650 w 161077"/>
                <a:gd name="connsiteY12" fmla="*/ 11400 h 96900"/>
                <a:gd name="connsiteX13" fmla="*/ 131503 w 161077"/>
                <a:gd name="connsiteY13" fmla="*/ 17670 h 96900"/>
                <a:gd name="connsiteX14" fmla="*/ 161077 w 161077"/>
                <a:gd name="connsiteY14" fmla="*/ 30056 h 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077" h="96900">
                  <a:moveTo>
                    <a:pt x="161077" y="30056"/>
                  </a:moveTo>
                  <a:cubicBezTo>
                    <a:pt x="160110" y="25551"/>
                    <a:pt x="159575" y="20952"/>
                    <a:pt x="159482" y="16331"/>
                  </a:cubicBezTo>
                  <a:cubicBezTo>
                    <a:pt x="151370" y="12224"/>
                    <a:pt x="142901" y="8978"/>
                    <a:pt x="134198" y="6641"/>
                  </a:cubicBezTo>
                  <a:cubicBezTo>
                    <a:pt x="121674" y="2636"/>
                    <a:pt x="108714" y="404"/>
                    <a:pt x="95650" y="0"/>
                  </a:cubicBezTo>
                  <a:cubicBezTo>
                    <a:pt x="82590" y="14"/>
                    <a:pt x="69614" y="2252"/>
                    <a:pt x="57208" y="6629"/>
                  </a:cubicBezTo>
                  <a:cubicBezTo>
                    <a:pt x="40569" y="11493"/>
                    <a:pt x="24886" y="19544"/>
                    <a:pt x="10920" y="30392"/>
                  </a:cubicBezTo>
                  <a:cubicBezTo>
                    <a:pt x="4042" y="36068"/>
                    <a:pt x="8" y="44844"/>
                    <a:pt x="0" y="54150"/>
                  </a:cubicBezTo>
                  <a:lnTo>
                    <a:pt x="0" y="96900"/>
                  </a:lnTo>
                  <a:lnTo>
                    <a:pt x="10633" y="96900"/>
                  </a:lnTo>
                  <a:lnTo>
                    <a:pt x="10633" y="54150"/>
                  </a:lnTo>
                  <a:cubicBezTo>
                    <a:pt x="10642" y="48399"/>
                    <a:pt x="13131" y="42975"/>
                    <a:pt x="17374" y="39455"/>
                  </a:cubicBezTo>
                  <a:cubicBezTo>
                    <a:pt x="30310" y="29462"/>
                    <a:pt x="44819" y="22048"/>
                    <a:pt x="60207" y="17567"/>
                  </a:cubicBezTo>
                  <a:cubicBezTo>
                    <a:pt x="71648" y="13537"/>
                    <a:pt x="83608" y="11456"/>
                    <a:pt x="95650" y="11400"/>
                  </a:cubicBezTo>
                  <a:cubicBezTo>
                    <a:pt x="107803" y="11820"/>
                    <a:pt x="119855" y="13928"/>
                    <a:pt x="131503" y="17670"/>
                  </a:cubicBezTo>
                  <a:cubicBezTo>
                    <a:pt x="141827" y="20383"/>
                    <a:pt x="151771" y="24548"/>
                    <a:pt x="161077" y="30056"/>
                  </a:cubicBezTo>
                  <a:close/>
                </a:path>
              </a:pathLst>
            </a:custGeom>
            <a:solidFill>
              <a:schemeClr val="accent1"/>
            </a:solidFill>
            <a:ln w="18405" cap="flat">
              <a:solidFill>
                <a:schemeClr val="accent1"/>
              </a:solid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3AFFE0F-955B-7E9A-ECFC-67925542D801}"/>
                </a:ext>
              </a:extLst>
            </p:cNvPr>
            <p:cNvSpPr/>
            <p:nvPr/>
          </p:nvSpPr>
          <p:spPr>
            <a:xfrm>
              <a:off x="2077641" y="2220788"/>
              <a:ext cx="191391" cy="96900"/>
            </a:xfrm>
            <a:custGeom>
              <a:avLst/>
              <a:gdLst>
                <a:gd name="connsiteX0" fmla="*/ 180221 w 191391"/>
                <a:gd name="connsiteY0" fmla="*/ 30210 h 96900"/>
                <a:gd name="connsiteX1" fmla="*/ 134251 w 191391"/>
                <a:gd name="connsiteY1" fmla="*/ 6663 h 96900"/>
                <a:gd name="connsiteX2" fmla="*/ 95693 w 191391"/>
                <a:gd name="connsiteY2" fmla="*/ 0 h 96900"/>
                <a:gd name="connsiteX3" fmla="*/ 57261 w 191391"/>
                <a:gd name="connsiteY3" fmla="*/ 6629 h 96900"/>
                <a:gd name="connsiteX4" fmla="*/ 10973 w 191391"/>
                <a:gd name="connsiteY4" fmla="*/ 30392 h 96900"/>
                <a:gd name="connsiteX5" fmla="*/ 0 w 191391"/>
                <a:gd name="connsiteY5" fmla="*/ 54150 h 96900"/>
                <a:gd name="connsiteX6" fmla="*/ 0 w 191391"/>
                <a:gd name="connsiteY6" fmla="*/ 96900 h 96900"/>
                <a:gd name="connsiteX7" fmla="*/ 10633 w 191391"/>
                <a:gd name="connsiteY7" fmla="*/ 96900 h 96900"/>
                <a:gd name="connsiteX8" fmla="*/ 10633 w 191391"/>
                <a:gd name="connsiteY8" fmla="*/ 54150 h 96900"/>
                <a:gd name="connsiteX9" fmla="*/ 17379 w 191391"/>
                <a:gd name="connsiteY9" fmla="*/ 39455 h 96900"/>
                <a:gd name="connsiteX10" fmla="*/ 60207 w 191391"/>
                <a:gd name="connsiteY10" fmla="*/ 17567 h 96900"/>
                <a:gd name="connsiteX11" fmla="*/ 95693 w 191391"/>
                <a:gd name="connsiteY11" fmla="*/ 11400 h 96900"/>
                <a:gd name="connsiteX12" fmla="*/ 131551 w 191391"/>
                <a:gd name="connsiteY12" fmla="*/ 17670 h 96900"/>
                <a:gd name="connsiteX13" fmla="*/ 173607 w 191391"/>
                <a:gd name="connsiteY13" fmla="*/ 39125 h 96900"/>
                <a:gd name="connsiteX14" fmla="*/ 174065 w 191391"/>
                <a:gd name="connsiteY14" fmla="*/ 39490 h 96900"/>
                <a:gd name="connsiteX15" fmla="*/ 180753 w 191391"/>
                <a:gd name="connsiteY15" fmla="*/ 54150 h 96900"/>
                <a:gd name="connsiteX16" fmla="*/ 180753 w 191391"/>
                <a:gd name="connsiteY16" fmla="*/ 96900 h 96900"/>
                <a:gd name="connsiteX17" fmla="*/ 191385 w 191391"/>
                <a:gd name="connsiteY17" fmla="*/ 96900 h 96900"/>
                <a:gd name="connsiteX18" fmla="*/ 191385 w 191391"/>
                <a:gd name="connsiteY18" fmla="*/ 54150 h 96900"/>
                <a:gd name="connsiteX19" fmla="*/ 180221 w 191391"/>
                <a:gd name="connsiteY19" fmla="*/ 30210 h 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391" h="96900">
                  <a:moveTo>
                    <a:pt x="180221" y="30210"/>
                  </a:moveTo>
                  <a:cubicBezTo>
                    <a:pt x="166672" y="18879"/>
                    <a:pt x="150986" y="10844"/>
                    <a:pt x="134251" y="6663"/>
                  </a:cubicBezTo>
                  <a:cubicBezTo>
                    <a:pt x="121724" y="2653"/>
                    <a:pt x="108761" y="413"/>
                    <a:pt x="95693" y="0"/>
                  </a:cubicBezTo>
                  <a:cubicBezTo>
                    <a:pt x="82636" y="14"/>
                    <a:pt x="69664" y="2252"/>
                    <a:pt x="57261" y="6629"/>
                  </a:cubicBezTo>
                  <a:cubicBezTo>
                    <a:pt x="40620" y="11490"/>
                    <a:pt x="24938" y="19541"/>
                    <a:pt x="10973" y="30392"/>
                  </a:cubicBezTo>
                  <a:cubicBezTo>
                    <a:pt x="4073" y="36055"/>
                    <a:pt x="19" y="44833"/>
                    <a:pt x="0" y="54150"/>
                  </a:cubicBezTo>
                  <a:lnTo>
                    <a:pt x="0" y="96900"/>
                  </a:lnTo>
                  <a:lnTo>
                    <a:pt x="10633" y="96900"/>
                  </a:lnTo>
                  <a:lnTo>
                    <a:pt x="10633" y="54150"/>
                  </a:lnTo>
                  <a:cubicBezTo>
                    <a:pt x="10642" y="48397"/>
                    <a:pt x="13133" y="42972"/>
                    <a:pt x="17379" y="39455"/>
                  </a:cubicBezTo>
                  <a:cubicBezTo>
                    <a:pt x="30312" y="29460"/>
                    <a:pt x="44820" y="22045"/>
                    <a:pt x="60207" y="17567"/>
                  </a:cubicBezTo>
                  <a:cubicBezTo>
                    <a:pt x="71661" y="13532"/>
                    <a:pt x="83636" y="11451"/>
                    <a:pt x="95693" y="11400"/>
                  </a:cubicBezTo>
                  <a:cubicBezTo>
                    <a:pt x="107848" y="11818"/>
                    <a:pt x="119901" y="13925"/>
                    <a:pt x="131551" y="17670"/>
                  </a:cubicBezTo>
                  <a:cubicBezTo>
                    <a:pt x="146864" y="21440"/>
                    <a:pt x="161220" y="28763"/>
                    <a:pt x="173607" y="39125"/>
                  </a:cubicBezTo>
                  <a:lnTo>
                    <a:pt x="174065" y="39490"/>
                  </a:lnTo>
                  <a:cubicBezTo>
                    <a:pt x="178438" y="42872"/>
                    <a:pt x="180947" y="48372"/>
                    <a:pt x="180753" y="54150"/>
                  </a:cubicBezTo>
                  <a:lnTo>
                    <a:pt x="180753" y="96900"/>
                  </a:lnTo>
                  <a:lnTo>
                    <a:pt x="191385" y="96900"/>
                  </a:lnTo>
                  <a:lnTo>
                    <a:pt x="191385" y="54150"/>
                  </a:lnTo>
                  <a:cubicBezTo>
                    <a:pt x="191577" y="44683"/>
                    <a:pt x="187400" y="35725"/>
                    <a:pt x="180221" y="30210"/>
                  </a:cubicBezTo>
                  <a:close/>
                </a:path>
              </a:pathLst>
            </a:custGeom>
            <a:solidFill>
              <a:schemeClr val="accent1"/>
            </a:solidFill>
            <a:ln w="18405" cap="flat">
              <a:solidFill>
                <a:schemeClr val="accent1"/>
              </a:solid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4B0AD74-EE9F-606B-1E52-B47A4814420E}"/>
                </a:ext>
              </a:extLst>
            </p:cNvPr>
            <p:cNvSpPr/>
            <p:nvPr/>
          </p:nvSpPr>
          <p:spPr>
            <a:xfrm>
              <a:off x="2125487" y="2105733"/>
              <a:ext cx="95692" cy="102600"/>
            </a:xfrm>
            <a:custGeom>
              <a:avLst/>
              <a:gdLst>
                <a:gd name="connsiteX0" fmla="*/ 47846 w 95692"/>
                <a:gd name="connsiteY0" fmla="*/ 102600 h 102600"/>
                <a:gd name="connsiteX1" fmla="*/ 95693 w 95692"/>
                <a:gd name="connsiteY1" fmla="*/ 51300 h 102600"/>
                <a:gd name="connsiteX2" fmla="*/ 47846 w 95692"/>
                <a:gd name="connsiteY2" fmla="*/ 0 h 102600"/>
                <a:gd name="connsiteX3" fmla="*/ 0 w 95692"/>
                <a:gd name="connsiteY3" fmla="*/ 51300 h 102600"/>
                <a:gd name="connsiteX4" fmla="*/ 47846 w 95692"/>
                <a:gd name="connsiteY4" fmla="*/ 102600 h 102600"/>
                <a:gd name="connsiteX5" fmla="*/ 47846 w 95692"/>
                <a:gd name="connsiteY5" fmla="*/ 11400 h 102600"/>
                <a:gd name="connsiteX6" fmla="*/ 85060 w 95692"/>
                <a:gd name="connsiteY6" fmla="*/ 51300 h 102600"/>
                <a:gd name="connsiteX7" fmla="*/ 47846 w 95692"/>
                <a:gd name="connsiteY7" fmla="*/ 91200 h 102600"/>
                <a:gd name="connsiteX8" fmla="*/ 10633 w 95692"/>
                <a:gd name="connsiteY8" fmla="*/ 51300 h 102600"/>
                <a:gd name="connsiteX9" fmla="*/ 47846 w 95692"/>
                <a:gd name="connsiteY9" fmla="*/ 11372 h 10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692" h="102600">
                  <a:moveTo>
                    <a:pt x="47846" y="102600"/>
                  </a:moveTo>
                  <a:cubicBezTo>
                    <a:pt x="74271" y="102600"/>
                    <a:pt x="95693" y="79632"/>
                    <a:pt x="95693" y="51300"/>
                  </a:cubicBezTo>
                  <a:cubicBezTo>
                    <a:pt x="95693" y="22968"/>
                    <a:pt x="74271" y="0"/>
                    <a:pt x="47846" y="0"/>
                  </a:cubicBezTo>
                  <a:cubicBezTo>
                    <a:pt x="21421" y="0"/>
                    <a:pt x="0" y="22968"/>
                    <a:pt x="0" y="51300"/>
                  </a:cubicBezTo>
                  <a:cubicBezTo>
                    <a:pt x="0" y="79632"/>
                    <a:pt x="21421" y="102600"/>
                    <a:pt x="47846" y="102600"/>
                  </a:cubicBezTo>
                  <a:close/>
                  <a:moveTo>
                    <a:pt x="47846" y="11400"/>
                  </a:moveTo>
                  <a:cubicBezTo>
                    <a:pt x="68399" y="11400"/>
                    <a:pt x="85060" y="29264"/>
                    <a:pt x="85060" y="51300"/>
                  </a:cubicBezTo>
                  <a:cubicBezTo>
                    <a:pt x="85060" y="73336"/>
                    <a:pt x="68399" y="91200"/>
                    <a:pt x="47846" y="91200"/>
                  </a:cubicBezTo>
                  <a:cubicBezTo>
                    <a:pt x="27294" y="91200"/>
                    <a:pt x="10633" y="73336"/>
                    <a:pt x="10633" y="51300"/>
                  </a:cubicBezTo>
                  <a:cubicBezTo>
                    <a:pt x="10647" y="29266"/>
                    <a:pt x="27295" y="11403"/>
                    <a:pt x="47846" y="11372"/>
                  </a:cubicBezTo>
                  <a:close/>
                </a:path>
              </a:pathLst>
            </a:custGeom>
            <a:solidFill>
              <a:schemeClr val="accent1"/>
            </a:solidFill>
            <a:ln w="18405" cap="flat">
              <a:solidFill>
                <a:schemeClr val="accent1"/>
              </a:solidFill>
              <a:prstDash val="solid"/>
              <a:miter/>
            </a:ln>
          </p:spPr>
          <p:txBody>
            <a:bodyPr rtlCol="0" anchor="ctr"/>
            <a:lstStyle/>
            <a:p>
              <a:endParaRPr lang="en-GB"/>
            </a:p>
          </p:txBody>
        </p:sp>
      </p:grpSp>
      <p:sp>
        <p:nvSpPr>
          <p:cNvPr id="19" name="TextBox 18">
            <a:extLst>
              <a:ext uri="{FF2B5EF4-FFF2-40B4-BE49-F238E27FC236}">
                <a16:creationId xmlns:a16="http://schemas.microsoft.com/office/drawing/2014/main" id="{6A0313AD-322D-D7A1-CFDB-3C5F11EE20E9}"/>
              </a:ext>
            </a:extLst>
          </p:cNvPr>
          <p:cNvSpPr txBox="1"/>
          <p:nvPr/>
        </p:nvSpPr>
        <p:spPr>
          <a:xfrm>
            <a:off x="2774049" y="2510712"/>
            <a:ext cx="1404988" cy="954107"/>
          </a:xfrm>
          <a:prstGeom prst="rect">
            <a:avLst/>
          </a:prstGeom>
          <a:noFill/>
        </p:spPr>
        <p:txBody>
          <a:bodyPr wrap="square">
            <a:spAutoFit/>
          </a:bodyPr>
          <a:lstStyle/>
          <a:p>
            <a:pPr algn="ctr"/>
            <a:r>
              <a:rPr lang="en-GB" sz="2000" b="1">
                <a:solidFill>
                  <a:schemeClr val="accent1"/>
                </a:solidFill>
                <a:latin typeface="Georgia" panose="02040502050405020303" pitchFamily="18" charset="0"/>
              </a:rPr>
              <a:t>&gt;0.5bn</a:t>
            </a:r>
          </a:p>
          <a:p>
            <a:pPr algn="ctr"/>
            <a:r>
              <a:rPr lang="en-GB" sz="900">
                <a:solidFill>
                  <a:srgbClr val="FFFFFF"/>
                </a:solidFill>
                <a:latin typeface="Georgia" panose="02040502050405020303" pitchFamily="18" charset="0"/>
                <a:cs typeface="Arial" panose="020B0604020202020204" pitchFamily="34" charset="0"/>
              </a:rPr>
              <a:t>GLOBAL</a:t>
            </a:r>
          </a:p>
          <a:p>
            <a:pPr algn="ctr"/>
            <a:r>
              <a:rPr lang="en-GB" sz="900">
                <a:solidFill>
                  <a:srgbClr val="FFFFFF"/>
                </a:solidFill>
                <a:latin typeface="Georgia" panose="02040502050405020303" pitchFamily="18" charset="0"/>
                <a:cs typeface="Arial" panose="020B0604020202020204" pitchFamily="34" charset="0"/>
              </a:rPr>
              <a:t>SUBSCRIPTION</a:t>
            </a:r>
          </a:p>
          <a:p>
            <a:pPr algn="ctr"/>
            <a:r>
              <a:rPr lang="en-GB" sz="900">
                <a:solidFill>
                  <a:srgbClr val="FFFFFF"/>
                </a:solidFill>
                <a:latin typeface="Georgia" panose="02040502050405020303" pitchFamily="18" charset="0"/>
                <a:cs typeface="Arial" panose="020B0604020202020204" pitchFamily="34" charset="0"/>
              </a:rPr>
              <a:t>ACCOUNTS</a:t>
            </a:r>
          </a:p>
          <a:p>
            <a:pPr algn="ctr"/>
            <a:r>
              <a:rPr lang="en-GB" sz="900">
                <a:solidFill>
                  <a:srgbClr val="FFFFFF"/>
                </a:solidFill>
                <a:latin typeface="Georgia" panose="02040502050405020303" pitchFamily="18" charset="0"/>
                <a:cs typeface="Arial" panose="020B0604020202020204" pitchFamily="34" charset="0"/>
              </a:rPr>
              <a:t>2023</a:t>
            </a:r>
          </a:p>
        </p:txBody>
      </p:sp>
      <p:grpSp>
        <p:nvGrpSpPr>
          <p:cNvPr id="66" name="Graphic 15" descr="DVD player outline">
            <a:extLst>
              <a:ext uri="{FF2B5EF4-FFF2-40B4-BE49-F238E27FC236}">
                <a16:creationId xmlns:a16="http://schemas.microsoft.com/office/drawing/2014/main" id="{8DB43685-213C-4265-1A55-B282461C5B19}"/>
              </a:ext>
            </a:extLst>
          </p:cNvPr>
          <p:cNvGrpSpPr/>
          <p:nvPr/>
        </p:nvGrpSpPr>
        <p:grpSpPr>
          <a:xfrm>
            <a:off x="6878449" y="2092538"/>
            <a:ext cx="501600" cy="165300"/>
            <a:chOff x="6757260" y="2095388"/>
            <a:chExt cx="501600" cy="165300"/>
          </a:xfrm>
          <a:solidFill>
            <a:srgbClr val="000000"/>
          </a:solidFill>
        </p:grpSpPr>
        <p:sp>
          <p:nvSpPr>
            <p:cNvPr id="67" name="Freeform: Shape 66">
              <a:extLst>
                <a:ext uri="{FF2B5EF4-FFF2-40B4-BE49-F238E27FC236}">
                  <a16:creationId xmlns:a16="http://schemas.microsoft.com/office/drawing/2014/main" id="{579C52BC-AD7A-4B7E-7F95-7B93BE6B4EF2}"/>
                </a:ext>
              </a:extLst>
            </p:cNvPr>
            <p:cNvSpPr/>
            <p:nvPr/>
          </p:nvSpPr>
          <p:spPr>
            <a:xfrm>
              <a:off x="6757260" y="2095388"/>
              <a:ext cx="501600" cy="165300"/>
            </a:xfrm>
            <a:custGeom>
              <a:avLst/>
              <a:gdLst>
                <a:gd name="connsiteX0" fmla="*/ 473100 w 501600"/>
                <a:gd name="connsiteY0" fmla="*/ 0 h 165300"/>
                <a:gd name="connsiteX1" fmla="*/ 28500 w 501600"/>
                <a:gd name="connsiteY1" fmla="*/ 0 h 165300"/>
                <a:gd name="connsiteX2" fmla="*/ 0 w 501600"/>
                <a:gd name="connsiteY2" fmla="*/ 28500 h 165300"/>
                <a:gd name="connsiteX3" fmla="*/ 0 w 501600"/>
                <a:gd name="connsiteY3" fmla="*/ 108300 h 165300"/>
                <a:gd name="connsiteX4" fmla="*/ 28500 w 501600"/>
                <a:gd name="connsiteY4" fmla="*/ 136800 h 165300"/>
                <a:gd name="connsiteX5" fmla="*/ 39900 w 501600"/>
                <a:gd name="connsiteY5" fmla="*/ 136800 h 165300"/>
                <a:gd name="connsiteX6" fmla="*/ 39900 w 501600"/>
                <a:gd name="connsiteY6" fmla="*/ 142500 h 165300"/>
                <a:gd name="connsiteX7" fmla="*/ 62700 w 501600"/>
                <a:gd name="connsiteY7" fmla="*/ 165300 h 165300"/>
                <a:gd name="connsiteX8" fmla="*/ 96900 w 501600"/>
                <a:gd name="connsiteY8" fmla="*/ 165300 h 165300"/>
                <a:gd name="connsiteX9" fmla="*/ 119700 w 501600"/>
                <a:gd name="connsiteY9" fmla="*/ 142500 h 165300"/>
                <a:gd name="connsiteX10" fmla="*/ 119700 w 501600"/>
                <a:gd name="connsiteY10" fmla="*/ 136800 h 165300"/>
                <a:gd name="connsiteX11" fmla="*/ 376200 w 501600"/>
                <a:gd name="connsiteY11" fmla="*/ 136800 h 165300"/>
                <a:gd name="connsiteX12" fmla="*/ 376200 w 501600"/>
                <a:gd name="connsiteY12" fmla="*/ 142500 h 165300"/>
                <a:gd name="connsiteX13" fmla="*/ 399000 w 501600"/>
                <a:gd name="connsiteY13" fmla="*/ 165300 h 165300"/>
                <a:gd name="connsiteX14" fmla="*/ 433200 w 501600"/>
                <a:gd name="connsiteY14" fmla="*/ 165300 h 165300"/>
                <a:gd name="connsiteX15" fmla="*/ 456000 w 501600"/>
                <a:gd name="connsiteY15" fmla="*/ 142500 h 165300"/>
                <a:gd name="connsiteX16" fmla="*/ 456000 w 501600"/>
                <a:gd name="connsiteY16" fmla="*/ 136800 h 165300"/>
                <a:gd name="connsiteX17" fmla="*/ 473100 w 501600"/>
                <a:gd name="connsiteY17" fmla="*/ 136800 h 165300"/>
                <a:gd name="connsiteX18" fmla="*/ 501600 w 501600"/>
                <a:gd name="connsiteY18" fmla="*/ 108300 h 165300"/>
                <a:gd name="connsiteX19" fmla="*/ 501600 w 501600"/>
                <a:gd name="connsiteY19" fmla="*/ 28500 h 165300"/>
                <a:gd name="connsiteX20" fmla="*/ 473100 w 501600"/>
                <a:gd name="connsiteY20" fmla="*/ 0 h 165300"/>
                <a:gd name="connsiteX21" fmla="*/ 108300 w 501600"/>
                <a:gd name="connsiteY21" fmla="*/ 142500 h 165300"/>
                <a:gd name="connsiteX22" fmla="*/ 96900 w 501600"/>
                <a:gd name="connsiteY22" fmla="*/ 153900 h 165300"/>
                <a:gd name="connsiteX23" fmla="*/ 62700 w 501600"/>
                <a:gd name="connsiteY23" fmla="*/ 153900 h 165300"/>
                <a:gd name="connsiteX24" fmla="*/ 51300 w 501600"/>
                <a:gd name="connsiteY24" fmla="*/ 142500 h 165300"/>
                <a:gd name="connsiteX25" fmla="*/ 51300 w 501600"/>
                <a:gd name="connsiteY25" fmla="*/ 136800 h 165300"/>
                <a:gd name="connsiteX26" fmla="*/ 108300 w 501600"/>
                <a:gd name="connsiteY26" fmla="*/ 136800 h 165300"/>
                <a:gd name="connsiteX27" fmla="*/ 444600 w 501600"/>
                <a:gd name="connsiteY27" fmla="*/ 142500 h 165300"/>
                <a:gd name="connsiteX28" fmla="*/ 433200 w 501600"/>
                <a:gd name="connsiteY28" fmla="*/ 153900 h 165300"/>
                <a:gd name="connsiteX29" fmla="*/ 399000 w 501600"/>
                <a:gd name="connsiteY29" fmla="*/ 153900 h 165300"/>
                <a:gd name="connsiteX30" fmla="*/ 387600 w 501600"/>
                <a:gd name="connsiteY30" fmla="*/ 142500 h 165300"/>
                <a:gd name="connsiteX31" fmla="*/ 387600 w 501600"/>
                <a:gd name="connsiteY31" fmla="*/ 136800 h 165300"/>
                <a:gd name="connsiteX32" fmla="*/ 444600 w 501600"/>
                <a:gd name="connsiteY32" fmla="*/ 136800 h 165300"/>
                <a:gd name="connsiteX33" fmla="*/ 490200 w 501600"/>
                <a:gd name="connsiteY33" fmla="*/ 108300 h 165300"/>
                <a:gd name="connsiteX34" fmla="*/ 473100 w 501600"/>
                <a:gd name="connsiteY34" fmla="*/ 125400 h 165300"/>
                <a:gd name="connsiteX35" fmla="*/ 28500 w 501600"/>
                <a:gd name="connsiteY35" fmla="*/ 125400 h 165300"/>
                <a:gd name="connsiteX36" fmla="*/ 11400 w 501600"/>
                <a:gd name="connsiteY36" fmla="*/ 108300 h 165300"/>
                <a:gd name="connsiteX37" fmla="*/ 11400 w 501600"/>
                <a:gd name="connsiteY37" fmla="*/ 28500 h 165300"/>
                <a:gd name="connsiteX38" fmla="*/ 28500 w 501600"/>
                <a:gd name="connsiteY38" fmla="*/ 11400 h 165300"/>
                <a:gd name="connsiteX39" fmla="*/ 473100 w 501600"/>
                <a:gd name="connsiteY39" fmla="*/ 11400 h 165300"/>
                <a:gd name="connsiteX40" fmla="*/ 490200 w 501600"/>
                <a:gd name="connsiteY40" fmla="*/ 28500 h 1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01600" h="165300">
                  <a:moveTo>
                    <a:pt x="473100" y="0"/>
                  </a:moveTo>
                  <a:lnTo>
                    <a:pt x="28500" y="0"/>
                  </a:lnTo>
                  <a:cubicBezTo>
                    <a:pt x="12768" y="19"/>
                    <a:pt x="19" y="12767"/>
                    <a:pt x="0" y="28500"/>
                  </a:cubicBezTo>
                  <a:lnTo>
                    <a:pt x="0" y="108300"/>
                  </a:lnTo>
                  <a:cubicBezTo>
                    <a:pt x="19" y="124033"/>
                    <a:pt x="12768" y="136781"/>
                    <a:pt x="28500" y="136800"/>
                  </a:cubicBezTo>
                  <a:lnTo>
                    <a:pt x="39900" y="136800"/>
                  </a:lnTo>
                  <a:lnTo>
                    <a:pt x="39900" y="142500"/>
                  </a:lnTo>
                  <a:cubicBezTo>
                    <a:pt x="39900" y="155092"/>
                    <a:pt x="50108" y="165300"/>
                    <a:pt x="62700" y="165300"/>
                  </a:cubicBezTo>
                  <a:lnTo>
                    <a:pt x="96900" y="165300"/>
                  </a:lnTo>
                  <a:cubicBezTo>
                    <a:pt x="109492" y="165300"/>
                    <a:pt x="119700" y="155092"/>
                    <a:pt x="119700" y="142500"/>
                  </a:cubicBezTo>
                  <a:lnTo>
                    <a:pt x="119700" y="136800"/>
                  </a:lnTo>
                  <a:lnTo>
                    <a:pt x="376200" y="136800"/>
                  </a:lnTo>
                  <a:lnTo>
                    <a:pt x="376200" y="142500"/>
                  </a:lnTo>
                  <a:cubicBezTo>
                    <a:pt x="376200" y="155092"/>
                    <a:pt x="386408" y="165300"/>
                    <a:pt x="399000" y="165300"/>
                  </a:cubicBezTo>
                  <a:lnTo>
                    <a:pt x="433200" y="165300"/>
                  </a:lnTo>
                  <a:cubicBezTo>
                    <a:pt x="445792" y="165300"/>
                    <a:pt x="456000" y="155092"/>
                    <a:pt x="456000" y="142500"/>
                  </a:cubicBezTo>
                  <a:lnTo>
                    <a:pt x="456000" y="136800"/>
                  </a:lnTo>
                  <a:lnTo>
                    <a:pt x="473100" y="136800"/>
                  </a:lnTo>
                  <a:cubicBezTo>
                    <a:pt x="488833" y="136781"/>
                    <a:pt x="501581" y="124033"/>
                    <a:pt x="501600" y="108300"/>
                  </a:cubicBezTo>
                  <a:lnTo>
                    <a:pt x="501600" y="28500"/>
                  </a:lnTo>
                  <a:cubicBezTo>
                    <a:pt x="501581" y="12767"/>
                    <a:pt x="488833" y="19"/>
                    <a:pt x="473100" y="0"/>
                  </a:cubicBezTo>
                  <a:close/>
                  <a:moveTo>
                    <a:pt x="108300" y="142500"/>
                  </a:moveTo>
                  <a:cubicBezTo>
                    <a:pt x="108300" y="148796"/>
                    <a:pt x="103196" y="153900"/>
                    <a:pt x="96900" y="153900"/>
                  </a:cubicBezTo>
                  <a:lnTo>
                    <a:pt x="62700" y="153900"/>
                  </a:lnTo>
                  <a:cubicBezTo>
                    <a:pt x="56404" y="153900"/>
                    <a:pt x="51300" y="148796"/>
                    <a:pt x="51300" y="142500"/>
                  </a:cubicBezTo>
                  <a:lnTo>
                    <a:pt x="51300" y="136800"/>
                  </a:lnTo>
                  <a:lnTo>
                    <a:pt x="108300" y="136800"/>
                  </a:lnTo>
                  <a:close/>
                  <a:moveTo>
                    <a:pt x="444600" y="142500"/>
                  </a:moveTo>
                  <a:cubicBezTo>
                    <a:pt x="444600" y="148796"/>
                    <a:pt x="439496" y="153900"/>
                    <a:pt x="433200" y="153900"/>
                  </a:cubicBezTo>
                  <a:lnTo>
                    <a:pt x="399000" y="153900"/>
                  </a:lnTo>
                  <a:cubicBezTo>
                    <a:pt x="392704" y="153900"/>
                    <a:pt x="387600" y="148796"/>
                    <a:pt x="387600" y="142500"/>
                  </a:cubicBezTo>
                  <a:lnTo>
                    <a:pt x="387600" y="136800"/>
                  </a:lnTo>
                  <a:lnTo>
                    <a:pt x="444600" y="136800"/>
                  </a:lnTo>
                  <a:close/>
                  <a:moveTo>
                    <a:pt x="490200" y="108300"/>
                  </a:moveTo>
                  <a:cubicBezTo>
                    <a:pt x="490200" y="117744"/>
                    <a:pt x="482544" y="125400"/>
                    <a:pt x="473100" y="125400"/>
                  </a:cubicBezTo>
                  <a:lnTo>
                    <a:pt x="28500" y="125400"/>
                  </a:lnTo>
                  <a:cubicBezTo>
                    <a:pt x="19056" y="125400"/>
                    <a:pt x="11400" y="117744"/>
                    <a:pt x="11400" y="108300"/>
                  </a:cubicBezTo>
                  <a:lnTo>
                    <a:pt x="11400" y="28500"/>
                  </a:lnTo>
                  <a:cubicBezTo>
                    <a:pt x="11400" y="19056"/>
                    <a:pt x="19056" y="11400"/>
                    <a:pt x="28500" y="11400"/>
                  </a:cubicBezTo>
                  <a:lnTo>
                    <a:pt x="473100" y="11400"/>
                  </a:lnTo>
                  <a:cubicBezTo>
                    <a:pt x="482544" y="11400"/>
                    <a:pt x="490200" y="19056"/>
                    <a:pt x="490200" y="28500"/>
                  </a:cubicBezTo>
                  <a:close/>
                </a:path>
              </a:pathLst>
            </a:custGeom>
            <a:solidFill>
              <a:srgbClr val="000000"/>
            </a:solidFill>
            <a:ln w="12560" cap="flat">
              <a:solidFill>
                <a:srgbClr val="E22F2D"/>
              </a:solid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3894642-2C36-AEB7-BE4E-758DB88A30F7}"/>
                </a:ext>
              </a:extLst>
            </p:cNvPr>
            <p:cNvSpPr/>
            <p:nvPr/>
          </p:nvSpPr>
          <p:spPr>
            <a:xfrm>
              <a:off x="7181910" y="2149538"/>
              <a:ext cx="28500" cy="28500"/>
            </a:xfrm>
            <a:custGeom>
              <a:avLst/>
              <a:gdLst>
                <a:gd name="connsiteX0" fmla="*/ 28500 w 28500"/>
                <a:gd name="connsiteY0" fmla="*/ 14250 h 28500"/>
                <a:gd name="connsiteX1" fmla="*/ 14250 w 28500"/>
                <a:gd name="connsiteY1" fmla="*/ 28500 h 28500"/>
                <a:gd name="connsiteX2" fmla="*/ 0 w 28500"/>
                <a:gd name="connsiteY2" fmla="*/ 14250 h 28500"/>
                <a:gd name="connsiteX3" fmla="*/ 14250 w 28500"/>
                <a:gd name="connsiteY3" fmla="*/ 0 h 28500"/>
                <a:gd name="connsiteX4" fmla="*/ 28500 w 28500"/>
                <a:gd name="connsiteY4" fmla="*/ 14250 h 2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0" h="28500">
                  <a:moveTo>
                    <a:pt x="28500" y="14250"/>
                  </a:moveTo>
                  <a:cubicBezTo>
                    <a:pt x="28500" y="22120"/>
                    <a:pt x="22120" y="28500"/>
                    <a:pt x="14250" y="28500"/>
                  </a:cubicBezTo>
                  <a:cubicBezTo>
                    <a:pt x="6380" y="28500"/>
                    <a:pt x="0" y="22120"/>
                    <a:pt x="0" y="14250"/>
                  </a:cubicBezTo>
                  <a:cubicBezTo>
                    <a:pt x="0" y="6380"/>
                    <a:pt x="6380" y="0"/>
                    <a:pt x="14250" y="0"/>
                  </a:cubicBezTo>
                  <a:cubicBezTo>
                    <a:pt x="22120" y="0"/>
                    <a:pt x="28500" y="6380"/>
                    <a:pt x="28500" y="14250"/>
                  </a:cubicBezTo>
                  <a:close/>
                </a:path>
              </a:pathLst>
            </a:custGeom>
            <a:solidFill>
              <a:srgbClr val="000000"/>
            </a:solidFill>
            <a:ln w="12560" cap="flat">
              <a:solidFill>
                <a:srgbClr val="E22F2D"/>
              </a:solid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7D354F7C-5ECD-3507-4F76-09A650E63A95}"/>
                </a:ext>
              </a:extLst>
            </p:cNvPr>
            <p:cNvSpPr/>
            <p:nvPr/>
          </p:nvSpPr>
          <p:spPr>
            <a:xfrm>
              <a:off x="6802860" y="2158088"/>
              <a:ext cx="216600" cy="11400"/>
            </a:xfrm>
            <a:custGeom>
              <a:avLst/>
              <a:gdLst>
                <a:gd name="connsiteX0" fmla="*/ 210900 w 216600"/>
                <a:gd name="connsiteY0" fmla="*/ 0 h 11400"/>
                <a:gd name="connsiteX1" fmla="*/ 5700 w 216600"/>
                <a:gd name="connsiteY1" fmla="*/ 0 h 11400"/>
                <a:gd name="connsiteX2" fmla="*/ 0 w 216600"/>
                <a:gd name="connsiteY2" fmla="*/ 5700 h 11400"/>
                <a:gd name="connsiteX3" fmla="*/ 5700 w 216600"/>
                <a:gd name="connsiteY3" fmla="*/ 11400 h 11400"/>
                <a:gd name="connsiteX4" fmla="*/ 210900 w 216600"/>
                <a:gd name="connsiteY4" fmla="*/ 11400 h 11400"/>
                <a:gd name="connsiteX5" fmla="*/ 216600 w 216600"/>
                <a:gd name="connsiteY5" fmla="*/ 5700 h 11400"/>
                <a:gd name="connsiteX6" fmla="*/ 210900 w 216600"/>
                <a:gd name="connsiteY6" fmla="*/ 0 h 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600" h="11400">
                  <a:moveTo>
                    <a:pt x="210900" y="0"/>
                  </a:moveTo>
                  <a:lnTo>
                    <a:pt x="5700" y="0"/>
                  </a:lnTo>
                  <a:cubicBezTo>
                    <a:pt x="2552" y="0"/>
                    <a:pt x="0" y="2552"/>
                    <a:pt x="0" y="5700"/>
                  </a:cubicBezTo>
                  <a:cubicBezTo>
                    <a:pt x="0" y="8848"/>
                    <a:pt x="2552" y="11400"/>
                    <a:pt x="5700" y="11400"/>
                  </a:cubicBezTo>
                  <a:lnTo>
                    <a:pt x="210900" y="11400"/>
                  </a:lnTo>
                  <a:cubicBezTo>
                    <a:pt x="214048" y="11400"/>
                    <a:pt x="216600" y="8848"/>
                    <a:pt x="216600" y="5700"/>
                  </a:cubicBezTo>
                  <a:cubicBezTo>
                    <a:pt x="216600" y="2552"/>
                    <a:pt x="214048" y="0"/>
                    <a:pt x="210900" y="0"/>
                  </a:cubicBezTo>
                  <a:close/>
                </a:path>
              </a:pathLst>
            </a:custGeom>
            <a:solidFill>
              <a:srgbClr val="000000"/>
            </a:solidFill>
            <a:ln w="12560" cap="flat">
              <a:solidFill>
                <a:srgbClr val="E22F2D"/>
              </a:solid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EE968C3-3731-F50A-0BBC-6D479791933D}"/>
                </a:ext>
              </a:extLst>
            </p:cNvPr>
            <p:cNvSpPr/>
            <p:nvPr/>
          </p:nvSpPr>
          <p:spPr>
            <a:xfrm>
              <a:off x="7042260" y="2158088"/>
              <a:ext cx="45600" cy="11400"/>
            </a:xfrm>
            <a:custGeom>
              <a:avLst/>
              <a:gdLst>
                <a:gd name="connsiteX0" fmla="*/ 39900 w 45600"/>
                <a:gd name="connsiteY0" fmla="*/ 0 h 11400"/>
                <a:gd name="connsiteX1" fmla="*/ 5700 w 45600"/>
                <a:gd name="connsiteY1" fmla="*/ 0 h 11400"/>
                <a:gd name="connsiteX2" fmla="*/ 0 w 45600"/>
                <a:gd name="connsiteY2" fmla="*/ 5700 h 11400"/>
                <a:gd name="connsiteX3" fmla="*/ 5700 w 45600"/>
                <a:gd name="connsiteY3" fmla="*/ 11400 h 11400"/>
                <a:gd name="connsiteX4" fmla="*/ 39900 w 45600"/>
                <a:gd name="connsiteY4" fmla="*/ 11400 h 11400"/>
                <a:gd name="connsiteX5" fmla="*/ 45600 w 45600"/>
                <a:gd name="connsiteY5" fmla="*/ 5700 h 11400"/>
                <a:gd name="connsiteX6" fmla="*/ 39900 w 45600"/>
                <a:gd name="connsiteY6" fmla="*/ 0 h 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00" h="11400">
                  <a:moveTo>
                    <a:pt x="39900" y="0"/>
                  </a:moveTo>
                  <a:lnTo>
                    <a:pt x="5700" y="0"/>
                  </a:lnTo>
                  <a:cubicBezTo>
                    <a:pt x="2552" y="0"/>
                    <a:pt x="0" y="2552"/>
                    <a:pt x="0" y="5700"/>
                  </a:cubicBezTo>
                  <a:cubicBezTo>
                    <a:pt x="0" y="8848"/>
                    <a:pt x="2552" y="11400"/>
                    <a:pt x="5700" y="11400"/>
                  </a:cubicBezTo>
                  <a:lnTo>
                    <a:pt x="39900" y="11400"/>
                  </a:lnTo>
                  <a:cubicBezTo>
                    <a:pt x="43048" y="11400"/>
                    <a:pt x="45600" y="8848"/>
                    <a:pt x="45600" y="5700"/>
                  </a:cubicBezTo>
                  <a:cubicBezTo>
                    <a:pt x="45600" y="2552"/>
                    <a:pt x="43048" y="0"/>
                    <a:pt x="39900" y="0"/>
                  </a:cubicBezTo>
                  <a:close/>
                </a:path>
              </a:pathLst>
            </a:custGeom>
            <a:solidFill>
              <a:srgbClr val="000000"/>
            </a:solidFill>
            <a:ln w="12560" cap="flat">
              <a:solidFill>
                <a:srgbClr val="E22F2D"/>
              </a:solidFill>
              <a:prstDash val="solid"/>
              <a:miter/>
            </a:ln>
          </p:spPr>
          <p:txBody>
            <a:bodyPr rtlCol="0" anchor="ctr"/>
            <a:lstStyle/>
            <a:p>
              <a:endParaRPr lang="en-GB"/>
            </a:p>
          </p:txBody>
        </p:sp>
      </p:grpSp>
      <p:sp>
        <p:nvSpPr>
          <p:cNvPr id="21" name="TextBox 20">
            <a:extLst>
              <a:ext uri="{FF2B5EF4-FFF2-40B4-BE49-F238E27FC236}">
                <a16:creationId xmlns:a16="http://schemas.microsoft.com/office/drawing/2014/main" id="{F00B05B8-E680-262E-8F43-5DADF8FDCEB1}"/>
              </a:ext>
            </a:extLst>
          </p:cNvPr>
          <p:cNvSpPr txBox="1"/>
          <p:nvPr/>
        </p:nvSpPr>
        <p:spPr>
          <a:xfrm>
            <a:off x="7970417" y="2510712"/>
            <a:ext cx="1489551" cy="954107"/>
          </a:xfrm>
          <a:prstGeom prst="rect">
            <a:avLst/>
          </a:prstGeom>
          <a:noFill/>
        </p:spPr>
        <p:txBody>
          <a:bodyPr wrap="square">
            <a:spAutoFit/>
          </a:bodyPr>
          <a:lstStyle/>
          <a:p>
            <a:pPr algn="ctr"/>
            <a:r>
              <a:rPr lang="en-GB" sz="1400" b="1">
                <a:solidFill>
                  <a:srgbClr val="685796"/>
                </a:solidFill>
                <a:latin typeface="Georgia" panose="02040502050405020303" pitchFamily="18" charset="0"/>
                <a:cs typeface="Arial" panose="020B0604020202020204" pitchFamily="34" charset="0"/>
              </a:rPr>
              <a:t>US</a:t>
            </a:r>
            <a:r>
              <a:rPr lang="en-GB" sz="1600" b="1">
                <a:solidFill>
                  <a:srgbClr val="685796"/>
                </a:solidFill>
                <a:latin typeface="Georgia" panose="02040502050405020303" pitchFamily="18" charset="0"/>
                <a:cs typeface="Arial" panose="020B0604020202020204" pitchFamily="34" charset="0"/>
              </a:rPr>
              <a:t>$</a:t>
            </a:r>
            <a:r>
              <a:rPr lang="en-GB" sz="2000" b="1">
                <a:solidFill>
                  <a:srgbClr val="685796"/>
                </a:solidFill>
                <a:latin typeface="Georgia" panose="02040502050405020303" pitchFamily="18" charset="0"/>
                <a:cs typeface="Arial" panose="020B0604020202020204" pitchFamily="34" charset="0"/>
              </a:rPr>
              <a:t>2.7</a:t>
            </a:r>
            <a:r>
              <a:rPr lang="en-GB" sz="1600" b="1">
                <a:solidFill>
                  <a:srgbClr val="685796"/>
                </a:solidFill>
                <a:latin typeface="Georgia" panose="02040502050405020303" pitchFamily="18" charset="0"/>
                <a:cs typeface="Arial" panose="020B0604020202020204" pitchFamily="34" charset="0"/>
              </a:rPr>
              <a:t>bn</a:t>
            </a:r>
            <a:endParaRPr lang="en-GB" sz="1600" b="1" i="0" u="none" strike="noStrike" baseline="0">
              <a:solidFill>
                <a:srgbClr val="685796"/>
              </a:solidFill>
              <a:latin typeface="Georgia" panose="02040502050405020303" pitchFamily="18" charset="0"/>
              <a:cs typeface="Arial" panose="020B0604020202020204" pitchFamily="34" charset="0"/>
            </a:endParaRP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b="0" i="0" u="none" strike="noStrike" baseline="0">
                <a:solidFill>
                  <a:srgbClr val="FFFFFF"/>
                </a:solidFill>
                <a:latin typeface="Georgia" panose="02040502050405020303" pitchFamily="18" charset="0"/>
                <a:cs typeface="Arial" panose="020B0604020202020204" pitchFamily="34" charset="0"/>
              </a:rPr>
              <a:t>PERFORMANCE RIGHTS REVENUES 2023</a:t>
            </a:r>
            <a:endParaRPr lang="en-GB" sz="900">
              <a:latin typeface="Georgia" panose="02040502050405020303" pitchFamily="18" charset="0"/>
              <a:cs typeface="Arial" panose="020B0604020202020204" pitchFamily="34" charset="0"/>
            </a:endParaRPr>
          </a:p>
        </p:txBody>
      </p:sp>
      <p:sp>
        <p:nvSpPr>
          <p:cNvPr id="23" name="TextBox 22">
            <a:extLst>
              <a:ext uri="{FF2B5EF4-FFF2-40B4-BE49-F238E27FC236}">
                <a16:creationId xmlns:a16="http://schemas.microsoft.com/office/drawing/2014/main" id="{46F53C93-5CB3-4BEE-15D3-65333C537F29}"/>
              </a:ext>
            </a:extLst>
          </p:cNvPr>
          <p:cNvSpPr txBox="1"/>
          <p:nvPr/>
        </p:nvSpPr>
        <p:spPr>
          <a:xfrm>
            <a:off x="9366912" y="2510712"/>
            <a:ext cx="1233179" cy="1231106"/>
          </a:xfrm>
          <a:prstGeom prst="rect">
            <a:avLst/>
          </a:prstGeom>
          <a:noFill/>
        </p:spPr>
        <p:txBody>
          <a:bodyPr wrap="square">
            <a:spAutoFit/>
          </a:bodyPr>
          <a:lstStyle/>
          <a:p>
            <a:pPr algn="ctr"/>
            <a:r>
              <a:rPr lang="en-GB" sz="1400" b="1">
                <a:solidFill>
                  <a:srgbClr val="81DEFE"/>
                </a:solidFill>
                <a:latin typeface="Georgia" panose="02040502050405020303" pitchFamily="18" charset="0"/>
                <a:cs typeface="Arial" panose="020B0604020202020204" pitchFamily="34" charset="0"/>
              </a:rPr>
              <a:t>&gt;US</a:t>
            </a:r>
            <a:r>
              <a:rPr lang="en-GB" sz="1600" b="1">
                <a:solidFill>
                  <a:srgbClr val="81DEFE"/>
                </a:solidFill>
                <a:latin typeface="Georgia" panose="02040502050405020303" pitchFamily="18" charset="0"/>
                <a:cs typeface="Arial" panose="020B0604020202020204" pitchFamily="34" charset="0"/>
              </a:rPr>
              <a:t>$</a:t>
            </a:r>
            <a:r>
              <a:rPr lang="en-GB" sz="2000" b="1">
                <a:solidFill>
                  <a:srgbClr val="81DEFE"/>
                </a:solidFill>
                <a:latin typeface="Georgia" panose="02040502050405020303" pitchFamily="18" charset="0"/>
                <a:cs typeface="Arial" panose="020B0604020202020204" pitchFamily="34" charset="0"/>
              </a:rPr>
              <a:t>1</a:t>
            </a:r>
            <a:r>
              <a:rPr lang="en-GB" sz="1600" b="1">
                <a:solidFill>
                  <a:srgbClr val="81DEFE"/>
                </a:solidFill>
                <a:latin typeface="Georgia" panose="02040502050405020303" pitchFamily="18" charset="0"/>
                <a:cs typeface="Arial" panose="020B0604020202020204" pitchFamily="34" charset="0"/>
              </a:rPr>
              <a:t>bn</a:t>
            </a:r>
            <a:endParaRPr lang="en-GB" sz="2000" b="1" i="0" u="none" strike="noStrike" baseline="0">
              <a:solidFill>
                <a:srgbClr val="81DEFE"/>
              </a:solidFill>
              <a:latin typeface="Georgia" panose="02040502050405020303" pitchFamily="18" charset="0"/>
              <a:cs typeface="Arial" panose="020B0604020202020204" pitchFamily="34" charset="0"/>
            </a:endParaRP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b="0" i="0" u="none" strike="noStrike" baseline="0">
                <a:solidFill>
                  <a:srgbClr val="FFFFFF"/>
                </a:solidFill>
                <a:latin typeface="Georgia" panose="02040502050405020303" pitchFamily="18" charset="0"/>
                <a:cs typeface="Arial" panose="020B0604020202020204" pitchFamily="34" charset="0"/>
              </a:rPr>
              <a:t>REVENUES FROM SOCIAL MEDIA AND SHORT-FORM VIDEO PLATFORMS  2023</a:t>
            </a:r>
            <a:endParaRPr lang="en-GB" sz="900">
              <a:latin typeface="Georgia" panose="02040502050405020303" pitchFamily="18" charset="0"/>
              <a:cs typeface="Arial" panose="020B0604020202020204" pitchFamily="34" charset="0"/>
            </a:endParaRPr>
          </a:p>
        </p:txBody>
      </p:sp>
      <p:sp>
        <p:nvSpPr>
          <p:cNvPr id="25" name="TextBox 24">
            <a:extLst>
              <a:ext uri="{FF2B5EF4-FFF2-40B4-BE49-F238E27FC236}">
                <a16:creationId xmlns:a16="http://schemas.microsoft.com/office/drawing/2014/main" id="{16F696A5-5667-C00B-0225-6B4396FE2339}"/>
              </a:ext>
            </a:extLst>
          </p:cNvPr>
          <p:cNvSpPr txBox="1"/>
          <p:nvPr/>
        </p:nvSpPr>
        <p:spPr>
          <a:xfrm>
            <a:off x="10557721" y="2510712"/>
            <a:ext cx="1358650" cy="815608"/>
          </a:xfrm>
          <a:prstGeom prst="rect">
            <a:avLst/>
          </a:prstGeom>
          <a:noFill/>
        </p:spPr>
        <p:txBody>
          <a:bodyPr wrap="square">
            <a:spAutoFit/>
          </a:bodyPr>
          <a:lstStyle/>
          <a:p>
            <a:pPr algn="ctr"/>
            <a:r>
              <a:rPr lang="en-GB" sz="1400" b="1">
                <a:solidFill>
                  <a:srgbClr val="D99008"/>
                </a:solidFill>
                <a:latin typeface="Georgia" panose="02040502050405020303" pitchFamily="18" charset="0"/>
                <a:cs typeface="Arial" panose="020B0604020202020204" pitchFamily="34" charset="0"/>
              </a:rPr>
              <a:t>US</a:t>
            </a:r>
            <a:r>
              <a:rPr lang="en-GB" sz="1600" b="1">
                <a:solidFill>
                  <a:srgbClr val="D99008"/>
                </a:solidFill>
                <a:latin typeface="Georgia" panose="02040502050405020303" pitchFamily="18" charset="0"/>
                <a:cs typeface="Arial" panose="020B0604020202020204" pitchFamily="34" charset="0"/>
              </a:rPr>
              <a:t>$</a:t>
            </a:r>
            <a:r>
              <a:rPr lang="en-GB" sz="2000" b="1">
                <a:solidFill>
                  <a:srgbClr val="D99008"/>
                </a:solidFill>
                <a:latin typeface="Georgia" panose="02040502050405020303" pitchFamily="18" charset="0"/>
                <a:cs typeface="Arial" panose="020B0604020202020204" pitchFamily="34" charset="0"/>
              </a:rPr>
              <a:t>632</a:t>
            </a:r>
            <a:r>
              <a:rPr lang="en-GB" sz="1600" b="1">
                <a:solidFill>
                  <a:srgbClr val="D99008"/>
                </a:solidFill>
                <a:latin typeface="Georgia" panose="02040502050405020303" pitchFamily="18" charset="0"/>
                <a:cs typeface="Arial" panose="020B0604020202020204" pitchFamily="34" charset="0"/>
              </a:rPr>
              <a:t>M</a:t>
            </a:r>
            <a:endParaRPr lang="en-GB" sz="2000" b="1" i="0" u="none" strike="noStrike" baseline="0">
              <a:solidFill>
                <a:srgbClr val="D99008"/>
              </a:solidFill>
              <a:latin typeface="Georgia" panose="02040502050405020303" pitchFamily="18" charset="0"/>
              <a:cs typeface="Arial" panose="020B0604020202020204" pitchFamily="34" charset="0"/>
            </a:endParaRPr>
          </a:p>
          <a:p>
            <a:pPr algn="ctr"/>
            <a:r>
              <a:rPr lang="en-GB" sz="900" b="0" i="0" u="none" strike="noStrike" baseline="0">
                <a:solidFill>
                  <a:srgbClr val="FFFFFF"/>
                </a:solidFill>
                <a:latin typeface="Georgia" panose="02040502050405020303" pitchFamily="18" charset="0"/>
                <a:cs typeface="Arial" panose="020B0604020202020204" pitchFamily="34" charset="0"/>
              </a:rPr>
              <a:t>GLOBAL</a:t>
            </a:r>
          </a:p>
          <a:p>
            <a:pPr algn="ctr"/>
            <a:r>
              <a:rPr lang="en-GB" sz="900">
                <a:solidFill>
                  <a:srgbClr val="FFFFFF"/>
                </a:solidFill>
                <a:latin typeface="Georgia" panose="02040502050405020303" pitchFamily="18" charset="0"/>
                <a:cs typeface="Arial" panose="020B0604020202020204" pitchFamily="34" charset="0"/>
              </a:rPr>
              <a:t>SYNCHRONISATION</a:t>
            </a:r>
            <a:r>
              <a:rPr lang="en-GB" sz="900" b="0" i="0" u="none" strike="noStrike" baseline="0">
                <a:solidFill>
                  <a:srgbClr val="FFFFFF"/>
                </a:solidFill>
                <a:latin typeface="Georgia" panose="02040502050405020303" pitchFamily="18" charset="0"/>
                <a:cs typeface="Arial" panose="020B0604020202020204" pitchFamily="34" charset="0"/>
              </a:rPr>
              <a:t> REVENUES 2023</a:t>
            </a:r>
            <a:endParaRPr lang="en-GB" sz="900">
              <a:latin typeface="Georgia" panose="02040502050405020303" pitchFamily="18" charset="0"/>
              <a:cs typeface="Arial" panose="020B0604020202020204" pitchFamily="34" charset="0"/>
            </a:endParaRPr>
          </a:p>
        </p:txBody>
      </p:sp>
      <p:pic>
        <p:nvPicPr>
          <p:cNvPr id="29" name="Picture 28">
            <a:extLst>
              <a:ext uri="{FF2B5EF4-FFF2-40B4-BE49-F238E27FC236}">
                <a16:creationId xmlns:a16="http://schemas.microsoft.com/office/drawing/2014/main" id="{F6BCB76A-CA67-EBB9-8D84-290020027A7B}"/>
              </a:ext>
            </a:extLst>
          </p:cNvPr>
          <p:cNvPicPr>
            <a:picLocks noChangeAspect="1"/>
          </p:cNvPicPr>
          <p:nvPr/>
        </p:nvPicPr>
        <p:blipFill>
          <a:blip r:embed="rId2"/>
          <a:stretch>
            <a:fillRect/>
          </a:stretch>
        </p:blipFill>
        <p:spPr>
          <a:xfrm>
            <a:off x="8539808" y="1901588"/>
            <a:ext cx="350769" cy="547201"/>
          </a:xfrm>
          <a:prstGeom prst="rect">
            <a:avLst/>
          </a:prstGeom>
        </p:spPr>
      </p:pic>
      <p:grpSp>
        <p:nvGrpSpPr>
          <p:cNvPr id="71" name="Graphic 33" descr="Video camera outline">
            <a:extLst>
              <a:ext uri="{FF2B5EF4-FFF2-40B4-BE49-F238E27FC236}">
                <a16:creationId xmlns:a16="http://schemas.microsoft.com/office/drawing/2014/main" id="{25A21B7A-4320-A5D2-2B8B-DD8D2983D6D3}"/>
              </a:ext>
            </a:extLst>
          </p:cNvPr>
          <p:cNvGrpSpPr/>
          <p:nvPr/>
        </p:nvGrpSpPr>
        <p:grpSpPr>
          <a:xfrm>
            <a:off x="11003346" y="2004140"/>
            <a:ext cx="467400" cy="342096"/>
            <a:chOff x="11007007" y="2009791"/>
            <a:chExt cx="467400" cy="342096"/>
          </a:xfrm>
          <a:solidFill>
            <a:srgbClr val="D99008"/>
          </a:solidFill>
        </p:grpSpPr>
        <p:sp>
          <p:nvSpPr>
            <p:cNvPr id="72" name="Freeform: Shape 71">
              <a:extLst>
                <a:ext uri="{FF2B5EF4-FFF2-40B4-BE49-F238E27FC236}">
                  <a16:creationId xmlns:a16="http://schemas.microsoft.com/office/drawing/2014/main" id="{59225E0C-E475-3952-FD66-A2DDD24472E2}"/>
                </a:ext>
              </a:extLst>
            </p:cNvPr>
            <p:cNvSpPr/>
            <p:nvPr/>
          </p:nvSpPr>
          <p:spPr>
            <a:xfrm>
              <a:off x="11343307" y="2163696"/>
              <a:ext cx="131100" cy="182491"/>
            </a:xfrm>
            <a:custGeom>
              <a:avLst/>
              <a:gdLst>
                <a:gd name="connsiteX0" fmla="*/ 60334 w 131100"/>
                <a:gd name="connsiteY0" fmla="*/ 34291 h 182491"/>
                <a:gd name="connsiteX1" fmla="*/ 0 w 131100"/>
                <a:gd name="connsiteY1" fmla="*/ 34291 h 182491"/>
                <a:gd name="connsiteX2" fmla="*/ 0 w 131100"/>
                <a:gd name="connsiteY2" fmla="*/ 45691 h 182491"/>
                <a:gd name="connsiteX3" fmla="*/ 57000 w 131100"/>
                <a:gd name="connsiteY3" fmla="*/ 45691 h 182491"/>
                <a:gd name="connsiteX4" fmla="*/ 57000 w 131100"/>
                <a:gd name="connsiteY4" fmla="*/ 136891 h 182491"/>
                <a:gd name="connsiteX5" fmla="*/ 0 w 131100"/>
                <a:gd name="connsiteY5" fmla="*/ 136891 h 182491"/>
                <a:gd name="connsiteX6" fmla="*/ 0 w 131100"/>
                <a:gd name="connsiteY6" fmla="*/ 148291 h 182491"/>
                <a:gd name="connsiteX7" fmla="*/ 60340 w 131100"/>
                <a:gd name="connsiteY7" fmla="*/ 148291 h 182491"/>
                <a:gd name="connsiteX8" fmla="*/ 94540 w 131100"/>
                <a:gd name="connsiteY8" fmla="*/ 182491 h 182491"/>
                <a:gd name="connsiteX9" fmla="*/ 131100 w 131100"/>
                <a:gd name="connsiteY9" fmla="*/ 182491 h 182491"/>
                <a:gd name="connsiteX10" fmla="*/ 131100 w 131100"/>
                <a:gd name="connsiteY10" fmla="*/ 91 h 182491"/>
                <a:gd name="connsiteX11" fmla="*/ 94540 w 131100"/>
                <a:gd name="connsiteY11" fmla="*/ 0 h 182491"/>
                <a:gd name="connsiteX12" fmla="*/ 119700 w 131100"/>
                <a:gd name="connsiteY12" fmla="*/ 11491 h 182491"/>
                <a:gd name="connsiteX13" fmla="*/ 119700 w 131100"/>
                <a:gd name="connsiteY13" fmla="*/ 171091 h 182491"/>
                <a:gd name="connsiteX14" fmla="*/ 99260 w 131100"/>
                <a:gd name="connsiteY14" fmla="*/ 171091 h 182491"/>
                <a:gd name="connsiteX15" fmla="*/ 68400 w 131100"/>
                <a:gd name="connsiteY15" fmla="*/ 140231 h 182491"/>
                <a:gd name="connsiteX16" fmla="*/ 68400 w 131100"/>
                <a:gd name="connsiteY16" fmla="*/ 42351 h 182491"/>
                <a:gd name="connsiteX17" fmla="*/ 99260 w 131100"/>
                <a:gd name="connsiteY17" fmla="*/ 11417 h 18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100" h="182491">
                  <a:moveTo>
                    <a:pt x="60334" y="34291"/>
                  </a:moveTo>
                  <a:lnTo>
                    <a:pt x="0" y="34291"/>
                  </a:lnTo>
                  <a:lnTo>
                    <a:pt x="0" y="45691"/>
                  </a:lnTo>
                  <a:lnTo>
                    <a:pt x="57000" y="45691"/>
                  </a:lnTo>
                  <a:lnTo>
                    <a:pt x="57000" y="136891"/>
                  </a:lnTo>
                  <a:lnTo>
                    <a:pt x="0" y="136891"/>
                  </a:lnTo>
                  <a:lnTo>
                    <a:pt x="0" y="148291"/>
                  </a:lnTo>
                  <a:lnTo>
                    <a:pt x="60340" y="148291"/>
                  </a:lnTo>
                  <a:lnTo>
                    <a:pt x="94540" y="182491"/>
                  </a:lnTo>
                  <a:lnTo>
                    <a:pt x="131100" y="182491"/>
                  </a:lnTo>
                  <a:lnTo>
                    <a:pt x="131100" y="91"/>
                  </a:lnTo>
                  <a:lnTo>
                    <a:pt x="94540" y="0"/>
                  </a:lnTo>
                  <a:close/>
                  <a:moveTo>
                    <a:pt x="119700" y="11491"/>
                  </a:moveTo>
                  <a:lnTo>
                    <a:pt x="119700" y="171091"/>
                  </a:lnTo>
                  <a:lnTo>
                    <a:pt x="99260" y="171091"/>
                  </a:lnTo>
                  <a:lnTo>
                    <a:pt x="68400" y="140231"/>
                  </a:lnTo>
                  <a:lnTo>
                    <a:pt x="68400" y="42351"/>
                  </a:lnTo>
                  <a:lnTo>
                    <a:pt x="99260" y="11417"/>
                  </a:lnTo>
                  <a:close/>
                </a:path>
              </a:pathLst>
            </a:custGeom>
            <a:solidFill>
              <a:srgbClr val="D99008"/>
            </a:solidFill>
            <a:ln w="565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C790D7CF-DDA4-8DB5-4870-CA507E743853}"/>
                </a:ext>
              </a:extLst>
            </p:cNvPr>
            <p:cNvSpPr/>
            <p:nvPr/>
          </p:nvSpPr>
          <p:spPr>
            <a:xfrm>
              <a:off x="11007007" y="2009791"/>
              <a:ext cx="353403" cy="342096"/>
            </a:xfrm>
            <a:custGeom>
              <a:avLst/>
              <a:gdLst>
                <a:gd name="connsiteX0" fmla="*/ 62700 w 353403"/>
                <a:gd name="connsiteY0" fmla="*/ 171097 h 342096"/>
                <a:gd name="connsiteX1" fmla="*/ 62700 w 353403"/>
                <a:gd name="connsiteY1" fmla="*/ 176876 h 342096"/>
                <a:gd name="connsiteX2" fmla="*/ 42243 w 353403"/>
                <a:gd name="connsiteY2" fmla="*/ 176876 h 342096"/>
                <a:gd name="connsiteX3" fmla="*/ 30843 w 353403"/>
                <a:gd name="connsiteY3" fmla="*/ 165476 h 342096"/>
                <a:gd name="connsiteX4" fmla="*/ 0 w 353403"/>
                <a:gd name="connsiteY4" fmla="*/ 165476 h 342096"/>
                <a:gd name="connsiteX5" fmla="*/ 0 w 353403"/>
                <a:gd name="connsiteY5" fmla="*/ 228176 h 342096"/>
                <a:gd name="connsiteX6" fmla="*/ 30866 w 353403"/>
                <a:gd name="connsiteY6" fmla="*/ 228176 h 342096"/>
                <a:gd name="connsiteX7" fmla="*/ 42266 w 353403"/>
                <a:gd name="connsiteY7" fmla="*/ 216776 h 342096"/>
                <a:gd name="connsiteX8" fmla="*/ 62700 w 353403"/>
                <a:gd name="connsiteY8" fmla="*/ 216776 h 342096"/>
                <a:gd name="connsiteX9" fmla="*/ 62700 w 353403"/>
                <a:gd name="connsiteY9" fmla="*/ 319297 h 342096"/>
                <a:gd name="connsiteX10" fmla="*/ 85500 w 353403"/>
                <a:gd name="connsiteY10" fmla="*/ 342097 h 342096"/>
                <a:gd name="connsiteX11" fmla="*/ 313500 w 353403"/>
                <a:gd name="connsiteY11" fmla="*/ 342097 h 342096"/>
                <a:gd name="connsiteX12" fmla="*/ 336300 w 353403"/>
                <a:gd name="connsiteY12" fmla="*/ 319297 h 342096"/>
                <a:gd name="connsiteX13" fmla="*/ 336300 w 353403"/>
                <a:gd name="connsiteY13" fmla="*/ 171097 h 342096"/>
                <a:gd name="connsiteX14" fmla="*/ 314401 w 353403"/>
                <a:gd name="connsiteY14" fmla="*/ 148388 h 342096"/>
                <a:gd name="connsiteX15" fmla="*/ 342166 w 353403"/>
                <a:gd name="connsiteY15" fmla="*/ 39002 h 342096"/>
                <a:gd name="connsiteX16" fmla="*/ 232781 w 353403"/>
                <a:gd name="connsiteY16" fmla="*/ 11237 h 342096"/>
                <a:gd name="connsiteX17" fmla="*/ 205015 w 353403"/>
                <a:gd name="connsiteY17" fmla="*/ 120622 h 342096"/>
                <a:gd name="connsiteX18" fmla="*/ 232628 w 353403"/>
                <a:gd name="connsiteY18" fmla="*/ 148297 h 342096"/>
                <a:gd name="connsiteX19" fmla="*/ 154926 w 353403"/>
                <a:gd name="connsiteY19" fmla="*/ 148297 h 342096"/>
                <a:gd name="connsiteX20" fmla="*/ 182253 w 353403"/>
                <a:gd name="connsiteY20" fmla="*/ 38917 h 342096"/>
                <a:gd name="connsiteX21" fmla="*/ 72873 w 353403"/>
                <a:gd name="connsiteY21" fmla="*/ 11590 h 342096"/>
                <a:gd name="connsiteX22" fmla="*/ 45546 w 353403"/>
                <a:gd name="connsiteY22" fmla="*/ 120970 h 342096"/>
                <a:gd name="connsiteX23" fmla="*/ 76312 w 353403"/>
                <a:gd name="connsiteY23" fmla="*/ 150246 h 342096"/>
                <a:gd name="connsiteX24" fmla="*/ 62700 w 353403"/>
                <a:gd name="connsiteY24" fmla="*/ 171097 h 342096"/>
                <a:gd name="connsiteX25" fmla="*/ 62700 w 353403"/>
                <a:gd name="connsiteY25" fmla="*/ 205388 h 342096"/>
                <a:gd name="connsiteX26" fmla="*/ 37523 w 353403"/>
                <a:gd name="connsiteY26" fmla="*/ 205388 h 342096"/>
                <a:gd name="connsiteX27" fmla="*/ 26123 w 353403"/>
                <a:gd name="connsiteY27" fmla="*/ 216788 h 342096"/>
                <a:gd name="connsiteX28" fmla="*/ 11400 w 353403"/>
                <a:gd name="connsiteY28" fmla="*/ 216788 h 342096"/>
                <a:gd name="connsiteX29" fmla="*/ 11400 w 353403"/>
                <a:gd name="connsiteY29" fmla="*/ 176888 h 342096"/>
                <a:gd name="connsiteX30" fmla="*/ 26146 w 353403"/>
                <a:gd name="connsiteY30" fmla="*/ 176888 h 342096"/>
                <a:gd name="connsiteX31" fmla="*/ 37546 w 353403"/>
                <a:gd name="connsiteY31" fmla="*/ 188288 h 342096"/>
                <a:gd name="connsiteX32" fmla="*/ 62700 w 353403"/>
                <a:gd name="connsiteY32" fmla="*/ 188288 h 342096"/>
                <a:gd name="connsiteX33" fmla="*/ 205200 w 353403"/>
                <a:gd name="connsiteY33" fmla="*/ 79897 h 342096"/>
                <a:gd name="connsiteX34" fmla="*/ 273600 w 353403"/>
                <a:gd name="connsiteY34" fmla="*/ 11497 h 342096"/>
                <a:gd name="connsiteX35" fmla="*/ 342000 w 353403"/>
                <a:gd name="connsiteY35" fmla="*/ 79897 h 342096"/>
                <a:gd name="connsiteX36" fmla="*/ 273600 w 353403"/>
                <a:gd name="connsiteY36" fmla="*/ 148297 h 342096"/>
                <a:gd name="connsiteX37" fmla="*/ 205200 w 353403"/>
                <a:gd name="connsiteY37" fmla="*/ 79897 h 342096"/>
                <a:gd name="connsiteX38" fmla="*/ 45600 w 353403"/>
                <a:gd name="connsiteY38" fmla="*/ 79897 h 342096"/>
                <a:gd name="connsiteX39" fmla="*/ 114000 w 353403"/>
                <a:gd name="connsiteY39" fmla="*/ 11497 h 342096"/>
                <a:gd name="connsiteX40" fmla="*/ 182400 w 353403"/>
                <a:gd name="connsiteY40" fmla="*/ 79897 h 342096"/>
                <a:gd name="connsiteX41" fmla="*/ 114000 w 353403"/>
                <a:gd name="connsiteY41" fmla="*/ 148297 h 342096"/>
                <a:gd name="connsiteX42" fmla="*/ 45600 w 353403"/>
                <a:gd name="connsiteY42" fmla="*/ 79897 h 342096"/>
                <a:gd name="connsiteX43" fmla="*/ 74100 w 353403"/>
                <a:gd name="connsiteY43" fmla="*/ 171097 h 342096"/>
                <a:gd name="connsiteX44" fmla="*/ 85500 w 353403"/>
                <a:gd name="connsiteY44" fmla="*/ 159697 h 342096"/>
                <a:gd name="connsiteX45" fmla="*/ 313500 w 353403"/>
                <a:gd name="connsiteY45" fmla="*/ 159697 h 342096"/>
                <a:gd name="connsiteX46" fmla="*/ 324900 w 353403"/>
                <a:gd name="connsiteY46" fmla="*/ 171097 h 342096"/>
                <a:gd name="connsiteX47" fmla="*/ 324900 w 353403"/>
                <a:gd name="connsiteY47" fmla="*/ 319297 h 342096"/>
                <a:gd name="connsiteX48" fmla="*/ 313500 w 353403"/>
                <a:gd name="connsiteY48" fmla="*/ 330697 h 342096"/>
                <a:gd name="connsiteX49" fmla="*/ 85500 w 353403"/>
                <a:gd name="connsiteY49" fmla="*/ 330697 h 342096"/>
                <a:gd name="connsiteX50" fmla="*/ 74100 w 353403"/>
                <a:gd name="connsiteY50" fmla="*/ 319297 h 34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3403" h="342096">
                  <a:moveTo>
                    <a:pt x="62700" y="171097"/>
                  </a:moveTo>
                  <a:lnTo>
                    <a:pt x="62700" y="176876"/>
                  </a:lnTo>
                  <a:lnTo>
                    <a:pt x="42243" y="176876"/>
                  </a:lnTo>
                  <a:lnTo>
                    <a:pt x="30843" y="165476"/>
                  </a:lnTo>
                  <a:lnTo>
                    <a:pt x="0" y="165476"/>
                  </a:lnTo>
                  <a:lnTo>
                    <a:pt x="0" y="228176"/>
                  </a:lnTo>
                  <a:lnTo>
                    <a:pt x="30866" y="228176"/>
                  </a:lnTo>
                  <a:lnTo>
                    <a:pt x="42266" y="216776"/>
                  </a:lnTo>
                  <a:lnTo>
                    <a:pt x="62700" y="216776"/>
                  </a:lnTo>
                  <a:lnTo>
                    <a:pt x="62700" y="319297"/>
                  </a:lnTo>
                  <a:cubicBezTo>
                    <a:pt x="62700" y="331888"/>
                    <a:pt x="72908" y="342097"/>
                    <a:pt x="85500" y="342097"/>
                  </a:cubicBezTo>
                  <a:lnTo>
                    <a:pt x="313500" y="342097"/>
                  </a:lnTo>
                  <a:cubicBezTo>
                    <a:pt x="326092" y="342097"/>
                    <a:pt x="336300" y="331888"/>
                    <a:pt x="336300" y="319297"/>
                  </a:cubicBezTo>
                  <a:lnTo>
                    <a:pt x="336300" y="171097"/>
                  </a:lnTo>
                  <a:cubicBezTo>
                    <a:pt x="336284" y="158874"/>
                    <a:pt x="326615" y="148847"/>
                    <a:pt x="314401" y="148388"/>
                  </a:cubicBezTo>
                  <a:cubicBezTo>
                    <a:pt x="352274" y="125849"/>
                    <a:pt x="364705" y="76876"/>
                    <a:pt x="342166" y="39002"/>
                  </a:cubicBezTo>
                  <a:cubicBezTo>
                    <a:pt x="319628" y="1129"/>
                    <a:pt x="270654" y="-11302"/>
                    <a:pt x="232781" y="11237"/>
                  </a:cubicBezTo>
                  <a:cubicBezTo>
                    <a:pt x="194908" y="33775"/>
                    <a:pt x="182477" y="82749"/>
                    <a:pt x="205015" y="120622"/>
                  </a:cubicBezTo>
                  <a:cubicBezTo>
                    <a:pt x="211783" y="131993"/>
                    <a:pt x="221272" y="141504"/>
                    <a:pt x="232628" y="148297"/>
                  </a:cubicBezTo>
                  <a:lnTo>
                    <a:pt x="154926" y="148297"/>
                  </a:lnTo>
                  <a:cubicBezTo>
                    <a:pt x="192677" y="125638"/>
                    <a:pt x="204911" y="76668"/>
                    <a:pt x="182253" y="38917"/>
                  </a:cubicBezTo>
                  <a:cubicBezTo>
                    <a:pt x="159595" y="1166"/>
                    <a:pt x="110624" y="-11068"/>
                    <a:pt x="72873" y="11590"/>
                  </a:cubicBezTo>
                  <a:cubicBezTo>
                    <a:pt x="35123" y="34249"/>
                    <a:pt x="22888" y="83219"/>
                    <a:pt x="45546" y="120970"/>
                  </a:cubicBezTo>
                  <a:cubicBezTo>
                    <a:pt x="52966" y="133331"/>
                    <a:pt x="63598" y="143449"/>
                    <a:pt x="76312" y="150246"/>
                  </a:cubicBezTo>
                  <a:cubicBezTo>
                    <a:pt x="68045" y="153886"/>
                    <a:pt x="62706" y="162064"/>
                    <a:pt x="62700" y="171097"/>
                  </a:cubicBezTo>
                  <a:close/>
                  <a:moveTo>
                    <a:pt x="62700" y="205388"/>
                  </a:moveTo>
                  <a:lnTo>
                    <a:pt x="37523" y="205388"/>
                  </a:lnTo>
                  <a:lnTo>
                    <a:pt x="26123" y="216788"/>
                  </a:lnTo>
                  <a:lnTo>
                    <a:pt x="11400" y="216788"/>
                  </a:lnTo>
                  <a:lnTo>
                    <a:pt x="11400" y="176888"/>
                  </a:lnTo>
                  <a:lnTo>
                    <a:pt x="26146" y="176888"/>
                  </a:lnTo>
                  <a:lnTo>
                    <a:pt x="37546" y="188288"/>
                  </a:lnTo>
                  <a:lnTo>
                    <a:pt x="62700" y="188288"/>
                  </a:lnTo>
                  <a:close/>
                  <a:moveTo>
                    <a:pt x="205200" y="79897"/>
                  </a:moveTo>
                  <a:cubicBezTo>
                    <a:pt x="205200" y="42120"/>
                    <a:pt x="235824" y="11497"/>
                    <a:pt x="273600" y="11497"/>
                  </a:cubicBezTo>
                  <a:cubicBezTo>
                    <a:pt x="311376" y="11497"/>
                    <a:pt x="342000" y="42120"/>
                    <a:pt x="342000" y="79897"/>
                  </a:cubicBezTo>
                  <a:cubicBezTo>
                    <a:pt x="342000" y="117673"/>
                    <a:pt x="311376" y="148297"/>
                    <a:pt x="273600" y="148297"/>
                  </a:cubicBezTo>
                  <a:cubicBezTo>
                    <a:pt x="235841" y="148256"/>
                    <a:pt x="205241" y="117656"/>
                    <a:pt x="205200" y="79897"/>
                  </a:cubicBezTo>
                  <a:close/>
                  <a:moveTo>
                    <a:pt x="45600" y="79897"/>
                  </a:moveTo>
                  <a:cubicBezTo>
                    <a:pt x="45600" y="42120"/>
                    <a:pt x="76224" y="11497"/>
                    <a:pt x="114000" y="11497"/>
                  </a:cubicBezTo>
                  <a:cubicBezTo>
                    <a:pt x="151776" y="11497"/>
                    <a:pt x="182400" y="42120"/>
                    <a:pt x="182400" y="79897"/>
                  </a:cubicBezTo>
                  <a:cubicBezTo>
                    <a:pt x="182400" y="117673"/>
                    <a:pt x="151776" y="148297"/>
                    <a:pt x="114000" y="148297"/>
                  </a:cubicBezTo>
                  <a:cubicBezTo>
                    <a:pt x="76241" y="148256"/>
                    <a:pt x="45641" y="117656"/>
                    <a:pt x="45600" y="79897"/>
                  </a:cubicBezTo>
                  <a:close/>
                  <a:moveTo>
                    <a:pt x="74100" y="171097"/>
                  </a:moveTo>
                  <a:cubicBezTo>
                    <a:pt x="74100" y="164800"/>
                    <a:pt x="79204" y="159697"/>
                    <a:pt x="85500" y="159697"/>
                  </a:cubicBezTo>
                  <a:lnTo>
                    <a:pt x="313500" y="159697"/>
                  </a:lnTo>
                  <a:cubicBezTo>
                    <a:pt x="319796" y="159697"/>
                    <a:pt x="324900" y="164800"/>
                    <a:pt x="324900" y="171097"/>
                  </a:cubicBezTo>
                  <a:lnTo>
                    <a:pt x="324900" y="319297"/>
                  </a:lnTo>
                  <a:cubicBezTo>
                    <a:pt x="324900" y="325593"/>
                    <a:pt x="319796" y="330697"/>
                    <a:pt x="313500" y="330697"/>
                  </a:cubicBezTo>
                  <a:lnTo>
                    <a:pt x="85500" y="330697"/>
                  </a:lnTo>
                  <a:cubicBezTo>
                    <a:pt x="79204" y="330697"/>
                    <a:pt x="74100" y="325593"/>
                    <a:pt x="74100" y="319297"/>
                  </a:cubicBezTo>
                  <a:close/>
                </a:path>
              </a:pathLst>
            </a:custGeom>
            <a:solidFill>
              <a:srgbClr val="D99008"/>
            </a:solidFill>
            <a:ln w="565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7E99A1E-12E9-66BE-A34F-488CDF9C2729}"/>
                </a:ext>
              </a:extLst>
            </p:cNvPr>
            <p:cNvSpPr/>
            <p:nvPr/>
          </p:nvSpPr>
          <p:spPr>
            <a:xfrm>
              <a:off x="11286284" y="22948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8FA56C07-CC43-7B4B-05C8-13508BB6167C}"/>
                </a:ext>
              </a:extLst>
            </p:cNvPr>
            <p:cNvSpPr/>
            <p:nvPr/>
          </p:nvSpPr>
          <p:spPr>
            <a:xfrm>
              <a:off x="11109584" y="20554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4AD9182A-D29A-7F99-3DE9-ED2E87EB3542}"/>
                </a:ext>
              </a:extLst>
            </p:cNvPr>
            <p:cNvSpPr/>
            <p:nvPr/>
          </p:nvSpPr>
          <p:spPr>
            <a:xfrm>
              <a:off x="11086784" y="20782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06ADA1B6-F958-088B-9085-5B742EECAE5E}"/>
                </a:ext>
              </a:extLst>
            </p:cNvPr>
            <p:cNvSpPr/>
            <p:nvPr/>
          </p:nvSpPr>
          <p:spPr>
            <a:xfrm>
              <a:off x="11132384" y="20782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E5F39ECB-46CA-37EE-A85F-0BA07713030E}"/>
                </a:ext>
              </a:extLst>
            </p:cNvPr>
            <p:cNvSpPr/>
            <p:nvPr/>
          </p:nvSpPr>
          <p:spPr>
            <a:xfrm>
              <a:off x="11109584" y="21010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98C0BD1-C378-7600-0CBC-F0F16237C90F}"/>
                </a:ext>
              </a:extLst>
            </p:cNvPr>
            <p:cNvSpPr/>
            <p:nvPr/>
          </p:nvSpPr>
          <p:spPr>
            <a:xfrm>
              <a:off x="11269184" y="20554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ADA6C7DC-47A4-C205-ECF4-4BFD71C988BC}"/>
                </a:ext>
              </a:extLst>
            </p:cNvPr>
            <p:cNvSpPr/>
            <p:nvPr/>
          </p:nvSpPr>
          <p:spPr>
            <a:xfrm>
              <a:off x="11246384" y="20782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7DBD5E16-9D13-631C-A37C-4DD18A9D5CC3}"/>
                </a:ext>
              </a:extLst>
            </p:cNvPr>
            <p:cNvSpPr/>
            <p:nvPr/>
          </p:nvSpPr>
          <p:spPr>
            <a:xfrm>
              <a:off x="11269184" y="21010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138E95A1-5917-E91C-95C1-8DE85F276ECC}"/>
                </a:ext>
              </a:extLst>
            </p:cNvPr>
            <p:cNvSpPr/>
            <p:nvPr/>
          </p:nvSpPr>
          <p:spPr>
            <a:xfrm>
              <a:off x="11291984" y="2078288"/>
              <a:ext cx="22800" cy="22800"/>
            </a:xfrm>
            <a:custGeom>
              <a:avLst/>
              <a:gdLst>
                <a:gd name="connsiteX0" fmla="*/ 22800 w 22800"/>
                <a:gd name="connsiteY0" fmla="*/ 11400 h 22800"/>
                <a:gd name="connsiteX1" fmla="*/ 11400 w 22800"/>
                <a:gd name="connsiteY1" fmla="*/ 22800 h 22800"/>
                <a:gd name="connsiteX2" fmla="*/ 0 w 22800"/>
                <a:gd name="connsiteY2" fmla="*/ 11400 h 22800"/>
                <a:gd name="connsiteX3" fmla="*/ 11400 w 22800"/>
                <a:gd name="connsiteY3" fmla="*/ 0 h 22800"/>
                <a:gd name="connsiteX4" fmla="*/ 22800 w 22800"/>
                <a:gd name="connsiteY4" fmla="*/ 11400 h 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0" h="22800">
                  <a:moveTo>
                    <a:pt x="22800" y="11400"/>
                  </a:moveTo>
                  <a:cubicBezTo>
                    <a:pt x="22800" y="17696"/>
                    <a:pt x="17696" y="22800"/>
                    <a:pt x="11400" y="22800"/>
                  </a:cubicBezTo>
                  <a:cubicBezTo>
                    <a:pt x="5104" y="22800"/>
                    <a:pt x="0" y="17696"/>
                    <a:pt x="0" y="11400"/>
                  </a:cubicBezTo>
                  <a:cubicBezTo>
                    <a:pt x="0" y="5104"/>
                    <a:pt x="5104" y="0"/>
                    <a:pt x="11400" y="0"/>
                  </a:cubicBezTo>
                  <a:cubicBezTo>
                    <a:pt x="17696" y="0"/>
                    <a:pt x="22800" y="5104"/>
                    <a:pt x="22800" y="11400"/>
                  </a:cubicBezTo>
                  <a:close/>
                </a:path>
              </a:pathLst>
            </a:custGeom>
            <a:solidFill>
              <a:srgbClr val="D99008"/>
            </a:solidFill>
            <a:ln w="5655" cap="flat">
              <a:noFill/>
              <a:prstDash val="solid"/>
              <a:miter/>
            </a:ln>
          </p:spPr>
          <p:txBody>
            <a:bodyPr rtlCol="0" anchor="ctr"/>
            <a:lstStyle/>
            <a:p>
              <a:endParaRPr lang="en-GB"/>
            </a:p>
          </p:txBody>
        </p:sp>
      </p:grpSp>
      <p:grpSp>
        <p:nvGrpSpPr>
          <p:cNvPr id="83" name="Graphic 37" descr="Online Network outline">
            <a:extLst>
              <a:ext uri="{FF2B5EF4-FFF2-40B4-BE49-F238E27FC236}">
                <a16:creationId xmlns:a16="http://schemas.microsoft.com/office/drawing/2014/main" id="{9F773F18-1FD2-6989-2B1A-87456767E90C}"/>
              </a:ext>
            </a:extLst>
          </p:cNvPr>
          <p:cNvGrpSpPr/>
          <p:nvPr/>
        </p:nvGrpSpPr>
        <p:grpSpPr>
          <a:xfrm>
            <a:off x="9841001" y="1924388"/>
            <a:ext cx="285000" cy="501600"/>
            <a:chOff x="9754148" y="1924388"/>
            <a:chExt cx="285000" cy="501600"/>
          </a:xfrm>
          <a:solidFill>
            <a:srgbClr val="81DEFE"/>
          </a:solidFill>
        </p:grpSpPr>
        <p:sp>
          <p:nvSpPr>
            <p:cNvPr id="84" name="Freeform: Shape 83">
              <a:extLst>
                <a:ext uri="{FF2B5EF4-FFF2-40B4-BE49-F238E27FC236}">
                  <a16:creationId xmlns:a16="http://schemas.microsoft.com/office/drawing/2014/main" id="{0E06AE7E-C2FD-3C97-AB50-DCB092275465}"/>
                </a:ext>
              </a:extLst>
            </p:cNvPr>
            <p:cNvSpPr/>
            <p:nvPr/>
          </p:nvSpPr>
          <p:spPr>
            <a:xfrm>
              <a:off x="9754148" y="1924388"/>
              <a:ext cx="285000" cy="501600"/>
            </a:xfrm>
            <a:custGeom>
              <a:avLst/>
              <a:gdLst>
                <a:gd name="connsiteX0" fmla="*/ 273600 w 285000"/>
                <a:gd name="connsiteY0" fmla="*/ 0 h 501600"/>
                <a:gd name="connsiteX1" fmla="*/ 11400 w 285000"/>
                <a:gd name="connsiteY1" fmla="*/ 0 h 501600"/>
                <a:gd name="connsiteX2" fmla="*/ 0 w 285000"/>
                <a:gd name="connsiteY2" fmla="*/ 11400 h 501600"/>
                <a:gd name="connsiteX3" fmla="*/ 0 w 285000"/>
                <a:gd name="connsiteY3" fmla="*/ 490200 h 501600"/>
                <a:gd name="connsiteX4" fmla="*/ 11400 w 285000"/>
                <a:gd name="connsiteY4" fmla="*/ 501600 h 501600"/>
                <a:gd name="connsiteX5" fmla="*/ 273600 w 285000"/>
                <a:gd name="connsiteY5" fmla="*/ 501600 h 501600"/>
                <a:gd name="connsiteX6" fmla="*/ 285000 w 285000"/>
                <a:gd name="connsiteY6" fmla="*/ 490200 h 501600"/>
                <a:gd name="connsiteX7" fmla="*/ 285000 w 285000"/>
                <a:gd name="connsiteY7" fmla="*/ 11400 h 501600"/>
                <a:gd name="connsiteX8" fmla="*/ 273600 w 285000"/>
                <a:gd name="connsiteY8" fmla="*/ 0 h 501600"/>
                <a:gd name="connsiteX9" fmla="*/ 273600 w 285000"/>
                <a:gd name="connsiteY9" fmla="*/ 11400 h 501600"/>
                <a:gd name="connsiteX10" fmla="*/ 273600 w 285000"/>
                <a:gd name="connsiteY10" fmla="*/ 57000 h 501600"/>
                <a:gd name="connsiteX11" fmla="*/ 11400 w 285000"/>
                <a:gd name="connsiteY11" fmla="*/ 57000 h 501600"/>
                <a:gd name="connsiteX12" fmla="*/ 11400 w 285000"/>
                <a:gd name="connsiteY12" fmla="*/ 11400 h 501600"/>
                <a:gd name="connsiteX13" fmla="*/ 273600 w 285000"/>
                <a:gd name="connsiteY13" fmla="*/ 11400 h 501600"/>
                <a:gd name="connsiteX14" fmla="*/ 273600 w 285000"/>
                <a:gd name="connsiteY14" fmla="*/ 68400 h 501600"/>
                <a:gd name="connsiteX15" fmla="*/ 273600 w 285000"/>
                <a:gd name="connsiteY15" fmla="*/ 433200 h 501600"/>
                <a:gd name="connsiteX16" fmla="*/ 11400 w 285000"/>
                <a:gd name="connsiteY16" fmla="*/ 433200 h 501600"/>
                <a:gd name="connsiteX17" fmla="*/ 11400 w 285000"/>
                <a:gd name="connsiteY17" fmla="*/ 68400 h 501600"/>
                <a:gd name="connsiteX18" fmla="*/ 273600 w 285000"/>
                <a:gd name="connsiteY18" fmla="*/ 68400 h 501600"/>
                <a:gd name="connsiteX19" fmla="*/ 11400 w 285000"/>
                <a:gd name="connsiteY19" fmla="*/ 490200 h 501600"/>
                <a:gd name="connsiteX20" fmla="*/ 11400 w 285000"/>
                <a:gd name="connsiteY20" fmla="*/ 444600 h 501600"/>
                <a:gd name="connsiteX21" fmla="*/ 273600 w 285000"/>
                <a:gd name="connsiteY21" fmla="*/ 444600 h 501600"/>
                <a:gd name="connsiteX22" fmla="*/ 273600 w 285000"/>
                <a:gd name="connsiteY22" fmla="*/ 490200 h 501600"/>
                <a:gd name="connsiteX23" fmla="*/ 11400 w 285000"/>
                <a:gd name="connsiteY23" fmla="*/ 490200 h 5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5000" h="501600">
                  <a:moveTo>
                    <a:pt x="273600" y="0"/>
                  </a:moveTo>
                  <a:lnTo>
                    <a:pt x="11400" y="0"/>
                  </a:lnTo>
                  <a:cubicBezTo>
                    <a:pt x="5130" y="0"/>
                    <a:pt x="0" y="5130"/>
                    <a:pt x="0" y="11400"/>
                  </a:cubicBezTo>
                  <a:lnTo>
                    <a:pt x="0" y="490200"/>
                  </a:lnTo>
                  <a:cubicBezTo>
                    <a:pt x="0" y="496470"/>
                    <a:pt x="5130" y="501600"/>
                    <a:pt x="11400" y="501600"/>
                  </a:cubicBezTo>
                  <a:lnTo>
                    <a:pt x="273600" y="501600"/>
                  </a:lnTo>
                  <a:cubicBezTo>
                    <a:pt x="279870" y="501600"/>
                    <a:pt x="285000" y="496470"/>
                    <a:pt x="285000" y="490200"/>
                  </a:cubicBezTo>
                  <a:lnTo>
                    <a:pt x="285000" y="11400"/>
                  </a:lnTo>
                  <a:cubicBezTo>
                    <a:pt x="285000" y="5130"/>
                    <a:pt x="279870" y="0"/>
                    <a:pt x="273600" y="0"/>
                  </a:cubicBezTo>
                  <a:close/>
                  <a:moveTo>
                    <a:pt x="273600" y="11400"/>
                  </a:moveTo>
                  <a:lnTo>
                    <a:pt x="273600" y="57000"/>
                  </a:lnTo>
                  <a:lnTo>
                    <a:pt x="11400" y="57000"/>
                  </a:lnTo>
                  <a:lnTo>
                    <a:pt x="11400" y="11400"/>
                  </a:lnTo>
                  <a:lnTo>
                    <a:pt x="273600" y="11400"/>
                  </a:lnTo>
                  <a:close/>
                  <a:moveTo>
                    <a:pt x="273600" y="68400"/>
                  </a:moveTo>
                  <a:lnTo>
                    <a:pt x="273600" y="433200"/>
                  </a:lnTo>
                  <a:lnTo>
                    <a:pt x="11400" y="433200"/>
                  </a:lnTo>
                  <a:lnTo>
                    <a:pt x="11400" y="68400"/>
                  </a:lnTo>
                  <a:lnTo>
                    <a:pt x="273600" y="68400"/>
                  </a:lnTo>
                  <a:close/>
                  <a:moveTo>
                    <a:pt x="11400" y="490200"/>
                  </a:moveTo>
                  <a:lnTo>
                    <a:pt x="11400" y="444600"/>
                  </a:lnTo>
                  <a:lnTo>
                    <a:pt x="273600" y="444600"/>
                  </a:lnTo>
                  <a:lnTo>
                    <a:pt x="273600" y="490200"/>
                  </a:lnTo>
                  <a:lnTo>
                    <a:pt x="11400" y="490200"/>
                  </a:lnTo>
                  <a:close/>
                </a:path>
              </a:pathLst>
            </a:custGeom>
            <a:solidFill>
              <a:srgbClr val="81DEFE"/>
            </a:solidFill>
            <a:ln w="565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3C075692-FC2F-5964-400D-773F0CD042EA}"/>
                </a:ext>
              </a:extLst>
            </p:cNvPr>
            <p:cNvSpPr/>
            <p:nvPr/>
          </p:nvSpPr>
          <p:spPr>
            <a:xfrm>
              <a:off x="9862448" y="1952888"/>
              <a:ext cx="68400" cy="11400"/>
            </a:xfrm>
            <a:custGeom>
              <a:avLst/>
              <a:gdLst>
                <a:gd name="connsiteX0" fmla="*/ 5700 w 68400"/>
                <a:gd name="connsiteY0" fmla="*/ 11400 h 11400"/>
                <a:gd name="connsiteX1" fmla="*/ 62700 w 68400"/>
                <a:gd name="connsiteY1" fmla="*/ 11400 h 11400"/>
                <a:gd name="connsiteX2" fmla="*/ 68400 w 68400"/>
                <a:gd name="connsiteY2" fmla="*/ 5700 h 11400"/>
                <a:gd name="connsiteX3" fmla="*/ 62700 w 68400"/>
                <a:gd name="connsiteY3" fmla="*/ 0 h 11400"/>
                <a:gd name="connsiteX4" fmla="*/ 5700 w 68400"/>
                <a:gd name="connsiteY4" fmla="*/ 0 h 11400"/>
                <a:gd name="connsiteX5" fmla="*/ 0 w 68400"/>
                <a:gd name="connsiteY5" fmla="*/ 5700 h 11400"/>
                <a:gd name="connsiteX6" fmla="*/ 5700 w 68400"/>
                <a:gd name="connsiteY6" fmla="*/ 11400 h 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00" h="11400">
                  <a:moveTo>
                    <a:pt x="5700" y="11400"/>
                  </a:moveTo>
                  <a:lnTo>
                    <a:pt x="62700" y="11400"/>
                  </a:lnTo>
                  <a:cubicBezTo>
                    <a:pt x="66120" y="11400"/>
                    <a:pt x="68400" y="9120"/>
                    <a:pt x="68400" y="5700"/>
                  </a:cubicBezTo>
                  <a:cubicBezTo>
                    <a:pt x="68400" y="2280"/>
                    <a:pt x="66120" y="0"/>
                    <a:pt x="62700" y="0"/>
                  </a:cubicBezTo>
                  <a:lnTo>
                    <a:pt x="5700" y="0"/>
                  </a:lnTo>
                  <a:cubicBezTo>
                    <a:pt x="2280" y="0"/>
                    <a:pt x="0" y="2280"/>
                    <a:pt x="0" y="5700"/>
                  </a:cubicBezTo>
                  <a:cubicBezTo>
                    <a:pt x="0" y="9120"/>
                    <a:pt x="2280" y="11400"/>
                    <a:pt x="5700" y="11400"/>
                  </a:cubicBezTo>
                  <a:close/>
                </a:path>
              </a:pathLst>
            </a:custGeom>
            <a:solidFill>
              <a:srgbClr val="81DEFE"/>
            </a:solidFill>
            <a:ln w="565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FD0E7DA9-1C97-B307-77A1-F410DB6532F6}"/>
                </a:ext>
              </a:extLst>
            </p:cNvPr>
            <p:cNvSpPr/>
            <p:nvPr/>
          </p:nvSpPr>
          <p:spPr>
            <a:xfrm>
              <a:off x="9787766" y="2038214"/>
              <a:ext cx="217395" cy="274354"/>
            </a:xfrm>
            <a:custGeom>
              <a:avLst/>
              <a:gdLst>
                <a:gd name="connsiteX0" fmla="*/ 46181 w 217395"/>
                <a:gd name="connsiteY0" fmla="*/ 182574 h 274354"/>
                <a:gd name="connsiteX1" fmla="*/ 11 w 217395"/>
                <a:gd name="connsiteY1" fmla="*/ 228174 h 274354"/>
                <a:gd name="connsiteX2" fmla="*/ 45611 w 217395"/>
                <a:gd name="connsiteY2" fmla="*/ 274344 h 274354"/>
                <a:gd name="connsiteX3" fmla="*/ 91781 w 217395"/>
                <a:gd name="connsiteY3" fmla="*/ 228744 h 274354"/>
                <a:gd name="connsiteX4" fmla="*/ 88931 w 217395"/>
                <a:gd name="connsiteY4" fmla="*/ 212784 h 274354"/>
                <a:gd name="connsiteX5" fmla="*/ 136811 w 217395"/>
                <a:gd name="connsiteY5" fmla="*/ 183714 h 274354"/>
                <a:gd name="connsiteX6" fmla="*/ 201221 w 217395"/>
                <a:gd name="connsiteY6" fmla="*/ 188844 h 274354"/>
                <a:gd name="connsiteX7" fmla="*/ 206351 w 217395"/>
                <a:gd name="connsiteY7" fmla="*/ 124434 h 274354"/>
                <a:gd name="connsiteX8" fmla="*/ 143651 w 217395"/>
                <a:gd name="connsiteY8" fmla="*/ 117594 h 274354"/>
                <a:gd name="connsiteX9" fmla="*/ 107741 w 217395"/>
                <a:gd name="connsiteY9" fmla="*/ 76554 h 274354"/>
                <a:gd name="connsiteX10" fmla="*/ 105461 w 217395"/>
                <a:gd name="connsiteY10" fmla="*/ 12144 h 274354"/>
                <a:gd name="connsiteX11" fmla="*/ 41051 w 217395"/>
                <a:gd name="connsiteY11" fmla="*/ 14424 h 274354"/>
                <a:gd name="connsiteX12" fmla="*/ 43331 w 217395"/>
                <a:gd name="connsiteY12" fmla="*/ 78834 h 274354"/>
                <a:gd name="connsiteX13" fmla="*/ 62141 w 217395"/>
                <a:gd name="connsiteY13" fmla="*/ 89664 h 274354"/>
                <a:gd name="connsiteX14" fmla="*/ 46751 w 217395"/>
                <a:gd name="connsiteY14" fmla="*/ 182574 h 274354"/>
                <a:gd name="connsiteX15" fmla="*/ 46181 w 217395"/>
                <a:gd name="connsiteY15" fmla="*/ 182574 h 274354"/>
                <a:gd name="connsiteX16" fmla="*/ 27371 w 217395"/>
                <a:gd name="connsiteY16" fmla="*/ 256674 h 274354"/>
                <a:gd name="connsiteX17" fmla="*/ 47891 w 217395"/>
                <a:gd name="connsiteY17" fmla="*/ 240144 h 274354"/>
                <a:gd name="connsiteX18" fmla="*/ 64421 w 217395"/>
                <a:gd name="connsiteY18" fmla="*/ 256674 h 274354"/>
                <a:gd name="connsiteX19" fmla="*/ 27371 w 217395"/>
                <a:gd name="connsiteY19" fmla="*/ 256674 h 274354"/>
                <a:gd name="connsiteX20" fmla="*/ 39341 w 217395"/>
                <a:gd name="connsiteY20" fmla="*/ 221904 h 274354"/>
                <a:gd name="connsiteX21" fmla="*/ 46181 w 217395"/>
                <a:gd name="connsiteY21" fmla="*/ 215064 h 274354"/>
                <a:gd name="connsiteX22" fmla="*/ 53021 w 217395"/>
                <a:gd name="connsiteY22" fmla="*/ 221904 h 274354"/>
                <a:gd name="connsiteX23" fmla="*/ 46181 w 217395"/>
                <a:gd name="connsiteY23" fmla="*/ 228744 h 274354"/>
                <a:gd name="connsiteX24" fmla="*/ 39341 w 217395"/>
                <a:gd name="connsiteY24" fmla="*/ 221904 h 274354"/>
                <a:gd name="connsiteX25" fmla="*/ 39341 w 217395"/>
                <a:gd name="connsiteY25" fmla="*/ 221904 h 274354"/>
                <a:gd name="connsiteX26" fmla="*/ 74111 w 217395"/>
                <a:gd name="connsiteY26" fmla="*/ 247554 h 274354"/>
                <a:gd name="connsiteX27" fmla="*/ 60431 w 217395"/>
                <a:gd name="connsiteY27" fmla="*/ 232164 h 274354"/>
                <a:gd name="connsiteX28" fmla="*/ 56441 w 217395"/>
                <a:gd name="connsiteY28" fmla="*/ 207084 h 274354"/>
                <a:gd name="connsiteX29" fmla="*/ 31361 w 217395"/>
                <a:gd name="connsiteY29" fmla="*/ 211074 h 274354"/>
                <a:gd name="connsiteX30" fmla="*/ 31361 w 217395"/>
                <a:gd name="connsiteY30" fmla="*/ 232164 h 274354"/>
                <a:gd name="connsiteX31" fmla="*/ 17681 w 217395"/>
                <a:gd name="connsiteY31" fmla="*/ 247554 h 274354"/>
                <a:gd name="connsiteX32" fmla="*/ 26231 w 217395"/>
                <a:gd name="connsiteY32" fmla="*/ 199674 h 274354"/>
                <a:gd name="connsiteX33" fmla="*/ 74111 w 217395"/>
                <a:gd name="connsiteY33" fmla="*/ 208224 h 274354"/>
                <a:gd name="connsiteX34" fmla="*/ 75251 w 217395"/>
                <a:gd name="connsiteY34" fmla="*/ 245274 h 274354"/>
                <a:gd name="connsiteX35" fmla="*/ 74111 w 217395"/>
                <a:gd name="connsiteY35" fmla="*/ 247554 h 274354"/>
                <a:gd name="connsiteX36" fmla="*/ 152771 w 217395"/>
                <a:gd name="connsiteY36" fmla="*/ 182574 h 274354"/>
                <a:gd name="connsiteX37" fmla="*/ 173291 w 217395"/>
                <a:gd name="connsiteY37" fmla="*/ 166044 h 274354"/>
                <a:gd name="connsiteX38" fmla="*/ 189821 w 217395"/>
                <a:gd name="connsiteY38" fmla="*/ 182574 h 274354"/>
                <a:gd name="connsiteX39" fmla="*/ 152771 w 217395"/>
                <a:gd name="connsiteY39" fmla="*/ 182574 h 274354"/>
                <a:gd name="connsiteX40" fmla="*/ 164741 w 217395"/>
                <a:gd name="connsiteY40" fmla="*/ 147804 h 274354"/>
                <a:gd name="connsiteX41" fmla="*/ 171581 w 217395"/>
                <a:gd name="connsiteY41" fmla="*/ 140964 h 274354"/>
                <a:gd name="connsiteX42" fmla="*/ 178421 w 217395"/>
                <a:gd name="connsiteY42" fmla="*/ 147804 h 274354"/>
                <a:gd name="connsiteX43" fmla="*/ 171581 w 217395"/>
                <a:gd name="connsiteY43" fmla="*/ 154644 h 274354"/>
                <a:gd name="connsiteX44" fmla="*/ 164741 w 217395"/>
                <a:gd name="connsiteY44" fmla="*/ 147804 h 274354"/>
                <a:gd name="connsiteX45" fmla="*/ 164741 w 217395"/>
                <a:gd name="connsiteY45" fmla="*/ 147804 h 274354"/>
                <a:gd name="connsiteX46" fmla="*/ 171581 w 217395"/>
                <a:gd name="connsiteY46" fmla="*/ 119874 h 274354"/>
                <a:gd name="connsiteX47" fmla="*/ 205781 w 217395"/>
                <a:gd name="connsiteY47" fmla="*/ 154074 h 274354"/>
                <a:gd name="connsiteX48" fmla="*/ 199511 w 217395"/>
                <a:gd name="connsiteY48" fmla="*/ 173454 h 274354"/>
                <a:gd name="connsiteX49" fmla="*/ 185831 w 217395"/>
                <a:gd name="connsiteY49" fmla="*/ 158064 h 274354"/>
                <a:gd name="connsiteX50" fmla="*/ 181841 w 217395"/>
                <a:gd name="connsiteY50" fmla="*/ 132984 h 274354"/>
                <a:gd name="connsiteX51" fmla="*/ 156761 w 217395"/>
                <a:gd name="connsiteY51" fmla="*/ 136974 h 274354"/>
                <a:gd name="connsiteX52" fmla="*/ 156761 w 217395"/>
                <a:gd name="connsiteY52" fmla="*/ 158064 h 274354"/>
                <a:gd name="connsiteX53" fmla="*/ 143081 w 217395"/>
                <a:gd name="connsiteY53" fmla="*/ 173454 h 274354"/>
                <a:gd name="connsiteX54" fmla="*/ 151631 w 217395"/>
                <a:gd name="connsiteY54" fmla="*/ 126144 h 274354"/>
                <a:gd name="connsiteX55" fmla="*/ 171581 w 217395"/>
                <a:gd name="connsiteY55" fmla="*/ 119874 h 274354"/>
                <a:gd name="connsiteX56" fmla="*/ 67841 w 217395"/>
                <a:gd name="connsiteY56" fmla="*/ 39504 h 274354"/>
                <a:gd name="connsiteX57" fmla="*/ 74681 w 217395"/>
                <a:gd name="connsiteY57" fmla="*/ 32664 h 274354"/>
                <a:gd name="connsiteX58" fmla="*/ 81521 w 217395"/>
                <a:gd name="connsiteY58" fmla="*/ 39504 h 274354"/>
                <a:gd name="connsiteX59" fmla="*/ 74681 w 217395"/>
                <a:gd name="connsiteY59" fmla="*/ 46344 h 274354"/>
                <a:gd name="connsiteX60" fmla="*/ 67841 w 217395"/>
                <a:gd name="connsiteY60" fmla="*/ 39504 h 274354"/>
                <a:gd name="connsiteX61" fmla="*/ 74681 w 217395"/>
                <a:gd name="connsiteY61" fmla="*/ 57744 h 274354"/>
                <a:gd name="connsiteX62" fmla="*/ 93491 w 217395"/>
                <a:gd name="connsiteY62" fmla="*/ 74274 h 274354"/>
                <a:gd name="connsiteX63" fmla="*/ 56441 w 217395"/>
                <a:gd name="connsiteY63" fmla="*/ 74274 h 274354"/>
                <a:gd name="connsiteX64" fmla="*/ 74681 w 217395"/>
                <a:gd name="connsiteY64" fmla="*/ 57744 h 274354"/>
                <a:gd name="connsiteX65" fmla="*/ 40481 w 217395"/>
                <a:gd name="connsiteY65" fmla="*/ 45774 h 274354"/>
                <a:gd name="connsiteX66" fmla="*/ 74681 w 217395"/>
                <a:gd name="connsiteY66" fmla="*/ 11574 h 274354"/>
                <a:gd name="connsiteX67" fmla="*/ 108881 w 217395"/>
                <a:gd name="connsiteY67" fmla="*/ 45774 h 274354"/>
                <a:gd name="connsiteX68" fmla="*/ 102611 w 217395"/>
                <a:gd name="connsiteY68" fmla="*/ 65154 h 274354"/>
                <a:gd name="connsiteX69" fmla="*/ 88931 w 217395"/>
                <a:gd name="connsiteY69" fmla="*/ 49764 h 274354"/>
                <a:gd name="connsiteX70" fmla="*/ 84941 w 217395"/>
                <a:gd name="connsiteY70" fmla="*/ 24684 h 274354"/>
                <a:gd name="connsiteX71" fmla="*/ 59861 w 217395"/>
                <a:gd name="connsiteY71" fmla="*/ 28674 h 274354"/>
                <a:gd name="connsiteX72" fmla="*/ 59861 w 217395"/>
                <a:gd name="connsiteY72" fmla="*/ 49764 h 274354"/>
                <a:gd name="connsiteX73" fmla="*/ 46181 w 217395"/>
                <a:gd name="connsiteY73" fmla="*/ 65154 h 274354"/>
                <a:gd name="connsiteX74" fmla="*/ 40481 w 217395"/>
                <a:gd name="connsiteY74" fmla="*/ 45774 h 274354"/>
                <a:gd name="connsiteX75" fmla="*/ 73541 w 217395"/>
                <a:gd name="connsiteY75" fmla="*/ 91374 h 274354"/>
                <a:gd name="connsiteX76" fmla="*/ 74681 w 217395"/>
                <a:gd name="connsiteY76" fmla="*/ 91374 h 274354"/>
                <a:gd name="connsiteX77" fmla="*/ 99191 w 217395"/>
                <a:gd name="connsiteY77" fmla="*/ 83964 h 274354"/>
                <a:gd name="connsiteX78" fmla="*/ 135671 w 217395"/>
                <a:gd name="connsiteY78" fmla="*/ 125574 h 274354"/>
                <a:gd name="connsiteX79" fmla="*/ 130541 w 217395"/>
                <a:gd name="connsiteY79" fmla="*/ 174024 h 274354"/>
                <a:gd name="connsiteX80" fmla="*/ 83801 w 217395"/>
                <a:gd name="connsiteY80" fmla="*/ 201954 h 274354"/>
                <a:gd name="connsiteX81" fmla="*/ 58151 w 217395"/>
                <a:gd name="connsiteY81" fmla="*/ 183714 h 274354"/>
                <a:gd name="connsiteX82" fmla="*/ 73541 w 217395"/>
                <a:gd name="connsiteY82" fmla="*/ 91374 h 27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7395" h="274354">
                  <a:moveTo>
                    <a:pt x="46181" y="182574"/>
                  </a:moveTo>
                  <a:cubicBezTo>
                    <a:pt x="21101" y="182574"/>
                    <a:pt x="581" y="203094"/>
                    <a:pt x="11" y="228174"/>
                  </a:cubicBezTo>
                  <a:cubicBezTo>
                    <a:pt x="-559" y="253254"/>
                    <a:pt x="20531" y="273774"/>
                    <a:pt x="45611" y="274344"/>
                  </a:cubicBezTo>
                  <a:cubicBezTo>
                    <a:pt x="70691" y="274914"/>
                    <a:pt x="91211" y="253824"/>
                    <a:pt x="91781" y="228744"/>
                  </a:cubicBezTo>
                  <a:cubicBezTo>
                    <a:pt x="91781" y="223044"/>
                    <a:pt x="90641" y="217914"/>
                    <a:pt x="88931" y="212784"/>
                  </a:cubicBezTo>
                  <a:lnTo>
                    <a:pt x="136811" y="183714"/>
                  </a:lnTo>
                  <a:cubicBezTo>
                    <a:pt x="153341" y="203094"/>
                    <a:pt x="181841" y="205374"/>
                    <a:pt x="201221" y="188844"/>
                  </a:cubicBezTo>
                  <a:cubicBezTo>
                    <a:pt x="220601" y="172314"/>
                    <a:pt x="222881" y="143814"/>
                    <a:pt x="206351" y="124434"/>
                  </a:cubicBezTo>
                  <a:cubicBezTo>
                    <a:pt x="190391" y="106194"/>
                    <a:pt x="163031" y="103344"/>
                    <a:pt x="143651" y="117594"/>
                  </a:cubicBezTo>
                  <a:lnTo>
                    <a:pt x="107741" y="76554"/>
                  </a:lnTo>
                  <a:cubicBezTo>
                    <a:pt x="124841" y="58314"/>
                    <a:pt x="123701" y="29244"/>
                    <a:pt x="105461" y="12144"/>
                  </a:cubicBezTo>
                  <a:cubicBezTo>
                    <a:pt x="87221" y="-4956"/>
                    <a:pt x="58151" y="-3816"/>
                    <a:pt x="41051" y="14424"/>
                  </a:cubicBezTo>
                  <a:cubicBezTo>
                    <a:pt x="23951" y="32664"/>
                    <a:pt x="25091" y="61734"/>
                    <a:pt x="43331" y="78834"/>
                  </a:cubicBezTo>
                  <a:cubicBezTo>
                    <a:pt x="48461" y="83964"/>
                    <a:pt x="55301" y="87384"/>
                    <a:pt x="62141" y="89664"/>
                  </a:cubicBezTo>
                  <a:lnTo>
                    <a:pt x="46751" y="182574"/>
                  </a:lnTo>
                  <a:cubicBezTo>
                    <a:pt x="46751" y="182574"/>
                    <a:pt x="46181" y="182574"/>
                    <a:pt x="46181" y="182574"/>
                  </a:cubicBezTo>
                  <a:close/>
                  <a:moveTo>
                    <a:pt x="27371" y="256674"/>
                  </a:moveTo>
                  <a:cubicBezTo>
                    <a:pt x="28511" y="246414"/>
                    <a:pt x="37631" y="239004"/>
                    <a:pt x="47891" y="240144"/>
                  </a:cubicBezTo>
                  <a:cubicBezTo>
                    <a:pt x="56441" y="241284"/>
                    <a:pt x="63851" y="248124"/>
                    <a:pt x="64421" y="256674"/>
                  </a:cubicBezTo>
                  <a:cubicBezTo>
                    <a:pt x="53591" y="264084"/>
                    <a:pt x="38771" y="264084"/>
                    <a:pt x="27371" y="256674"/>
                  </a:cubicBezTo>
                  <a:close/>
                  <a:moveTo>
                    <a:pt x="39341" y="221904"/>
                  </a:moveTo>
                  <a:cubicBezTo>
                    <a:pt x="39341" y="218484"/>
                    <a:pt x="42191" y="215064"/>
                    <a:pt x="46181" y="215064"/>
                  </a:cubicBezTo>
                  <a:cubicBezTo>
                    <a:pt x="49601" y="215064"/>
                    <a:pt x="53021" y="217914"/>
                    <a:pt x="53021" y="221904"/>
                  </a:cubicBezTo>
                  <a:cubicBezTo>
                    <a:pt x="53021" y="225324"/>
                    <a:pt x="50171" y="228744"/>
                    <a:pt x="46181" y="228744"/>
                  </a:cubicBezTo>
                  <a:cubicBezTo>
                    <a:pt x="42761" y="228744"/>
                    <a:pt x="39341" y="225894"/>
                    <a:pt x="39341" y="221904"/>
                  </a:cubicBezTo>
                  <a:lnTo>
                    <a:pt x="39341" y="221904"/>
                  </a:lnTo>
                  <a:close/>
                  <a:moveTo>
                    <a:pt x="74111" y="247554"/>
                  </a:moveTo>
                  <a:cubicBezTo>
                    <a:pt x="71261" y="241284"/>
                    <a:pt x="66701" y="235584"/>
                    <a:pt x="60431" y="232164"/>
                  </a:cubicBezTo>
                  <a:cubicBezTo>
                    <a:pt x="66131" y="224184"/>
                    <a:pt x="64421" y="212784"/>
                    <a:pt x="56441" y="207084"/>
                  </a:cubicBezTo>
                  <a:cubicBezTo>
                    <a:pt x="48461" y="201384"/>
                    <a:pt x="37061" y="203094"/>
                    <a:pt x="31361" y="211074"/>
                  </a:cubicBezTo>
                  <a:cubicBezTo>
                    <a:pt x="26801" y="217344"/>
                    <a:pt x="26801" y="225894"/>
                    <a:pt x="31361" y="232164"/>
                  </a:cubicBezTo>
                  <a:cubicBezTo>
                    <a:pt x="25091" y="235584"/>
                    <a:pt x="20531" y="240714"/>
                    <a:pt x="17681" y="247554"/>
                  </a:cubicBezTo>
                  <a:cubicBezTo>
                    <a:pt x="6851" y="232164"/>
                    <a:pt x="10841" y="210504"/>
                    <a:pt x="26231" y="199674"/>
                  </a:cubicBezTo>
                  <a:cubicBezTo>
                    <a:pt x="41621" y="188844"/>
                    <a:pt x="63281" y="192834"/>
                    <a:pt x="74111" y="208224"/>
                  </a:cubicBezTo>
                  <a:cubicBezTo>
                    <a:pt x="82091" y="219054"/>
                    <a:pt x="82091" y="233874"/>
                    <a:pt x="75251" y="245274"/>
                  </a:cubicBezTo>
                  <a:cubicBezTo>
                    <a:pt x="75251" y="246414"/>
                    <a:pt x="74111" y="247554"/>
                    <a:pt x="74111" y="247554"/>
                  </a:cubicBezTo>
                  <a:close/>
                  <a:moveTo>
                    <a:pt x="152771" y="182574"/>
                  </a:moveTo>
                  <a:cubicBezTo>
                    <a:pt x="153911" y="172314"/>
                    <a:pt x="163031" y="164904"/>
                    <a:pt x="173291" y="166044"/>
                  </a:cubicBezTo>
                  <a:cubicBezTo>
                    <a:pt x="181841" y="167184"/>
                    <a:pt x="189251" y="174024"/>
                    <a:pt x="189821" y="182574"/>
                  </a:cubicBezTo>
                  <a:cubicBezTo>
                    <a:pt x="178991" y="189984"/>
                    <a:pt x="164171" y="189984"/>
                    <a:pt x="152771" y="182574"/>
                  </a:cubicBezTo>
                  <a:close/>
                  <a:moveTo>
                    <a:pt x="164741" y="147804"/>
                  </a:moveTo>
                  <a:cubicBezTo>
                    <a:pt x="164741" y="144384"/>
                    <a:pt x="167591" y="140964"/>
                    <a:pt x="171581" y="140964"/>
                  </a:cubicBezTo>
                  <a:cubicBezTo>
                    <a:pt x="175001" y="140964"/>
                    <a:pt x="178421" y="143814"/>
                    <a:pt x="178421" y="147804"/>
                  </a:cubicBezTo>
                  <a:cubicBezTo>
                    <a:pt x="178421" y="151224"/>
                    <a:pt x="175571" y="154644"/>
                    <a:pt x="171581" y="154644"/>
                  </a:cubicBezTo>
                  <a:cubicBezTo>
                    <a:pt x="168161" y="154644"/>
                    <a:pt x="164741" y="151794"/>
                    <a:pt x="164741" y="147804"/>
                  </a:cubicBezTo>
                  <a:lnTo>
                    <a:pt x="164741" y="147804"/>
                  </a:lnTo>
                  <a:close/>
                  <a:moveTo>
                    <a:pt x="171581" y="119874"/>
                  </a:moveTo>
                  <a:cubicBezTo>
                    <a:pt x="190391" y="119874"/>
                    <a:pt x="205781" y="135264"/>
                    <a:pt x="205781" y="154074"/>
                  </a:cubicBezTo>
                  <a:cubicBezTo>
                    <a:pt x="205781" y="160914"/>
                    <a:pt x="203501" y="167754"/>
                    <a:pt x="199511" y="173454"/>
                  </a:cubicBezTo>
                  <a:cubicBezTo>
                    <a:pt x="196661" y="167184"/>
                    <a:pt x="192101" y="161484"/>
                    <a:pt x="185831" y="158064"/>
                  </a:cubicBezTo>
                  <a:cubicBezTo>
                    <a:pt x="191531" y="150084"/>
                    <a:pt x="189821" y="138684"/>
                    <a:pt x="181841" y="132984"/>
                  </a:cubicBezTo>
                  <a:cubicBezTo>
                    <a:pt x="173861" y="127284"/>
                    <a:pt x="162461" y="128994"/>
                    <a:pt x="156761" y="136974"/>
                  </a:cubicBezTo>
                  <a:cubicBezTo>
                    <a:pt x="152201" y="143244"/>
                    <a:pt x="152201" y="151794"/>
                    <a:pt x="156761" y="158064"/>
                  </a:cubicBezTo>
                  <a:cubicBezTo>
                    <a:pt x="150491" y="161484"/>
                    <a:pt x="145931" y="166614"/>
                    <a:pt x="143081" y="173454"/>
                  </a:cubicBezTo>
                  <a:cubicBezTo>
                    <a:pt x="132251" y="158064"/>
                    <a:pt x="136241" y="136404"/>
                    <a:pt x="151631" y="126144"/>
                  </a:cubicBezTo>
                  <a:cubicBezTo>
                    <a:pt x="157901" y="122154"/>
                    <a:pt x="164741" y="119874"/>
                    <a:pt x="171581" y="119874"/>
                  </a:cubicBezTo>
                  <a:close/>
                  <a:moveTo>
                    <a:pt x="67841" y="39504"/>
                  </a:moveTo>
                  <a:cubicBezTo>
                    <a:pt x="67841" y="36084"/>
                    <a:pt x="70691" y="32664"/>
                    <a:pt x="74681" y="32664"/>
                  </a:cubicBezTo>
                  <a:cubicBezTo>
                    <a:pt x="78671" y="32664"/>
                    <a:pt x="81521" y="35514"/>
                    <a:pt x="81521" y="39504"/>
                  </a:cubicBezTo>
                  <a:cubicBezTo>
                    <a:pt x="81521" y="42924"/>
                    <a:pt x="78671" y="46344"/>
                    <a:pt x="74681" y="46344"/>
                  </a:cubicBezTo>
                  <a:cubicBezTo>
                    <a:pt x="71261" y="46344"/>
                    <a:pt x="67841" y="43494"/>
                    <a:pt x="67841" y="39504"/>
                  </a:cubicBezTo>
                  <a:close/>
                  <a:moveTo>
                    <a:pt x="74681" y="57744"/>
                  </a:moveTo>
                  <a:cubicBezTo>
                    <a:pt x="84371" y="57744"/>
                    <a:pt x="92351" y="65154"/>
                    <a:pt x="93491" y="74274"/>
                  </a:cubicBezTo>
                  <a:cubicBezTo>
                    <a:pt x="82091" y="81684"/>
                    <a:pt x="67271" y="81684"/>
                    <a:pt x="56441" y="74274"/>
                  </a:cubicBezTo>
                  <a:cubicBezTo>
                    <a:pt x="57011" y="65154"/>
                    <a:pt x="64991" y="57744"/>
                    <a:pt x="74681" y="57744"/>
                  </a:cubicBezTo>
                  <a:close/>
                  <a:moveTo>
                    <a:pt x="40481" y="45774"/>
                  </a:moveTo>
                  <a:cubicBezTo>
                    <a:pt x="40481" y="26964"/>
                    <a:pt x="55871" y="11574"/>
                    <a:pt x="74681" y="11574"/>
                  </a:cubicBezTo>
                  <a:cubicBezTo>
                    <a:pt x="93491" y="11574"/>
                    <a:pt x="108881" y="26964"/>
                    <a:pt x="108881" y="45774"/>
                  </a:cubicBezTo>
                  <a:cubicBezTo>
                    <a:pt x="108881" y="52614"/>
                    <a:pt x="106601" y="59454"/>
                    <a:pt x="102611" y="65154"/>
                  </a:cubicBezTo>
                  <a:cubicBezTo>
                    <a:pt x="99761" y="58884"/>
                    <a:pt x="95201" y="53184"/>
                    <a:pt x="88931" y="49764"/>
                  </a:cubicBezTo>
                  <a:cubicBezTo>
                    <a:pt x="94631" y="41784"/>
                    <a:pt x="92921" y="30384"/>
                    <a:pt x="84941" y="24684"/>
                  </a:cubicBezTo>
                  <a:cubicBezTo>
                    <a:pt x="76961" y="18984"/>
                    <a:pt x="65561" y="20694"/>
                    <a:pt x="59861" y="28674"/>
                  </a:cubicBezTo>
                  <a:cubicBezTo>
                    <a:pt x="55301" y="34944"/>
                    <a:pt x="55301" y="43494"/>
                    <a:pt x="59861" y="49764"/>
                  </a:cubicBezTo>
                  <a:cubicBezTo>
                    <a:pt x="53591" y="53184"/>
                    <a:pt x="49031" y="58314"/>
                    <a:pt x="46181" y="65154"/>
                  </a:cubicBezTo>
                  <a:cubicBezTo>
                    <a:pt x="42761" y="59454"/>
                    <a:pt x="40481" y="52614"/>
                    <a:pt x="40481" y="45774"/>
                  </a:cubicBezTo>
                  <a:close/>
                  <a:moveTo>
                    <a:pt x="73541" y="91374"/>
                  </a:moveTo>
                  <a:cubicBezTo>
                    <a:pt x="74111" y="91374"/>
                    <a:pt x="74111" y="91374"/>
                    <a:pt x="74681" y="91374"/>
                  </a:cubicBezTo>
                  <a:cubicBezTo>
                    <a:pt x="83231" y="91374"/>
                    <a:pt x="91781" y="89094"/>
                    <a:pt x="99191" y="83964"/>
                  </a:cubicBezTo>
                  <a:lnTo>
                    <a:pt x="135671" y="125574"/>
                  </a:lnTo>
                  <a:cubicBezTo>
                    <a:pt x="124841" y="139254"/>
                    <a:pt x="122561" y="158064"/>
                    <a:pt x="130541" y="174024"/>
                  </a:cubicBezTo>
                  <a:lnTo>
                    <a:pt x="83801" y="201954"/>
                  </a:lnTo>
                  <a:cubicBezTo>
                    <a:pt x="77531" y="192834"/>
                    <a:pt x="68981" y="186564"/>
                    <a:pt x="58151" y="183714"/>
                  </a:cubicBezTo>
                  <a:lnTo>
                    <a:pt x="73541" y="91374"/>
                  </a:lnTo>
                  <a:close/>
                </a:path>
              </a:pathLst>
            </a:custGeom>
            <a:solidFill>
              <a:srgbClr val="81DEFE"/>
            </a:solidFill>
            <a:ln w="5655" cap="flat">
              <a:noFill/>
              <a:prstDash val="solid"/>
              <a:miter/>
            </a:ln>
          </p:spPr>
          <p:txBody>
            <a:bodyPr rtlCol="0" anchor="ctr"/>
            <a:lstStyle/>
            <a:p>
              <a:endParaRPr lang="en-GB"/>
            </a:p>
          </p:txBody>
        </p:sp>
      </p:grpSp>
      <p:sp>
        <p:nvSpPr>
          <p:cNvPr id="40" name="Graphic 9" descr="Headphones outline">
            <a:extLst>
              <a:ext uri="{FF2B5EF4-FFF2-40B4-BE49-F238E27FC236}">
                <a16:creationId xmlns:a16="http://schemas.microsoft.com/office/drawing/2014/main" id="{77217029-9404-823B-36A9-2AF7AE742BF4}"/>
              </a:ext>
            </a:extLst>
          </p:cNvPr>
          <p:cNvSpPr/>
          <p:nvPr/>
        </p:nvSpPr>
        <p:spPr>
          <a:xfrm>
            <a:off x="3271343" y="1987088"/>
            <a:ext cx="410400" cy="376200"/>
          </a:xfrm>
          <a:custGeom>
            <a:avLst/>
            <a:gdLst>
              <a:gd name="connsiteX0" fmla="*/ 205200 w 410400"/>
              <a:gd name="connsiteY0" fmla="*/ 0 h 376200"/>
              <a:gd name="connsiteX1" fmla="*/ 0 w 410400"/>
              <a:gd name="connsiteY1" fmla="*/ 205200 h 376200"/>
              <a:gd name="connsiteX2" fmla="*/ 0 w 410400"/>
              <a:gd name="connsiteY2" fmla="*/ 313500 h 376200"/>
              <a:gd name="connsiteX3" fmla="*/ 5700 w 410400"/>
              <a:gd name="connsiteY3" fmla="*/ 319200 h 376200"/>
              <a:gd name="connsiteX4" fmla="*/ 11400 w 410400"/>
              <a:gd name="connsiteY4" fmla="*/ 313500 h 376200"/>
              <a:gd name="connsiteX5" fmla="*/ 11400 w 410400"/>
              <a:gd name="connsiteY5" fmla="*/ 296400 h 376200"/>
              <a:gd name="connsiteX6" fmla="*/ 45600 w 410400"/>
              <a:gd name="connsiteY6" fmla="*/ 296400 h 376200"/>
              <a:gd name="connsiteX7" fmla="*/ 45600 w 410400"/>
              <a:gd name="connsiteY7" fmla="*/ 353400 h 376200"/>
              <a:gd name="connsiteX8" fmla="*/ 68400 w 410400"/>
              <a:gd name="connsiteY8" fmla="*/ 376200 h 376200"/>
              <a:gd name="connsiteX9" fmla="*/ 102600 w 410400"/>
              <a:gd name="connsiteY9" fmla="*/ 376200 h 376200"/>
              <a:gd name="connsiteX10" fmla="*/ 125400 w 410400"/>
              <a:gd name="connsiteY10" fmla="*/ 353400 h 376200"/>
              <a:gd name="connsiteX11" fmla="*/ 125400 w 410400"/>
              <a:gd name="connsiteY11" fmla="*/ 228000 h 376200"/>
              <a:gd name="connsiteX12" fmla="*/ 102600 w 410400"/>
              <a:gd name="connsiteY12" fmla="*/ 205200 h 376200"/>
              <a:gd name="connsiteX13" fmla="*/ 68400 w 410400"/>
              <a:gd name="connsiteY13" fmla="*/ 205200 h 376200"/>
              <a:gd name="connsiteX14" fmla="*/ 45600 w 410400"/>
              <a:gd name="connsiteY14" fmla="*/ 228000 h 376200"/>
              <a:gd name="connsiteX15" fmla="*/ 45600 w 410400"/>
              <a:gd name="connsiteY15" fmla="*/ 285000 h 376200"/>
              <a:gd name="connsiteX16" fmla="*/ 11400 w 410400"/>
              <a:gd name="connsiteY16" fmla="*/ 285000 h 376200"/>
              <a:gd name="connsiteX17" fmla="*/ 11400 w 410400"/>
              <a:gd name="connsiteY17" fmla="*/ 205200 h 376200"/>
              <a:gd name="connsiteX18" fmla="*/ 205200 w 410400"/>
              <a:gd name="connsiteY18" fmla="*/ 11400 h 376200"/>
              <a:gd name="connsiteX19" fmla="*/ 399000 w 410400"/>
              <a:gd name="connsiteY19" fmla="*/ 205200 h 376200"/>
              <a:gd name="connsiteX20" fmla="*/ 399000 w 410400"/>
              <a:gd name="connsiteY20" fmla="*/ 285000 h 376200"/>
              <a:gd name="connsiteX21" fmla="*/ 364800 w 410400"/>
              <a:gd name="connsiteY21" fmla="*/ 285000 h 376200"/>
              <a:gd name="connsiteX22" fmla="*/ 364800 w 410400"/>
              <a:gd name="connsiteY22" fmla="*/ 228000 h 376200"/>
              <a:gd name="connsiteX23" fmla="*/ 342000 w 410400"/>
              <a:gd name="connsiteY23" fmla="*/ 205200 h 376200"/>
              <a:gd name="connsiteX24" fmla="*/ 307800 w 410400"/>
              <a:gd name="connsiteY24" fmla="*/ 205200 h 376200"/>
              <a:gd name="connsiteX25" fmla="*/ 285000 w 410400"/>
              <a:gd name="connsiteY25" fmla="*/ 228000 h 376200"/>
              <a:gd name="connsiteX26" fmla="*/ 285000 w 410400"/>
              <a:gd name="connsiteY26" fmla="*/ 353400 h 376200"/>
              <a:gd name="connsiteX27" fmla="*/ 307800 w 410400"/>
              <a:gd name="connsiteY27" fmla="*/ 376200 h 376200"/>
              <a:gd name="connsiteX28" fmla="*/ 342000 w 410400"/>
              <a:gd name="connsiteY28" fmla="*/ 376200 h 376200"/>
              <a:gd name="connsiteX29" fmla="*/ 364800 w 410400"/>
              <a:gd name="connsiteY29" fmla="*/ 353400 h 376200"/>
              <a:gd name="connsiteX30" fmla="*/ 364800 w 410400"/>
              <a:gd name="connsiteY30" fmla="*/ 296400 h 376200"/>
              <a:gd name="connsiteX31" fmla="*/ 399000 w 410400"/>
              <a:gd name="connsiteY31" fmla="*/ 296400 h 376200"/>
              <a:gd name="connsiteX32" fmla="*/ 399000 w 410400"/>
              <a:gd name="connsiteY32" fmla="*/ 313500 h 376200"/>
              <a:gd name="connsiteX33" fmla="*/ 404700 w 410400"/>
              <a:gd name="connsiteY33" fmla="*/ 319200 h 376200"/>
              <a:gd name="connsiteX34" fmla="*/ 410400 w 410400"/>
              <a:gd name="connsiteY34" fmla="*/ 313500 h 376200"/>
              <a:gd name="connsiteX35" fmla="*/ 410400 w 410400"/>
              <a:gd name="connsiteY35" fmla="*/ 205200 h 376200"/>
              <a:gd name="connsiteX36" fmla="*/ 205200 w 410400"/>
              <a:gd name="connsiteY36" fmla="*/ 0 h 376200"/>
              <a:gd name="connsiteX37" fmla="*/ 57000 w 410400"/>
              <a:gd name="connsiteY37" fmla="*/ 228000 h 376200"/>
              <a:gd name="connsiteX38" fmla="*/ 68400 w 410400"/>
              <a:gd name="connsiteY38" fmla="*/ 216600 h 376200"/>
              <a:gd name="connsiteX39" fmla="*/ 102600 w 410400"/>
              <a:gd name="connsiteY39" fmla="*/ 216600 h 376200"/>
              <a:gd name="connsiteX40" fmla="*/ 114000 w 410400"/>
              <a:gd name="connsiteY40" fmla="*/ 228000 h 376200"/>
              <a:gd name="connsiteX41" fmla="*/ 114000 w 410400"/>
              <a:gd name="connsiteY41" fmla="*/ 353400 h 376200"/>
              <a:gd name="connsiteX42" fmla="*/ 102600 w 410400"/>
              <a:gd name="connsiteY42" fmla="*/ 364800 h 376200"/>
              <a:gd name="connsiteX43" fmla="*/ 68400 w 410400"/>
              <a:gd name="connsiteY43" fmla="*/ 364800 h 376200"/>
              <a:gd name="connsiteX44" fmla="*/ 57000 w 410400"/>
              <a:gd name="connsiteY44" fmla="*/ 353400 h 376200"/>
              <a:gd name="connsiteX45" fmla="*/ 353400 w 410400"/>
              <a:gd name="connsiteY45" fmla="*/ 353400 h 376200"/>
              <a:gd name="connsiteX46" fmla="*/ 342000 w 410400"/>
              <a:gd name="connsiteY46" fmla="*/ 364800 h 376200"/>
              <a:gd name="connsiteX47" fmla="*/ 307800 w 410400"/>
              <a:gd name="connsiteY47" fmla="*/ 364800 h 376200"/>
              <a:gd name="connsiteX48" fmla="*/ 296400 w 410400"/>
              <a:gd name="connsiteY48" fmla="*/ 353400 h 376200"/>
              <a:gd name="connsiteX49" fmla="*/ 296400 w 410400"/>
              <a:gd name="connsiteY49" fmla="*/ 228000 h 376200"/>
              <a:gd name="connsiteX50" fmla="*/ 307800 w 410400"/>
              <a:gd name="connsiteY50" fmla="*/ 216600 h 376200"/>
              <a:gd name="connsiteX51" fmla="*/ 342000 w 410400"/>
              <a:gd name="connsiteY51" fmla="*/ 216600 h 376200"/>
              <a:gd name="connsiteX52" fmla="*/ 353400 w 410400"/>
              <a:gd name="connsiteY52" fmla="*/ 228000 h 3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0400" h="376200">
                <a:moveTo>
                  <a:pt x="205200" y="0"/>
                </a:moveTo>
                <a:cubicBezTo>
                  <a:pt x="91923" y="125"/>
                  <a:pt x="125" y="91923"/>
                  <a:pt x="0" y="205200"/>
                </a:cubicBezTo>
                <a:lnTo>
                  <a:pt x="0" y="313500"/>
                </a:lnTo>
                <a:cubicBezTo>
                  <a:pt x="0" y="316648"/>
                  <a:pt x="2552" y="319200"/>
                  <a:pt x="5700" y="319200"/>
                </a:cubicBezTo>
                <a:cubicBezTo>
                  <a:pt x="8848" y="319200"/>
                  <a:pt x="11400" y="316648"/>
                  <a:pt x="11400" y="313500"/>
                </a:cubicBezTo>
                <a:lnTo>
                  <a:pt x="11400" y="296400"/>
                </a:lnTo>
                <a:lnTo>
                  <a:pt x="45600" y="296400"/>
                </a:lnTo>
                <a:lnTo>
                  <a:pt x="45600" y="353400"/>
                </a:lnTo>
                <a:cubicBezTo>
                  <a:pt x="45600" y="365992"/>
                  <a:pt x="55808" y="376200"/>
                  <a:pt x="68400" y="376200"/>
                </a:cubicBezTo>
                <a:lnTo>
                  <a:pt x="102600" y="376200"/>
                </a:lnTo>
                <a:cubicBezTo>
                  <a:pt x="115192" y="376200"/>
                  <a:pt x="125400" y="365992"/>
                  <a:pt x="125400" y="353400"/>
                </a:cubicBezTo>
                <a:lnTo>
                  <a:pt x="125400" y="228000"/>
                </a:lnTo>
                <a:cubicBezTo>
                  <a:pt x="125400" y="215408"/>
                  <a:pt x="115192" y="205200"/>
                  <a:pt x="102600" y="205200"/>
                </a:cubicBezTo>
                <a:lnTo>
                  <a:pt x="68400" y="205200"/>
                </a:lnTo>
                <a:cubicBezTo>
                  <a:pt x="55808" y="205200"/>
                  <a:pt x="45600" y="215408"/>
                  <a:pt x="45600" y="228000"/>
                </a:cubicBezTo>
                <a:lnTo>
                  <a:pt x="45600" y="285000"/>
                </a:lnTo>
                <a:lnTo>
                  <a:pt x="11400" y="285000"/>
                </a:lnTo>
                <a:lnTo>
                  <a:pt x="11400" y="205200"/>
                </a:lnTo>
                <a:cubicBezTo>
                  <a:pt x="11400" y="98167"/>
                  <a:pt x="98167" y="11400"/>
                  <a:pt x="205200" y="11400"/>
                </a:cubicBezTo>
                <a:cubicBezTo>
                  <a:pt x="312233" y="11400"/>
                  <a:pt x="399000" y="98167"/>
                  <a:pt x="399000" y="205200"/>
                </a:cubicBezTo>
                <a:lnTo>
                  <a:pt x="399000" y="285000"/>
                </a:lnTo>
                <a:lnTo>
                  <a:pt x="364800" y="285000"/>
                </a:lnTo>
                <a:lnTo>
                  <a:pt x="364800" y="228000"/>
                </a:lnTo>
                <a:cubicBezTo>
                  <a:pt x="364800" y="215408"/>
                  <a:pt x="354592" y="205200"/>
                  <a:pt x="342000" y="205200"/>
                </a:cubicBezTo>
                <a:lnTo>
                  <a:pt x="307800" y="205200"/>
                </a:lnTo>
                <a:cubicBezTo>
                  <a:pt x="295208" y="205200"/>
                  <a:pt x="285000" y="215408"/>
                  <a:pt x="285000" y="228000"/>
                </a:cubicBezTo>
                <a:lnTo>
                  <a:pt x="285000" y="353400"/>
                </a:lnTo>
                <a:cubicBezTo>
                  <a:pt x="285000" y="365992"/>
                  <a:pt x="295208" y="376200"/>
                  <a:pt x="307800" y="376200"/>
                </a:cubicBezTo>
                <a:lnTo>
                  <a:pt x="342000" y="376200"/>
                </a:lnTo>
                <a:cubicBezTo>
                  <a:pt x="354592" y="376200"/>
                  <a:pt x="364800" y="365992"/>
                  <a:pt x="364800" y="353400"/>
                </a:cubicBezTo>
                <a:lnTo>
                  <a:pt x="364800" y="296400"/>
                </a:lnTo>
                <a:lnTo>
                  <a:pt x="399000" y="296400"/>
                </a:lnTo>
                <a:lnTo>
                  <a:pt x="399000" y="313500"/>
                </a:lnTo>
                <a:cubicBezTo>
                  <a:pt x="399000" y="316648"/>
                  <a:pt x="401552" y="319200"/>
                  <a:pt x="404700" y="319200"/>
                </a:cubicBezTo>
                <a:cubicBezTo>
                  <a:pt x="407848" y="319200"/>
                  <a:pt x="410400" y="316648"/>
                  <a:pt x="410400" y="313500"/>
                </a:cubicBezTo>
                <a:lnTo>
                  <a:pt x="410400" y="205200"/>
                </a:lnTo>
                <a:cubicBezTo>
                  <a:pt x="410275" y="91923"/>
                  <a:pt x="318477" y="125"/>
                  <a:pt x="205200" y="0"/>
                </a:cubicBezTo>
                <a:close/>
                <a:moveTo>
                  <a:pt x="57000" y="228000"/>
                </a:moveTo>
                <a:cubicBezTo>
                  <a:pt x="57000" y="221704"/>
                  <a:pt x="62104" y="216600"/>
                  <a:pt x="68400" y="216600"/>
                </a:cubicBezTo>
                <a:lnTo>
                  <a:pt x="102600" y="216600"/>
                </a:lnTo>
                <a:cubicBezTo>
                  <a:pt x="108896" y="216600"/>
                  <a:pt x="114000" y="221704"/>
                  <a:pt x="114000" y="228000"/>
                </a:cubicBezTo>
                <a:lnTo>
                  <a:pt x="114000" y="353400"/>
                </a:lnTo>
                <a:cubicBezTo>
                  <a:pt x="114000" y="359696"/>
                  <a:pt x="108896" y="364800"/>
                  <a:pt x="102600" y="364800"/>
                </a:cubicBezTo>
                <a:lnTo>
                  <a:pt x="68400" y="364800"/>
                </a:lnTo>
                <a:cubicBezTo>
                  <a:pt x="62104" y="364800"/>
                  <a:pt x="57000" y="359696"/>
                  <a:pt x="57000" y="353400"/>
                </a:cubicBezTo>
                <a:close/>
                <a:moveTo>
                  <a:pt x="353400" y="353400"/>
                </a:moveTo>
                <a:cubicBezTo>
                  <a:pt x="353400" y="359696"/>
                  <a:pt x="348296" y="364800"/>
                  <a:pt x="342000" y="364800"/>
                </a:cubicBezTo>
                <a:lnTo>
                  <a:pt x="307800" y="364800"/>
                </a:lnTo>
                <a:cubicBezTo>
                  <a:pt x="301504" y="364800"/>
                  <a:pt x="296400" y="359696"/>
                  <a:pt x="296400" y="353400"/>
                </a:cubicBezTo>
                <a:lnTo>
                  <a:pt x="296400" y="228000"/>
                </a:lnTo>
                <a:cubicBezTo>
                  <a:pt x="296400" y="221704"/>
                  <a:pt x="301504" y="216600"/>
                  <a:pt x="307800" y="216600"/>
                </a:cubicBezTo>
                <a:lnTo>
                  <a:pt x="342000" y="216600"/>
                </a:lnTo>
                <a:cubicBezTo>
                  <a:pt x="348296" y="216600"/>
                  <a:pt x="353400" y="221704"/>
                  <a:pt x="353400" y="228000"/>
                </a:cubicBezTo>
                <a:close/>
              </a:path>
            </a:pathLst>
          </a:custGeom>
          <a:solidFill>
            <a:schemeClr val="accent1"/>
          </a:solidFill>
          <a:ln w="24678" cap="flat">
            <a:solidFill>
              <a:schemeClr val="accent1"/>
            </a:solidFill>
            <a:prstDash val="solid"/>
            <a:miter/>
          </a:ln>
        </p:spPr>
        <p:txBody>
          <a:bodyPr rtlCol="0" anchor="ctr"/>
          <a:lstStyle/>
          <a:p>
            <a:endParaRPr lang="en-GB"/>
          </a:p>
        </p:txBody>
      </p:sp>
    </p:spTree>
    <p:extLst>
      <p:ext uri="{BB962C8B-B14F-4D97-AF65-F5344CB8AC3E}">
        <p14:creationId xmlns:p14="http://schemas.microsoft.com/office/powerpoint/2010/main" val="217857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30CD-2F4F-542E-F976-089D5A944AE1}"/>
              </a:ext>
            </a:extLst>
          </p:cNvPr>
          <p:cNvSpPr>
            <a:spLocks noGrp="1"/>
          </p:cNvSpPr>
          <p:nvPr>
            <p:ph type="title"/>
          </p:nvPr>
        </p:nvSpPr>
        <p:spPr>
          <a:xfrm>
            <a:off x="365199" y="449227"/>
            <a:ext cx="10350426" cy="637305"/>
          </a:xfrm>
        </p:spPr>
        <p:txBody>
          <a:bodyPr/>
          <a:lstStyle/>
          <a:p>
            <a:r>
              <a:rPr lang="en-GB" b="0"/>
              <a:t>IFPI GLOBAL CHARTS: 2023</a:t>
            </a:r>
          </a:p>
        </p:txBody>
      </p:sp>
      <p:pic>
        <p:nvPicPr>
          <p:cNvPr id="11" name="Picture 10">
            <a:extLst>
              <a:ext uri="{FF2B5EF4-FFF2-40B4-BE49-F238E27FC236}">
                <a16:creationId xmlns:a16="http://schemas.microsoft.com/office/drawing/2014/main" id="{6F3946C1-6A86-1187-7E15-0C5E3A964688}"/>
              </a:ext>
            </a:extLst>
          </p:cNvPr>
          <p:cNvPicPr>
            <a:picLocks noChangeAspect="1"/>
          </p:cNvPicPr>
          <p:nvPr/>
        </p:nvPicPr>
        <p:blipFill>
          <a:blip r:embed="rId2"/>
          <a:srcRect/>
          <a:stretch/>
        </p:blipFill>
        <p:spPr>
          <a:xfrm>
            <a:off x="810168" y="2266749"/>
            <a:ext cx="1073414" cy="1073414"/>
          </a:xfrm>
          <a:prstGeom prst="rect">
            <a:avLst/>
          </a:prstGeom>
        </p:spPr>
      </p:pic>
      <p:pic>
        <p:nvPicPr>
          <p:cNvPr id="12" name="Picture 11">
            <a:extLst>
              <a:ext uri="{FF2B5EF4-FFF2-40B4-BE49-F238E27FC236}">
                <a16:creationId xmlns:a16="http://schemas.microsoft.com/office/drawing/2014/main" id="{200E561B-0A52-897B-8366-28AA23E2A48C}"/>
              </a:ext>
            </a:extLst>
          </p:cNvPr>
          <p:cNvPicPr>
            <a:picLocks noChangeAspect="1"/>
          </p:cNvPicPr>
          <p:nvPr/>
        </p:nvPicPr>
        <p:blipFill>
          <a:blip r:embed="rId3"/>
          <a:srcRect/>
          <a:stretch/>
        </p:blipFill>
        <p:spPr>
          <a:xfrm>
            <a:off x="2386719" y="2267105"/>
            <a:ext cx="1072703" cy="1072703"/>
          </a:xfrm>
          <a:prstGeom prst="rect">
            <a:avLst/>
          </a:prstGeom>
        </p:spPr>
      </p:pic>
      <p:pic>
        <p:nvPicPr>
          <p:cNvPr id="13" name="Picture 12">
            <a:extLst>
              <a:ext uri="{FF2B5EF4-FFF2-40B4-BE49-F238E27FC236}">
                <a16:creationId xmlns:a16="http://schemas.microsoft.com/office/drawing/2014/main" id="{9430209C-DA5D-7ECD-4BA5-2E659956E2C7}"/>
              </a:ext>
            </a:extLst>
          </p:cNvPr>
          <p:cNvPicPr>
            <a:picLocks noChangeAspect="1"/>
          </p:cNvPicPr>
          <p:nvPr/>
        </p:nvPicPr>
        <p:blipFill>
          <a:blip r:embed="rId4"/>
          <a:srcRect/>
          <a:stretch/>
        </p:blipFill>
        <p:spPr>
          <a:xfrm>
            <a:off x="3982876" y="4142764"/>
            <a:ext cx="1072703" cy="1072703"/>
          </a:xfrm>
          <a:prstGeom prst="rect">
            <a:avLst/>
          </a:prstGeom>
        </p:spPr>
      </p:pic>
      <p:pic>
        <p:nvPicPr>
          <p:cNvPr id="14" name="Picture 13">
            <a:extLst>
              <a:ext uri="{FF2B5EF4-FFF2-40B4-BE49-F238E27FC236}">
                <a16:creationId xmlns:a16="http://schemas.microsoft.com/office/drawing/2014/main" id="{6F980D90-370F-BFB8-A27C-B6D8DF739772}"/>
              </a:ext>
            </a:extLst>
          </p:cNvPr>
          <p:cNvPicPr>
            <a:picLocks noChangeAspect="1"/>
          </p:cNvPicPr>
          <p:nvPr/>
        </p:nvPicPr>
        <p:blipFill>
          <a:blip r:embed="rId5"/>
          <a:srcRect/>
          <a:stretch/>
        </p:blipFill>
        <p:spPr>
          <a:xfrm>
            <a:off x="3986549" y="2267105"/>
            <a:ext cx="1072703" cy="1072703"/>
          </a:xfrm>
          <a:prstGeom prst="rect">
            <a:avLst/>
          </a:prstGeom>
        </p:spPr>
      </p:pic>
      <p:pic>
        <p:nvPicPr>
          <p:cNvPr id="15" name="Picture 14">
            <a:extLst>
              <a:ext uri="{FF2B5EF4-FFF2-40B4-BE49-F238E27FC236}">
                <a16:creationId xmlns:a16="http://schemas.microsoft.com/office/drawing/2014/main" id="{29796E3C-B8AE-2763-72F7-AB165EFD4BAB}"/>
              </a:ext>
            </a:extLst>
          </p:cNvPr>
          <p:cNvPicPr>
            <a:picLocks noChangeAspect="1"/>
          </p:cNvPicPr>
          <p:nvPr/>
        </p:nvPicPr>
        <p:blipFill>
          <a:blip r:embed="rId5"/>
          <a:srcRect/>
          <a:stretch/>
        </p:blipFill>
        <p:spPr>
          <a:xfrm>
            <a:off x="806850" y="4142764"/>
            <a:ext cx="1072703" cy="1072703"/>
          </a:xfrm>
          <a:prstGeom prst="rect">
            <a:avLst/>
          </a:prstGeom>
        </p:spPr>
      </p:pic>
      <p:pic>
        <p:nvPicPr>
          <p:cNvPr id="16" name="Picture 15">
            <a:extLst>
              <a:ext uri="{FF2B5EF4-FFF2-40B4-BE49-F238E27FC236}">
                <a16:creationId xmlns:a16="http://schemas.microsoft.com/office/drawing/2014/main" id="{6B40BCC5-FBB6-956C-C362-7B0D967DAA56}"/>
              </a:ext>
            </a:extLst>
          </p:cNvPr>
          <p:cNvPicPr>
            <a:picLocks noChangeAspect="1"/>
          </p:cNvPicPr>
          <p:nvPr/>
        </p:nvPicPr>
        <p:blipFill>
          <a:blip r:embed="rId6"/>
          <a:srcRect/>
          <a:stretch/>
        </p:blipFill>
        <p:spPr>
          <a:xfrm>
            <a:off x="2383046" y="4142764"/>
            <a:ext cx="1072703" cy="1072703"/>
          </a:xfrm>
          <a:prstGeom prst="rect">
            <a:avLst/>
          </a:prstGeom>
        </p:spPr>
      </p:pic>
      <p:sp>
        <p:nvSpPr>
          <p:cNvPr id="17" name="TextBox 16">
            <a:extLst>
              <a:ext uri="{FF2B5EF4-FFF2-40B4-BE49-F238E27FC236}">
                <a16:creationId xmlns:a16="http://schemas.microsoft.com/office/drawing/2014/main" id="{1BBE443A-AB01-A446-89E4-3900BDC71A62}"/>
              </a:ext>
            </a:extLst>
          </p:cNvPr>
          <p:cNvSpPr txBox="1"/>
          <p:nvPr/>
        </p:nvSpPr>
        <p:spPr>
          <a:xfrm>
            <a:off x="803202" y="3383954"/>
            <a:ext cx="1332000" cy="553998"/>
          </a:xfrm>
          <a:prstGeom prst="rect">
            <a:avLst/>
          </a:prstGeom>
          <a:noFill/>
        </p:spPr>
        <p:txBody>
          <a:bodyPr wrap="square" lIns="0" anchor="t">
            <a:spAutoFit/>
          </a:bodyPr>
          <a:lstStyle/>
          <a:p>
            <a:r>
              <a:rPr lang="en-GB" sz="1000" b="1">
                <a:solidFill>
                  <a:srgbClr val="FEC933"/>
                </a:solidFill>
                <a:latin typeface="Georgia" panose="02040502050405020303" pitchFamily="18" charset="0"/>
              </a:rPr>
              <a:t>IFPI Global Artist Chart</a:t>
            </a:r>
          </a:p>
          <a:p>
            <a:r>
              <a:rPr lang="en-GB" sz="1000" b="1">
                <a:solidFill>
                  <a:schemeClr val="bg1"/>
                </a:solidFill>
                <a:latin typeface="Georgia" panose="02040502050405020303" pitchFamily="18" charset="0"/>
              </a:rPr>
              <a:t>Taylor Swift</a:t>
            </a:r>
          </a:p>
        </p:txBody>
      </p:sp>
      <p:sp>
        <p:nvSpPr>
          <p:cNvPr id="18" name="TextBox 17">
            <a:extLst>
              <a:ext uri="{FF2B5EF4-FFF2-40B4-BE49-F238E27FC236}">
                <a16:creationId xmlns:a16="http://schemas.microsoft.com/office/drawing/2014/main" id="{710405D0-4F0D-E6F1-5F0E-144491441C30}"/>
              </a:ext>
            </a:extLst>
          </p:cNvPr>
          <p:cNvSpPr txBox="1"/>
          <p:nvPr/>
        </p:nvSpPr>
        <p:spPr>
          <a:xfrm>
            <a:off x="2374715" y="3383954"/>
            <a:ext cx="1332000" cy="707886"/>
          </a:xfrm>
          <a:prstGeom prst="rect">
            <a:avLst/>
          </a:prstGeom>
          <a:noFill/>
        </p:spPr>
        <p:txBody>
          <a:bodyPr wrap="square" lIns="0" anchor="t">
            <a:spAutoFit/>
          </a:bodyPr>
          <a:lstStyle/>
          <a:p>
            <a:r>
              <a:rPr lang="en-GB" sz="1000" b="1">
                <a:solidFill>
                  <a:srgbClr val="FEC933"/>
                </a:solidFill>
                <a:latin typeface="Georgia" panose="02040502050405020303" pitchFamily="18" charset="0"/>
              </a:rPr>
              <a:t>IFPI Global Single Chart</a:t>
            </a:r>
          </a:p>
          <a:p>
            <a:r>
              <a:rPr lang="en-GB" sz="1000" b="1" i="1">
                <a:solidFill>
                  <a:schemeClr val="bg1"/>
                </a:solidFill>
                <a:latin typeface="Georgia" panose="02040502050405020303" pitchFamily="18" charset="0"/>
              </a:rPr>
              <a:t>Flowers</a:t>
            </a:r>
            <a:endParaRPr lang="en-GB" sz="1000" b="1" i="1">
              <a:solidFill>
                <a:srgbClr val="FEC933"/>
              </a:solidFill>
              <a:latin typeface="Georgia" panose="02040502050405020303" pitchFamily="18" charset="0"/>
            </a:endParaRPr>
          </a:p>
          <a:p>
            <a:r>
              <a:rPr lang="en-GB" sz="1000">
                <a:solidFill>
                  <a:schemeClr val="bg1"/>
                </a:solidFill>
                <a:latin typeface="Georgia" panose="02040502050405020303" pitchFamily="18" charset="0"/>
              </a:rPr>
              <a:t>Miley Cyrus</a:t>
            </a:r>
          </a:p>
        </p:txBody>
      </p:sp>
      <p:sp>
        <p:nvSpPr>
          <p:cNvPr id="19" name="TextBox 18">
            <a:extLst>
              <a:ext uri="{FF2B5EF4-FFF2-40B4-BE49-F238E27FC236}">
                <a16:creationId xmlns:a16="http://schemas.microsoft.com/office/drawing/2014/main" id="{C676356A-C4DC-B9F7-7B57-59F9D6C79721}"/>
              </a:ext>
            </a:extLst>
          </p:cNvPr>
          <p:cNvSpPr txBox="1"/>
          <p:nvPr/>
        </p:nvSpPr>
        <p:spPr>
          <a:xfrm>
            <a:off x="3975168" y="3383954"/>
            <a:ext cx="1332000" cy="707886"/>
          </a:xfrm>
          <a:prstGeom prst="rect">
            <a:avLst/>
          </a:prstGeom>
          <a:noFill/>
        </p:spPr>
        <p:txBody>
          <a:bodyPr wrap="square" lIns="0" anchor="t">
            <a:spAutoFit/>
          </a:bodyPr>
          <a:lstStyle/>
          <a:p>
            <a:r>
              <a:rPr lang="en-GB" sz="1000" b="1">
                <a:solidFill>
                  <a:srgbClr val="FEC933"/>
                </a:solidFill>
                <a:latin typeface="Georgia" panose="02040502050405020303" pitchFamily="18" charset="0"/>
              </a:rPr>
              <a:t>IFPI Global Album Chart</a:t>
            </a:r>
          </a:p>
          <a:p>
            <a:r>
              <a:rPr lang="en-GB" sz="1000" b="1" i="1">
                <a:solidFill>
                  <a:schemeClr val="bg1"/>
                </a:solidFill>
                <a:latin typeface="Georgia" panose="02040502050405020303" pitchFamily="18" charset="0"/>
              </a:rPr>
              <a:t>FML</a:t>
            </a:r>
          </a:p>
          <a:p>
            <a:r>
              <a:rPr lang="en-GB" sz="1000">
                <a:solidFill>
                  <a:schemeClr val="bg1"/>
                </a:solidFill>
                <a:latin typeface="Georgia" panose="02040502050405020303" pitchFamily="18" charset="0"/>
              </a:rPr>
              <a:t>SEVENTEEN</a:t>
            </a:r>
          </a:p>
        </p:txBody>
      </p:sp>
      <p:sp>
        <p:nvSpPr>
          <p:cNvPr id="20" name="TextBox 19">
            <a:extLst>
              <a:ext uri="{FF2B5EF4-FFF2-40B4-BE49-F238E27FC236}">
                <a16:creationId xmlns:a16="http://schemas.microsoft.com/office/drawing/2014/main" id="{638647B0-0455-891E-002C-A28D509CDE38}"/>
              </a:ext>
            </a:extLst>
          </p:cNvPr>
          <p:cNvSpPr txBox="1"/>
          <p:nvPr/>
        </p:nvSpPr>
        <p:spPr>
          <a:xfrm>
            <a:off x="3982901" y="5294132"/>
            <a:ext cx="2003120" cy="861774"/>
          </a:xfrm>
          <a:prstGeom prst="rect">
            <a:avLst/>
          </a:prstGeom>
          <a:noFill/>
        </p:spPr>
        <p:txBody>
          <a:bodyPr wrap="square" lIns="0" anchor="t">
            <a:spAutoFit/>
          </a:bodyPr>
          <a:lstStyle/>
          <a:p>
            <a:r>
              <a:rPr lang="en-GB" sz="1000" b="1">
                <a:solidFill>
                  <a:srgbClr val="FEC933"/>
                </a:solidFill>
                <a:latin typeface="Georgia" panose="02040502050405020303" pitchFamily="18" charset="0"/>
              </a:rPr>
              <a:t>IFPI Global Streaming Album Chart</a:t>
            </a:r>
          </a:p>
          <a:p>
            <a:r>
              <a:rPr lang="en-GB" sz="1000" b="1" i="1">
                <a:solidFill>
                  <a:schemeClr val="bg1"/>
                </a:solidFill>
                <a:latin typeface="Georgia" panose="02040502050405020303" pitchFamily="18" charset="0"/>
              </a:rPr>
              <a:t>One Thing At A Time</a:t>
            </a:r>
          </a:p>
          <a:p>
            <a:r>
              <a:rPr lang="en-GB" sz="1000">
                <a:solidFill>
                  <a:schemeClr val="bg1"/>
                </a:solidFill>
                <a:latin typeface="Georgia" panose="02040502050405020303" pitchFamily="18" charset="0"/>
              </a:rPr>
              <a:t>Morgan Wallen</a:t>
            </a:r>
          </a:p>
          <a:p>
            <a:endParaRPr lang="en-GB" sz="1000" b="1">
              <a:solidFill>
                <a:srgbClr val="FEC933"/>
              </a:solidFill>
              <a:latin typeface="Georgia" panose="02040502050405020303" pitchFamily="18" charset="0"/>
            </a:endParaRPr>
          </a:p>
        </p:txBody>
      </p:sp>
      <p:sp>
        <p:nvSpPr>
          <p:cNvPr id="21" name="TextBox 20">
            <a:extLst>
              <a:ext uri="{FF2B5EF4-FFF2-40B4-BE49-F238E27FC236}">
                <a16:creationId xmlns:a16="http://schemas.microsoft.com/office/drawing/2014/main" id="{F28983FF-C1C2-D383-4EF2-705A2B0E709E}"/>
              </a:ext>
            </a:extLst>
          </p:cNvPr>
          <p:cNvSpPr txBox="1"/>
          <p:nvPr/>
        </p:nvSpPr>
        <p:spPr>
          <a:xfrm>
            <a:off x="803202" y="5294132"/>
            <a:ext cx="1332000" cy="707886"/>
          </a:xfrm>
          <a:prstGeom prst="rect">
            <a:avLst/>
          </a:prstGeom>
          <a:noFill/>
        </p:spPr>
        <p:txBody>
          <a:bodyPr wrap="square" lIns="0" anchor="t">
            <a:spAutoFit/>
          </a:bodyPr>
          <a:lstStyle/>
          <a:p>
            <a:r>
              <a:rPr lang="en-GB" sz="1000" b="1">
                <a:solidFill>
                  <a:srgbClr val="FEC933"/>
                </a:solidFill>
                <a:latin typeface="Georgia" panose="02040502050405020303" pitchFamily="18" charset="0"/>
              </a:rPr>
              <a:t>IFPI Global Album Sales Chart</a:t>
            </a:r>
          </a:p>
          <a:p>
            <a:r>
              <a:rPr lang="en-GB" sz="1000" b="1" i="1">
                <a:solidFill>
                  <a:schemeClr val="bg1"/>
                </a:solidFill>
                <a:latin typeface="Georgia" panose="02040502050405020303" pitchFamily="18" charset="0"/>
              </a:rPr>
              <a:t>FML</a:t>
            </a:r>
          </a:p>
          <a:p>
            <a:r>
              <a:rPr lang="en-GB" sz="1000">
                <a:solidFill>
                  <a:schemeClr val="bg1"/>
                </a:solidFill>
                <a:latin typeface="Georgia" panose="02040502050405020303" pitchFamily="18" charset="0"/>
              </a:rPr>
              <a:t>SEVENTEEN</a:t>
            </a:r>
          </a:p>
        </p:txBody>
      </p:sp>
      <p:sp>
        <p:nvSpPr>
          <p:cNvPr id="22" name="TextBox 21">
            <a:extLst>
              <a:ext uri="{FF2B5EF4-FFF2-40B4-BE49-F238E27FC236}">
                <a16:creationId xmlns:a16="http://schemas.microsoft.com/office/drawing/2014/main" id="{30D7D4A3-56A4-CE49-157C-09C2C3711CAB}"/>
              </a:ext>
            </a:extLst>
          </p:cNvPr>
          <p:cNvSpPr txBox="1"/>
          <p:nvPr/>
        </p:nvSpPr>
        <p:spPr>
          <a:xfrm>
            <a:off x="2375619" y="5294132"/>
            <a:ext cx="1687334" cy="707886"/>
          </a:xfrm>
          <a:prstGeom prst="rect">
            <a:avLst/>
          </a:prstGeom>
          <a:noFill/>
        </p:spPr>
        <p:txBody>
          <a:bodyPr wrap="square" lIns="0" anchor="t">
            <a:spAutoFit/>
          </a:bodyPr>
          <a:lstStyle/>
          <a:p>
            <a:r>
              <a:rPr lang="en-GB" sz="1000" b="1">
                <a:solidFill>
                  <a:srgbClr val="FEC933"/>
                </a:solidFill>
                <a:latin typeface="Georgia" panose="02040502050405020303" pitchFamily="18" charset="0"/>
              </a:rPr>
              <a:t>IFPI Global Vinyl Album Chart</a:t>
            </a:r>
          </a:p>
          <a:p>
            <a:r>
              <a:rPr lang="en-GB" sz="1000" b="1" i="1">
                <a:solidFill>
                  <a:schemeClr val="bg1"/>
                </a:solidFill>
                <a:latin typeface="Georgia" panose="02040502050405020303" pitchFamily="18" charset="0"/>
              </a:rPr>
              <a:t>1989 (Taylor’s Version)</a:t>
            </a:r>
          </a:p>
          <a:p>
            <a:r>
              <a:rPr lang="en-GB" sz="1000">
                <a:solidFill>
                  <a:schemeClr val="bg1"/>
                </a:solidFill>
                <a:latin typeface="Georgia" panose="02040502050405020303" pitchFamily="18" charset="0"/>
              </a:rPr>
              <a:t>Taylor Swift </a:t>
            </a:r>
          </a:p>
        </p:txBody>
      </p:sp>
      <p:sp>
        <p:nvSpPr>
          <p:cNvPr id="24" name="TextBox 23">
            <a:extLst>
              <a:ext uri="{FF2B5EF4-FFF2-40B4-BE49-F238E27FC236}">
                <a16:creationId xmlns:a16="http://schemas.microsoft.com/office/drawing/2014/main" id="{12013187-7903-1258-9776-3B8D81B0AB1D}"/>
              </a:ext>
            </a:extLst>
          </p:cNvPr>
          <p:cNvSpPr txBox="1"/>
          <p:nvPr/>
        </p:nvSpPr>
        <p:spPr>
          <a:xfrm>
            <a:off x="728430" y="1597787"/>
            <a:ext cx="4330793" cy="830997"/>
          </a:xfrm>
          <a:prstGeom prst="rect">
            <a:avLst/>
          </a:prstGeom>
          <a:noFill/>
        </p:spPr>
        <p:txBody>
          <a:bodyPr wrap="square" anchor="ctr">
            <a:spAutoFit/>
          </a:bodyPr>
          <a:lstStyle/>
          <a:p>
            <a:pPr algn="l"/>
            <a:r>
              <a:rPr lang="en-GB" sz="1200" b="1">
                <a:solidFill>
                  <a:schemeClr val="bg1"/>
                </a:solidFill>
                <a:latin typeface="Georgia" panose="02040502050405020303" pitchFamily="18" charset="0"/>
              </a:rPr>
              <a:t>IFPI Global Chart Award Winners: 2023 </a:t>
            </a:r>
          </a:p>
          <a:p>
            <a:pPr algn="l"/>
            <a:r>
              <a:rPr lang="en-GB" sz="1200">
                <a:solidFill>
                  <a:srgbClr val="FEC933"/>
                </a:solidFill>
                <a:latin typeface="Georgia" panose="02040502050405020303" pitchFamily="18" charset="0"/>
              </a:rPr>
              <a:t>The biggest artist, single and albums of 2023</a:t>
            </a:r>
          </a:p>
          <a:p>
            <a:pPr algn="l"/>
            <a:endParaRPr lang="en-GB" sz="1200" b="1">
              <a:solidFill>
                <a:srgbClr val="FEC933"/>
              </a:solidFill>
              <a:latin typeface="Georgia" panose="02040502050405020303" pitchFamily="18" charset="0"/>
            </a:endParaRPr>
          </a:p>
          <a:p>
            <a:pPr algn="l"/>
            <a:endParaRPr lang="en-GB" sz="1200">
              <a:latin typeface="Georgia" panose="02040502050405020303" pitchFamily="18" charset="0"/>
            </a:endParaRPr>
          </a:p>
        </p:txBody>
      </p:sp>
      <p:cxnSp>
        <p:nvCxnSpPr>
          <p:cNvPr id="25" name="Straight Connector 24">
            <a:extLst>
              <a:ext uri="{FF2B5EF4-FFF2-40B4-BE49-F238E27FC236}">
                <a16:creationId xmlns:a16="http://schemas.microsoft.com/office/drawing/2014/main" id="{1BB56F8D-CF7D-200D-972A-88018124C6B0}"/>
              </a:ext>
            </a:extLst>
          </p:cNvPr>
          <p:cNvCxnSpPr>
            <a:cxnSpLocks/>
          </p:cNvCxnSpPr>
          <p:nvPr/>
        </p:nvCxnSpPr>
        <p:spPr>
          <a:xfrm>
            <a:off x="5918971" y="1231890"/>
            <a:ext cx="0" cy="486411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330E22-EEBA-6BAC-4A12-88C54B61E1AF}"/>
              </a:ext>
            </a:extLst>
          </p:cNvPr>
          <p:cNvSpPr txBox="1"/>
          <p:nvPr/>
        </p:nvSpPr>
        <p:spPr>
          <a:xfrm>
            <a:off x="6384300" y="1018676"/>
            <a:ext cx="5442499" cy="1569660"/>
          </a:xfrm>
          <a:prstGeom prst="rect">
            <a:avLst/>
          </a:prstGeom>
          <a:noFill/>
        </p:spPr>
        <p:txBody>
          <a:bodyPr wrap="square" anchor="ctr">
            <a:spAutoFit/>
          </a:bodyPr>
          <a:lstStyle/>
          <a:p>
            <a:pPr algn="l"/>
            <a:r>
              <a:rPr lang="en-GB" sz="1200" b="1" dirty="0">
                <a:solidFill>
                  <a:schemeClr val="bg1"/>
                </a:solidFill>
                <a:latin typeface="Georgia" panose="02040502050405020303" pitchFamily="18" charset="0"/>
              </a:rPr>
              <a:t>Superfan culture  </a:t>
            </a:r>
          </a:p>
          <a:p>
            <a:pPr algn="just"/>
            <a:r>
              <a:rPr lang="en-GB" sz="1200" dirty="0">
                <a:solidFill>
                  <a:srgbClr val="FEC933"/>
                </a:solidFill>
                <a:latin typeface="Georgia" panose="02040502050405020303" pitchFamily="18" charset="0"/>
              </a:rPr>
              <a:t>The emerging phenomenon of the modern superfan drove the acceleration of physical revenue growth in 2023 as devoted fandoms such as Taylor Swift’s Swifties and SEVENTEEN’s Carat collected multiple variants of their favourite artists’ latest releases. This growth has been powered in recent years by the global emergence of K-Pop fan culture.</a:t>
            </a:r>
          </a:p>
          <a:p>
            <a:pPr algn="l"/>
            <a:endParaRPr lang="en-GB" sz="1200" b="1" dirty="0">
              <a:solidFill>
                <a:srgbClr val="FEC933"/>
              </a:solidFill>
              <a:latin typeface="Georgia" panose="02040502050405020303" pitchFamily="18" charset="0"/>
            </a:endParaRPr>
          </a:p>
          <a:p>
            <a:pPr algn="l"/>
            <a:endParaRPr lang="en-GB" sz="1200" dirty="0">
              <a:latin typeface="Georgia" panose="02040502050405020303" pitchFamily="18" charset="0"/>
            </a:endParaRPr>
          </a:p>
        </p:txBody>
      </p:sp>
      <p:sp>
        <p:nvSpPr>
          <p:cNvPr id="27" name="Rectangle 26">
            <a:extLst>
              <a:ext uri="{FF2B5EF4-FFF2-40B4-BE49-F238E27FC236}">
                <a16:creationId xmlns:a16="http://schemas.microsoft.com/office/drawing/2014/main" id="{E9D3999B-E4F8-E231-AB55-8F365CAB69B0}"/>
              </a:ext>
            </a:extLst>
          </p:cNvPr>
          <p:cNvSpPr/>
          <p:nvPr/>
        </p:nvSpPr>
        <p:spPr>
          <a:xfrm>
            <a:off x="6616766" y="2418338"/>
            <a:ext cx="2160000" cy="1800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GB" sz="4000" b="1" i="0" u="none" strike="noStrike" baseline="0">
                <a:solidFill>
                  <a:schemeClr val="accent5"/>
                </a:solidFill>
                <a:latin typeface="Kamino" pitchFamily="2" charset="0"/>
                <a:cs typeface="Arial" panose="020B0604020202020204" pitchFamily="34" charset="0"/>
              </a:rPr>
              <a:t>19</a:t>
            </a:r>
            <a:r>
              <a:rPr lang="en-GB" sz="4000" b="1" i="0" u="none" strike="noStrike" baseline="0">
                <a:solidFill>
                  <a:schemeClr val="accent5"/>
                </a:solidFill>
                <a:latin typeface="Agency FB" panose="020B0503020202020204" pitchFamily="34" charset="0"/>
                <a:cs typeface="Arial" panose="020B0604020202020204" pitchFamily="34" charset="0"/>
              </a:rPr>
              <a:t>/</a:t>
            </a:r>
            <a:r>
              <a:rPr lang="en-GB" sz="4000" b="1" i="0" u="none" strike="noStrike" baseline="0">
                <a:solidFill>
                  <a:schemeClr val="accent5"/>
                </a:solidFill>
                <a:latin typeface="Kamino" pitchFamily="2" charset="0"/>
                <a:cs typeface="Arial" panose="020B0604020202020204" pitchFamily="34" charset="0"/>
              </a:rPr>
              <a:t>20</a:t>
            </a:r>
          </a:p>
          <a:p>
            <a:pPr algn="ctr"/>
            <a:r>
              <a:rPr lang="en-GB" sz="1200">
                <a:solidFill>
                  <a:srgbClr val="FEC933"/>
                </a:solidFill>
                <a:latin typeface="Georgia" panose="02040502050405020303" pitchFamily="18" charset="0"/>
              </a:rPr>
              <a:t>The number of albums in the IFPI Global Album Sales Chart in 2023 that were </a:t>
            </a:r>
            <a:br>
              <a:rPr lang="en-GB" sz="1200">
                <a:solidFill>
                  <a:srgbClr val="FEC933"/>
                </a:solidFill>
                <a:latin typeface="Georgia" panose="02040502050405020303" pitchFamily="18" charset="0"/>
              </a:rPr>
            </a:br>
            <a:r>
              <a:rPr lang="en-GB" sz="1200" b="1">
                <a:solidFill>
                  <a:srgbClr val="FEC933"/>
                </a:solidFill>
                <a:latin typeface="Georgia" panose="02040502050405020303" pitchFamily="18" charset="0"/>
              </a:rPr>
              <a:t>K-Pop releases </a:t>
            </a:r>
          </a:p>
          <a:p>
            <a:pPr algn="ctr"/>
            <a:endParaRPr lang="en-GB">
              <a:solidFill>
                <a:srgbClr val="FFFFFF"/>
              </a:solidFill>
              <a:latin typeface="Kamino" pitchFamily="2" charset="0"/>
              <a:cs typeface="Arial" panose="020B0604020202020204" pitchFamily="34" charset="0"/>
            </a:endParaRPr>
          </a:p>
        </p:txBody>
      </p:sp>
      <p:sp>
        <p:nvSpPr>
          <p:cNvPr id="28" name="Rectangle 27">
            <a:extLst>
              <a:ext uri="{FF2B5EF4-FFF2-40B4-BE49-F238E27FC236}">
                <a16:creationId xmlns:a16="http://schemas.microsoft.com/office/drawing/2014/main" id="{8EFF0076-69AF-F8F7-9AF2-74131EFBE80C}"/>
              </a:ext>
            </a:extLst>
          </p:cNvPr>
          <p:cNvSpPr/>
          <p:nvPr/>
        </p:nvSpPr>
        <p:spPr>
          <a:xfrm>
            <a:off x="9188516" y="2418338"/>
            <a:ext cx="2160000" cy="1800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GB" sz="4000" b="1" i="0" u="none" strike="noStrike" baseline="0">
                <a:solidFill>
                  <a:schemeClr val="accent5"/>
                </a:solidFill>
                <a:latin typeface="Kamino" pitchFamily="2" charset="0"/>
                <a:cs typeface="Arial" panose="020B0604020202020204" pitchFamily="34" charset="0"/>
              </a:rPr>
              <a:t>6</a:t>
            </a:r>
            <a:r>
              <a:rPr lang="en-GB" sz="4000" b="1" i="0" u="none" strike="noStrike" baseline="0">
                <a:solidFill>
                  <a:schemeClr val="accent5"/>
                </a:solidFill>
                <a:latin typeface="Agency FB" panose="020B0503020202020204" pitchFamily="34" charset="0"/>
                <a:cs typeface="Arial" panose="020B0604020202020204" pitchFamily="34" charset="0"/>
              </a:rPr>
              <a:t>/</a:t>
            </a:r>
            <a:r>
              <a:rPr lang="en-GB" sz="4000" b="1" i="0" u="none" strike="noStrike" baseline="0">
                <a:solidFill>
                  <a:schemeClr val="accent5"/>
                </a:solidFill>
                <a:latin typeface="Kamino" pitchFamily="2" charset="0"/>
                <a:cs typeface="Arial" panose="020B0604020202020204" pitchFamily="34" charset="0"/>
              </a:rPr>
              <a:t>20</a:t>
            </a:r>
          </a:p>
          <a:p>
            <a:pPr algn="ctr"/>
            <a:r>
              <a:rPr lang="en-GB" sz="1200">
                <a:solidFill>
                  <a:srgbClr val="FEC933"/>
                </a:solidFill>
                <a:latin typeface="Georgia" panose="02040502050405020303" pitchFamily="18" charset="0"/>
              </a:rPr>
              <a:t>The number of artists in the IFPI Global Artist Chart in 2023 that were from </a:t>
            </a:r>
            <a:br>
              <a:rPr lang="en-GB" sz="1200">
                <a:solidFill>
                  <a:srgbClr val="FEC933"/>
                </a:solidFill>
                <a:latin typeface="Georgia" panose="02040502050405020303" pitchFamily="18" charset="0"/>
              </a:rPr>
            </a:br>
            <a:r>
              <a:rPr lang="en-GB" sz="1200" b="1">
                <a:solidFill>
                  <a:srgbClr val="FEC933"/>
                </a:solidFill>
                <a:latin typeface="Georgia" panose="02040502050405020303" pitchFamily="18" charset="0"/>
              </a:rPr>
              <a:t>South Korea</a:t>
            </a:r>
          </a:p>
          <a:p>
            <a:pPr algn="ctr"/>
            <a:endParaRPr lang="en-GB">
              <a:solidFill>
                <a:srgbClr val="FFFFFF"/>
              </a:solidFill>
              <a:latin typeface="Kamino" pitchFamily="2" charset="0"/>
              <a:cs typeface="Arial" panose="020B0604020202020204" pitchFamily="34" charset="0"/>
            </a:endParaRPr>
          </a:p>
        </p:txBody>
      </p:sp>
      <p:sp>
        <p:nvSpPr>
          <p:cNvPr id="29" name="TextBox 28">
            <a:extLst>
              <a:ext uri="{FF2B5EF4-FFF2-40B4-BE49-F238E27FC236}">
                <a16:creationId xmlns:a16="http://schemas.microsoft.com/office/drawing/2014/main" id="{BB6B7656-BA07-DE9E-43A2-79BA04F19790}"/>
              </a:ext>
            </a:extLst>
          </p:cNvPr>
          <p:cNvSpPr txBox="1"/>
          <p:nvPr/>
        </p:nvSpPr>
        <p:spPr>
          <a:xfrm>
            <a:off x="6384300" y="3885684"/>
            <a:ext cx="5089423" cy="446276"/>
          </a:xfrm>
          <a:prstGeom prst="rect">
            <a:avLst/>
          </a:prstGeom>
          <a:noFill/>
        </p:spPr>
        <p:txBody>
          <a:bodyPr wrap="square" anchor="ctr">
            <a:spAutoFit/>
          </a:bodyPr>
          <a:lstStyle/>
          <a:p>
            <a:pPr algn="l"/>
            <a:r>
              <a:rPr lang="en-GB" sz="1200" b="1">
                <a:solidFill>
                  <a:schemeClr val="bg1"/>
                </a:solidFill>
                <a:latin typeface="Georgia" panose="02040502050405020303" pitchFamily="18" charset="0"/>
              </a:rPr>
              <a:t>Breakthrough Global Artists </a:t>
            </a:r>
          </a:p>
          <a:p>
            <a:pPr lvl="3" algn="just"/>
            <a:endParaRPr lang="en-GB" sz="1100" i="0" u="none" strike="noStrike" baseline="0">
              <a:solidFill>
                <a:srgbClr val="FEC933"/>
              </a:solidFill>
              <a:latin typeface="Georgia" panose="02040502050405020303" pitchFamily="18" charset="0"/>
            </a:endParaRPr>
          </a:p>
        </p:txBody>
      </p:sp>
      <p:sp>
        <p:nvSpPr>
          <p:cNvPr id="30" name="Rectangle 29">
            <a:extLst>
              <a:ext uri="{FF2B5EF4-FFF2-40B4-BE49-F238E27FC236}">
                <a16:creationId xmlns:a16="http://schemas.microsoft.com/office/drawing/2014/main" id="{14C56C34-1503-9031-ADAA-D2FC6F43190A}"/>
              </a:ext>
            </a:extLst>
          </p:cNvPr>
          <p:cNvSpPr/>
          <p:nvPr/>
        </p:nvSpPr>
        <p:spPr>
          <a:xfrm>
            <a:off x="5818196" y="4362970"/>
            <a:ext cx="2160000" cy="11079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GB" sz="4000" b="1" i="0" u="none" strike="noStrike" baseline="0">
                <a:solidFill>
                  <a:schemeClr val="accent5"/>
                </a:solidFill>
                <a:latin typeface="Kamino" pitchFamily="2" charset="0"/>
                <a:cs typeface="Arial" panose="020B0604020202020204" pitchFamily="34" charset="0"/>
              </a:rPr>
              <a:t>8/20</a:t>
            </a:r>
          </a:p>
          <a:p>
            <a:pPr algn="ctr"/>
            <a:r>
              <a:rPr lang="en-GB" sz="1800" b="0" i="0" u="none" strike="noStrike" baseline="0">
                <a:solidFill>
                  <a:srgbClr val="FFFFFF"/>
                </a:solidFill>
                <a:latin typeface="Kamino" pitchFamily="2" charset="0"/>
                <a:cs typeface="Arial" panose="020B0604020202020204" pitchFamily="34" charset="0"/>
              </a:rPr>
              <a:t> NEW ENTRIES </a:t>
            </a:r>
          </a:p>
          <a:p>
            <a:pPr algn="ctr"/>
            <a:endParaRPr lang="en-GB">
              <a:solidFill>
                <a:srgbClr val="FFFFFF"/>
              </a:solidFill>
              <a:latin typeface="Agency FB" panose="020B0503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9083423-66F4-F732-3187-3A5474542746}"/>
              </a:ext>
            </a:extLst>
          </p:cNvPr>
          <p:cNvSpPr txBox="1"/>
          <p:nvPr/>
        </p:nvSpPr>
        <p:spPr>
          <a:xfrm>
            <a:off x="7431378" y="4168215"/>
            <a:ext cx="4427244" cy="1384995"/>
          </a:xfrm>
          <a:prstGeom prst="rect">
            <a:avLst/>
          </a:prstGeom>
          <a:noFill/>
        </p:spPr>
        <p:txBody>
          <a:bodyPr wrap="square">
            <a:spAutoFit/>
          </a:bodyPr>
          <a:lstStyle/>
          <a:p>
            <a:pPr algn="just"/>
            <a:r>
              <a:rPr lang="en-GB" sz="1200" i="0" u="none" strike="noStrike" baseline="0">
                <a:solidFill>
                  <a:srgbClr val="FEC933"/>
                </a:solidFill>
                <a:latin typeface="Georgia" panose="02040502050405020303" pitchFamily="18" charset="0"/>
              </a:rPr>
              <a:t>Eight artists made their debut entry on the IFPI Global Artist Chart, the highest amount since 2016. </a:t>
            </a:r>
          </a:p>
          <a:p>
            <a:pPr algn="just"/>
            <a:endParaRPr lang="en-GB" sz="1200">
              <a:solidFill>
                <a:srgbClr val="FEC933"/>
              </a:solidFill>
              <a:latin typeface="Georgia" panose="02040502050405020303" pitchFamily="18" charset="0"/>
            </a:endParaRPr>
          </a:p>
          <a:p>
            <a:pPr algn="just"/>
            <a:r>
              <a:rPr lang="en-GB" sz="1200" i="0" u="none" strike="noStrike" baseline="0">
                <a:solidFill>
                  <a:srgbClr val="FEC933"/>
                </a:solidFill>
                <a:latin typeface="Georgia" panose="02040502050405020303" pitchFamily="18" charset="0"/>
              </a:rPr>
              <a:t>Country artist </a:t>
            </a:r>
            <a:r>
              <a:rPr lang="en-GB" sz="1200" b="1" i="0" u="none" strike="noStrike" baseline="0">
                <a:solidFill>
                  <a:srgbClr val="FEC933"/>
                </a:solidFill>
                <a:latin typeface="Georgia" panose="02040502050405020303" pitchFamily="18" charset="0"/>
              </a:rPr>
              <a:t>Morgan Wallen </a:t>
            </a:r>
            <a:r>
              <a:rPr lang="en-GB" sz="1200" i="0" u="none" strike="noStrike" baseline="0">
                <a:solidFill>
                  <a:srgbClr val="FEC933"/>
                </a:solidFill>
                <a:latin typeface="Georgia" panose="02040502050405020303" pitchFamily="18" charset="0"/>
              </a:rPr>
              <a:t>and R&amp;B artist </a:t>
            </a:r>
            <a:r>
              <a:rPr lang="en-GB" sz="1200" b="1" i="0" u="none" strike="noStrike" baseline="0">
                <a:solidFill>
                  <a:srgbClr val="FEC933"/>
                </a:solidFill>
                <a:latin typeface="Georgia" panose="02040502050405020303" pitchFamily="18" charset="0"/>
              </a:rPr>
              <a:t>SZA</a:t>
            </a:r>
            <a:r>
              <a:rPr lang="en-GB" sz="1200" i="0" u="none" strike="noStrike" baseline="0">
                <a:solidFill>
                  <a:srgbClr val="FEC933"/>
                </a:solidFill>
                <a:latin typeface="Georgia" panose="02040502050405020303" pitchFamily="18" charset="0"/>
              </a:rPr>
              <a:t> reached the top 20 on the IFPI Global Artist Chart for the first time, as did J-Pop duo </a:t>
            </a:r>
            <a:r>
              <a:rPr lang="en-GB" sz="1200" b="1" i="0" u="none" strike="noStrike" baseline="0">
                <a:solidFill>
                  <a:srgbClr val="FEC933"/>
                </a:solidFill>
                <a:latin typeface="Georgia" panose="02040502050405020303" pitchFamily="18" charset="0"/>
              </a:rPr>
              <a:t>King &amp; Prince</a:t>
            </a:r>
            <a:r>
              <a:rPr lang="en-GB" sz="1200" b="1">
                <a:solidFill>
                  <a:srgbClr val="FEC933"/>
                </a:solidFill>
                <a:latin typeface="Georgia" panose="02040502050405020303" pitchFamily="18" charset="0"/>
              </a:rPr>
              <a:t>.</a:t>
            </a:r>
          </a:p>
          <a:p>
            <a:pPr algn="just"/>
            <a:endParaRPr lang="en-GB" sz="1200" b="1">
              <a:solidFill>
                <a:srgbClr val="FEC933"/>
              </a:solidFill>
              <a:latin typeface="Georgia" panose="02040502050405020303" pitchFamily="18" charset="0"/>
            </a:endParaRPr>
          </a:p>
        </p:txBody>
      </p:sp>
      <p:sp>
        <p:nvSpPr>
          <p:cNvPr id="39" name="TextBox 38">
            <a:extLst>
              <a:ext uri="{FF2B5EF4-FFF2-40B4-BE49-F238E27FC236}">
                <a16:creationId xmlns:a16="http://schemas.microsoft.com/office/drawing/2014/main" id="{C776335C-264A-6D35-95A8-E4D2E29D09B5}"/>
              </a:ext>
            </a:extLst>
          </p:cNvPr>
          <p:cNvSpPr txBox="1"/>
          <p:nvPr/>
        </p:nvSpPr>
        <p:spPr>
          <a:xfrm>
            <a:off x="6384300" y="5416281"/>
            <a:ext cx="5474323" cy="830997"/>
          </a:xfrm>
          <a:prstGeom prst="rect">
            <a:avLst/>
          </a:prstGeom>
          <a:noFill/>
        </p:spPr>
        <p:txBody>
          <a:bodyPr wrap="square">
            <a:spAutoFit/>
          </a:bodyPr>
          <a:lstStyle/>
          <a:p>
            <a:pPr algn="just"/>
            <a:r>
              <a:rPr lang="en-GB" sz="1200" b="1">
                <a:solidFill>
                  <a:srgbClr val="FEC933"/>
                </a:solidFill>
                <a:latin typeface="Georgia" panose="02040502050405020303" pitchFamily="18" charset="0"/>
              </a:rPr>
              <a:t>Rema</a:t>
            </a:r>
            <a:r>
              <a:rPr lang="en-GB" sz="1200">
                <a:solidFill>
                  <a:srgbClr val="FEC933"/>
                </a:solidFill>
                <a:latin typeface="Georgia" panose="02040502050405020303" pitchFamily="18" charset="0"/>
              </a:rPr>
              <a:t> became the first ever Nigerian artist to feature on the IFPI Global Single Chart, with his (and Selena Gomez’s) global hit </a:t>
            </a:r>
            <a:r>
              <a:rPr lang="en-GB" sz="1200" i="1">
                <a:solidFill>
                  <a:srgbClr val="FEC933"/>
                </a:solidFill>
                <a:latin typeface="Georgia" panose="02040502050405020303" pitchFamily="18" charset="0"/>
              </a:rPr>
              <a:t>Calm Down</a:t>
            </a:r>
            <a:r>
              <a:rPr lang="en-GB" sz="1200">
                <a:solidFill>
                  <a:srgbClr val="FEC933"/>
                </a:solidFill>
                <a:latin typeface="Georgia" panose="02040502050405020303" pitchFamily="18" charset="0"/>
              </a:rPr>
              <a:t>, whilst </a:t>
            </a:r>
            <a:r>
              <a:rPr lang="en-GB" sz="1200" b="1" err="1">
                <a:solidFill>
                  <a:srgbClr val="FEC933"/>
                </a:solidFill>
                <a:latin typeface="Georgia" panose="02040502050405020303" pitchFamily="18" charset="0"/>
              </a:rPr>
              <a:t>Yng</a:t>
            </a:r>
            <a:r>
              <a:rPr lang="en-GB" sz="1200" b="1">
                <a:solidFill>
                  <a:srgbClr val="FEC933"/>
                </a:solidFill>
                <a:latin typeface="Georgia" panose="02040502050405020303" pitchFamily="18" charset="0"/>
              </a:rPr>
              <a:t> </a:t>
            </a:r>
            <a:r>
              <a:rPr lang="en-GB" sz="1200" b="1" err="1">
                <a:solidFill>
                  <a:srgbClr val="FEC933"/>
                </a:solidFill>
                <a:latin typeface="Georgia" panose="02040502050405020303" pitchFamily="18" charset="0"/>
              </a:rPr>
              <a:t>Lvcas</a:t>
            </a:r>
            <a:r>
              <a:rPr lang="en-GB" sz="1200" b="1">
                <a:solidFill>
                  <a:srgbClr val="FEC933"/>
                </a:solidFill>
                <a:latin typeface="Georgia" panose="02040502050405020303" pitchFamily="18" charset="0"/>
              </a:rPr>
              <a:t> </a:t>
            </a:r>
            <a:r>
              <a:rPr lang="en-GB" sz="1200">
                <a:solidFill>
                  <a:srgbClr val="FEC933"/>
                </a:solidFill>
                <a:latin typeface="Georgia" panose="02040502050405020303" pitchFamily="18" charset="0"/>
              </a:rPr>
              <a:t>and </a:t>
            </a:r>
            <a:r>
              <a:rPr lang="en-GB" sz="1200" b="1">
                <a:solidFill>
                  <a:srgbClr val="FEC933"/>
                </a:solidFill>
                <a:latin typeface="Georgia" panose="02040502050405020303" pitchFamily="18" charset="0"/>
              </a:rPr>
              <a:t>Peso</a:t>
            </a:r>
            <a:r>
              <a:rPr lang="en-GB" sz="1200">
                <a:solidFill>
                  <a:srgbClr val="FEC933"/>
                </a:solidFill>
                <a:latin typeface="Georgia" panose="02040502050405020303" pitchFamily="18" charset="0"/>
              </a:rPr>
              <a:t> </a:t>
            </a:r>
            <a:r>
              <a:rPr lang="en-GB" sz="1200" b="1" err="1">
                <a:solidFill>
                  <a:srgbClr val="FEC933"/>
                </a:solidFill>
                <a:latin typeface="Georgia" panose="02040502050405020303" pitchFamily="18" charset="0"/>
              </a:rPr>
              <a:t>Pluma</a:t>
            </a:r>
            <a:r>
              <a:rPr lang="en-GB" sz="1200">
                <a:solidFill>
                  <a:srgbClr val="FEC933"/>
                </a:solidFill>
                <a:latin typeface="Georgia" panose="02040502050405020303" pitchFamily="18" charset="0"/>
              </a:rPr>
              <a:t> became the first Mexican artists to feature (also on the IFPI Global Single Chart) with  </a:t>
            </a:r>
            <a:r>
              <a:rPr lang="en-GB" sz="1200" i="1">
                <a:solidFill>
                  <a:srgbClr val="FEC933"/>
                </a:solidFill>
                <a:latin typeface="Georgia" panose="02040502050405020303" pitchFamily="18" charset="0"/>
              </a:rPr>
              <a:t>La Bebe</a:t>
            </a:r>
            <a:r>
              <a:rPr lang="en-GB" sz="1200">
                <a:solidFill>
                  <a:srgbClr val="FEC933"/>
                </a:solidFill>
                <a:latin typeface="Georgia" panose="02040502050405020303" pitchFamily="18" charset="0"/>
              </a:rPr>
              <a:t>.</a:t>
            </a:r>
          </a:p>
        </p:txBody>
      </p:sp>
    </p:spTree>
    <p:extLst>
      <p:ext uri="{BB962C8B-B14F-4D97-AF65-F5344CB8AC3E}">
        <p14:creationId xmlns:p14="http://schemas.microsoft.com/office/powerpoint/2010/main" val="147868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26AD-23FD-4384-2BBA-A5AC22CC1B58}"/>
              </a:ext>
            </a:extLst>
          </p:cNvPr>
          <p:cNvSpPr>
            <a:spLocks noGrp="1"/>
          </p:cNvSpPr>
          <p:nvPr>
            <p:ph type="title"/>
          </p:nvPr>
        </p:nvSpPr>
        <p:spPr/>
        <p:txBody>
          <a:bodyPr/>
          <a:lstStyle/>
          <a:p>
            <a:r>
              <a:rPr lang="en-GB" sz="8000"/>
              <a:t>FORMATS</a:t>
            </a:r>
          </a:p>
        </p:txBody>
      </p:sp>
      <p:sp>
        <p:nvSpPr>
          <p:cNvPr id="3" name="Text Placeholder 2">
            <a:extLst>
              <a:ext uri="{FF2B5EF4-FFF2-40B4-BE49-F238E27FC236}">
                <a16:creationId xmlns:a16="http://schemas.microsoft.com/office/drawing/2014/main" id="{832CAEB8-2DFA-8377-65C5-3A5D46FE0530}"/>
              </a:ext>
            </a:extLst>
          </p:cNvPr>
          <p:cNvSpPr>
            <a:spLocks noGrp="1"/>
          </p:cNvSpPr>
          <p:nvPr>
            <p:ph type="body" sz="quarter" idx="11"/>
          </p:nvPr>
        </p:nvSpPr>
        <p:spPr/>
        <p:txBody>
          <a:bodyPr/>
          <a:lstStyle/>
          <a:p>
            <a:r>
              <a:rPr lang="en-GB">
                <a:latin typeface="Agency FB" panose="020B0503020202020204" pitchFamily="34" charset="0"/>
              </a:rPr>
              <a:t>02</a:t>
            </a:r>
          </a:p>
        </p:txBody>
      </p:sp>
    </p:spTree>
    <p:extLst>
      <p:ext uri="{BB962C8B-B14F-4D97-AF65-F5344CB8AC3E}">
        <p14:creationId xmlns:p14="http://schemas.microsoft.com/office/powerpoint/2010/main" val="3915107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AD45-FDD6-DD6F-6C94-25EE35CCC3B7}"/>
              </a:ext>
            </a:extLst>
          </p:cNvPr>
          <p:cNvSpPr>
            <a:spLocks noGrp="1"/>
          </p:cNvSpPr>
          <p:nvPr>
            <p:ph type="title"/>
          </p:nvPr>
        </p:nvSpPr>
        <p:spPr/>
        <p:txBody>
          <a:bodyPr lIns="0" tIns="0" rIns="0" bIns="0"/>
          <a:lstStyle/>
          <a:p>
            <a:r>
              <a:rPr lang="en-GB" b="0">
                <a:solidFill>
                  <a:schemeClr val="tx1"/>
                </a:solidFill>
              </a:rPr>
              <a:t>FORMAT OVERVIEW – 2023 SNAPSHOT </a:t>
            </a:r>
          </a:p>
        </p:txBody>
      </p:sp>
      <p:sp>
        <p:nvSpPr>
          <p:cNvPr id="5" name="Text Placeholder 4">
            <a:extLst>
              <a:ext uri="{FF2B5EF4-FFF2-40B4-BE49-F238E27FC236}">
                <a16:creationId xmlns:a16="http://schemas.microsoft.com/office/drawing/2014/main" id="{5E5DF1C4-83CF-EB22-520A-9A1F37E4974B}"/>
              </a:ext>
            </a:extLst>
          </p:cNvPr>
          <p:cNvSpPr>
            <a:spLocks noGrp="1"/>
          </p:cNvSpPr>
          <p:nvPr>
            <p:ph type="body" sz="quarter" idx="11"/>
          </p:nvPr>
        </p:nvSpPr>
        <p:spPr/>
        <p:txBody>
          <a:bodyPr/>
          <a:lstStyle/>
          <a:p>
            <a:r>
              <a:rPr lang="en-GB" sz="1800">
                <a:latin typeface="Georgia" panose="02040502050405020303" pitchFamily="18" charset="0"/>
              </a:rPr>
              <a:t>Streaming maintained its majority share of global revenues and increased slightly to 67.3% (2022: 67.25%). Physical was the fastest growing format and reached its highest level of revenues since 2015.</a:t>
            </a:r>
          </a:p>
          <a:p>
            <a:endParaRPr lang="en-GB" sz="1800">
              <a:highlight>
                <a:srgbClr val="FFFF00"/>
              </a:highlight>
              <a:latin typeface="Georgia" panose="02040502050405020303" pitchFamily="18" charset="0"/>
            </a:endParaRPr>
          </a:p>
        </p:txBody>
      </p:sp>
      <p:sp>
        <p:nvSpPr>
          <p:cNvPr id="35" name="Rectangle 34">
            <a:extLst>
              <a:ext uri="{FF2B5EF4-FFF2-40B4-BE49-F238E27FC236}">
                <a16:creationId xmlns:a16="http://schemas.microsoft.com/office/drawing/2014/main" id="{6ACCF2F5-A98D-2EE9-9A41-6782AF9DE0BE}"/>
              </a:ext>
            </a:extLst>
          </p:cNvPr>
          <p:cNvSpPr/>
          <p:nvPr/>
        </p:nvSpPr>
        <p:spPr>
          <a:xfrm>
            <a:off x="8381998" y="2370606"/>
            <a:ext cx="3632200" cy="1483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Georgia" panose="02040502050405020303" pitchFamily="18" charset="0"/>
              </a:rPr>
              <a:t>STREAMING</a:t>
            </a:r>
          </a:p>
        </p:txBody>
      </p:sp>
      <p:graphicFrame>
        <p:nvGraphicFramePr>
          <p:cNvPr id="36" name="Chart 35">
            <a:extLst>
              <a:ext uri="{FF2B5EF4-FFF2-40B4-BE49-F238E27FC236}">
                <a16:creationId xmlns:a16="http://schemas.microsoft.com/office/drawing/2014/main" id="{8CCA8D05-0E7C-7676-91C7-928449DDA429}"/>
              </a:ext>
            </a:extLst>
          </p:cNvPr>
          <p:cNvGraphicFramePr>
            <a:graphicFrameLocks/>
          </p:cNvGraphicFramePr>
          <p:nvPr>
            <p:extLst>
              <p:ext uri="{D42A27DB-BD31-4B8C-83A1-F6EECF244321}">
                <p14:modId xmlns:p14="http://schemas.microsoft.com/office/powerpoint/2010/main" val="3165414019"/>
              </p:ext>
            </p:extLst>
          </p:nvPr>
        </p:nvGraphicFramePr>
        <p:xfrm>
          <a:off x="3585805" y="1637916"/>
          <a:ext cx="5400675" cy="4640770"/>
        </p:xfrm>
        <a:graphic>
          <a:graphicData uri="http://schemas.openxmlformats.org/drawingml/2006/chart">
            <c:chart xmlns:c="http://schemas.openxmlformats.org/drawingml/2006/chart" xmlns:r="http://schemas.openxmlformats.org/officeDocument/2006/relationships" r:id="rId2"/>
          </a:graphicData>
        </a:graphic>
      </p:graphicFrame>
      <p:sp>
        <p:nvSpPr>
          <p:cNvPr id="38" name="Rectangle 37">
            <a:extLst>
              <a:ext uri="{FF2B5EF4-FFF2-40B4-BE49-F238E27FC236}">
                <a16:creationId xmlns:a16="http://schemas.microsoft.com/office/drawing/2014/main" id="{74EF167C-2FA9-AC17-A8C8-3D71B81260EC}"/>
              </a:ext>
            </a:extLst>
          </p:cNvPr>
          <p:cNvSpPr/>
          <p:nvPr/>
        </p:nvSpPr>
        <p:spPr>
          <a:xfrm>
            <a:off x="8381998" y="4437837"/>
            <a:ext cx="3632200" cy="1483200"/>
          </a:xfrm>
          <a:prstGeom prst="rect">
            <a:avLst/>
          </a:prstGeom>
          <a:solidFill>
            <a:srgbClr val="014B2B"/>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a:solidFill>
                  <a:srgbClr val="FFFFFF"/>
                </a:solidFill>
                <a:latin typeface="Georgia" panose="02040502050405020303" pitchFamily="18" charset="0"/>
              </a:rPr>
              <a:t>DOWNLOADS &amp; OTHER DIGITAL</a:t>
            </a:r>
            <a:endParaRPr kumimoji="0" lang="en-GB" sz="1200" b="1" i="0" u="none" strike="noStrike" kern="1200" cap="none" spc="0" normalizeH="0" baseline="0" noProof="0">
              <a:ln>
                <a:noFill/>
              </a:ln>
              <a:solidFill>
                <a:srgbClr val="FFFFFF"/>
              </a:solidFill>
              <a:effectLst/>
              <a:uLnTx/>
              <a:uFillTx/>
              <a:latin typeface="Georgia" panose="02040502050405020303" pitchFamily="18" charset="0"/>
            </a:endParaRPr>
          </a:p>
        </p:txBody>
      </p:sp>
      <p:sp>
        <p:nvSpPr>
          <p:cNvPr id="39" name="Rectangle 38">
            <a:extLst>
              <a:ext uri="{FF2B5EF4-FFF2-40B4-BE49-F238E27FC236}">
                <a16:creationId xmlns:a16="http://schemas.microsoft.com/office/drawing/2014/main" id="{EE34606C-AC24-D2A2-C7A7-80E53DCFF1EE}"/>
              </a:ext>
            </a:extLst>
          </p:cNvPr>
          <p:cNvSpPr/>
          <p:nvPr/>
        </p:nvSpPr>
        <p:spPr>
          <a:xfrm>
            <a:off x="8381998" y="4722763"/>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41" name="Title 1">
            <a:extLst>
              <a:ext uri="{FF2B5EF4-FFF2-40B4-BE49-F238E27FC236}">
                <a16:creationId xmlns:a16="http://schemas.microsoft.com/office/drawing/2014/main" id="{E13E506C-B39B-5E50-5218-A538B44F7CA7}"/>
              </a:ext>
            </a:extLst>
          </p:cNvPr>
          <p:cNvSpPr txBox="1">
            <a:spLocks/>
          </p:cNvSpPr>
          <p:nvPr/>
        </p:nvSpPr>
        <p:spPr>
          <a:xfrm>
            <a:off x="11821715" y="3389905"/>
            <a:ext cx="3632200" cy="241404"/>
          </a:xfrm>
          <a:prstGeom prst="rect">
            <a:avLst/>
          </a:prstGeom>
          <a:ln>
            <a:noFill/>
          </a:ln>
        </p:spPr>
        <p:txBody>
          <a:bodyPr lIns="0" tIns="0" rIns="0" bIns="0" anchor="ctr"/>
          <a:lstStyle>
            <a:lvl1pPr algn="l" defTabSz="914400" rtl="0" eaLnBrk="1" latinLnBrk="0" hangingPunct="1">
              <a:lnSpc>
                <a:spcPct val="80000"/>
              </a:lnSpc>
              <a:spcBef>
                <a:spcPct val="0"/>
              </a:spcBef>
              <a:buNone/>
              <a:defRPr sz="5000" b="1" kern="1200" spc="-320">
                <a:solidFill>
                  <a:schemeClr val="tx1"/>
                </a:solidFill>
                <a:latin typeface="Arial"/>
                <a:ea typeface="+mj-ea"/>
                <a:cs typeface="Arial"/>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1400" b="1" i="0" u="none" strike="noStrike" kern="1200" cap="none" spc="-100" normalizeH="0" baseline="0" noProof="0">
              <a:ln>
                <a:noFill/>
              </a:ln>
              <a:solidFill>
                <a:srgbClr val="FFFFFF">
                  <a:lumMod val="95000"/>
                </a:srgbClr>
              </a:solidFill>
              <a:effectLst/>
              <a:uLnTx/>
              <a:uFillTx/>
              <a:latin typeface="Calibri"/>
              <a:ea typeface="+mj-ea"/>
              <a:cs typeface="Arial"/>
            </a:endParaRPr>
          </a:p>
        </p:txBody>
      </p:sp>
      <p:sp>
        <p:nvSpPr>
          <p:cNvPr id="43" name="Rectangle 42">
            <a:extLst>
              <a:ext uri="{FF2B5EF4-FFF2-40B4-BE49-F238E27FC236}">
                <a16:creationId xmlns:a16="http://schemas.microsoft.com/office/drawing/2014/main" id="{5C5DA6E7-BB99-1B40-231B-471000F313EE}"/>
              </a:ext>
            </a:extLst>
          </p:cNvPr>
          <p:cNvSpPr/>
          <p:nvPr/>
        </p:nvSpPr>
        <p:spPr>
          <a:xfrm>
            <a:off x="8381998" y="2651406"/>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46" name="Rectangle 45">
            <a:extLst>
              <a:ext uri="{FF2B5EF4-FFF2-40B4-BE49-F238E27FC236}">
                <a16:creationId xmlns:a16="http://schemas.microsoft.com/office/drawing/2014/main" id="{A5C1F0E1-4AFF-45BA-85A2-253886E6E602}"/>
              </a:ext>
            </a:extLst>
          </p:cNvPr>
          <p:cNvSpPr/>
          <p:nvPr/>
        </p:nvSpPr>
        <p:spPr>
          <a:xfrm>
            <a:off x="367588" y="5041087"/>
            <a:ext cx="3632200" cy="1483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Georgia" panose="02040502050405020303" pitchFamily="18" charset="0"/>
              </a:rPr>
              <a:t>PHYSICAL</a:t>
            </a:r>
          </a:p>
        </p:txBody>
      </p:sp>
      <p:sp>
        <p:nvSpPr>
          <p:cNvPr id="47" name="Rectangle 46">
            <a:extLst>
              <a:ext uri="{FF2B5EF4-FFF2-40B4-BE49-F238E27FC236}">
                <a16:creationId xmlns:a16="http://schemas.microsoft.com/office/drawing/2014/main" id="{47376AFB-91E6-47E2-079B-107BC5D4A6AD}"/>
              </a:ext>
            </a:extLst>
          </p:cNvPr>
          <p:cNvSpPr/>
          <p:nvPr/>
        </p:nvSpPr>
        <p:spPr>
          <a:xfrm>
            <a:off x="367587" y="3377378"/>
            <a:ext cx="3632200" cy="14832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Georgia" panose="02040502050405020303" pitchFamily="18" charset="0"/>
              </a:rPr>
              <a:t>PERFORMANCE RIGHTS</a:t>
            </a:r>
          </a:p>
        </p:txBody>
      </p:sp>
      <p:sp>
        <p:nvSpPr>
          <p:cNvPr id="48" name="Rectangle 47">
            <a:extLst>
              <a:ext uri="{FF2B5EF4-FFF2-40B4-BE49-F238E27FC236}">
                <a16:creationId xmlns:a16="http://schemas.microsoft.com/office/drawing/2014/main" id="{E60474D0-42FD-AA54-E449-D8FE497A9126}"/>
              </a:ext>
            </a:extLst>
          </p:cNvPr>
          <p:cNvSpPr/>
          <p:nvPr/>
        </p:nvSpPr>
        <p:spPr>
          <a:xfrm>
            <a:off x="367587" y="3662304"/>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49" name="Rectangle 48">
            <a:extLst>
              <a:ext uri="{FF2B5EF4-FFF2-40B4-BE49-F238E27FC236}">
                <a16:creationId xmlns:a16="http://schemas.microsoft.com/office/drawing/2014/main" id="{29CD74AC-169F-1487-769A-2BB86FB2F0A0}"/>
              </a:ext>
            </a:extLst>
          </p:cNvPr>
          <p:cNvSpPr/>
          <p:nvPr/>
        </p:nvSpPr>
        <p:spPr>
          <a:xfrm>
            <a:off x="367587" y="1712829"/>
            <a:ext cx="3632200" cy="1483200"/>
          </a:xfrm>
          <a:prstGeom prst="rect">
            <a:avLst/>
          </a:prstGeom>
          <a:solidFill>
            <a:srgbClr val="FCC420"/>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Georgia" panose="02040502050405020303" pitchFamily="18" charset="0"/>
              </a:rPr>
              <a:t>SYNCHRONISATION </a:t>
            </a:r>
          </a:p>
        </p:txBody>
      </p:sp>
      <p:sp>
        <p:nvSpPr>
          <p:cNvPr id="50" name="Rectangle 49">
            <a:extLst>
              <a:ext uri="{FF2B5EF4-FFF2-40B4-BE49-F238E27FC236}">
                <a16:creationId xmlns:a16="http://schemas.microsoft.com/office/drawing/2014/main" id="{E19AF376-DB55-59AE-A01E-94717DAB95FA}"/>
              </a:ext>
            </a:extLst>
          </p:cNvPr>
          <p:cNvSpPr/>
          <p:nvPr/>
        </p:nvSpPr>
        <p:spPr>
          <a:xfrm>
            <a:off x="367588" y="5326013"/>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sp>
        <p:nvSpPr>
          <p:cNvPr id="54" name="Rectangle 53">
            <a:extLst>
              <a:ext uri="{FF2B5EF4-FFF2-40B4-BE49-F238E27FC236}">
                <a16:creationId xmlns:a16="http://schemas.microsoft.com/office/drawing/2014/main" id="{F846DCDC-A2FE-F4BF-362F-9569C2275DC4}"/>
              </a:ext>
            </a:extLst>
          </p:cNvPr>
          <p:cNvSpPr/>
          <p:nvPr/>
        </p:nvSpPr>
        <p:spPr>
          <a:xfrm>
            <a:off x="367587" y="1997755"/>
            <a:ext cx="3632200" cy="120240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gency FB" panose="020B0503020202020204" pitchFamily="34" charset="0"/>
            </a:endParaRPr>
          </a:p>
        </p:txBody>
      </p:sp>
      <p:graphicFrame>
        <p:nvGraphicFramePr>
          <p:cNvPr id="55" name="Table 91">
            <a:extLst>
              <a:ext uri="{FF2B5EF4-FFF2-40B4-BE49-F238E27FC236}">
                <a16:creationId xmlns:a16="http://schemas.microsoft.com/office/drawing/2014/main" id="{8253F8E7-A959-F9D2-3637-BB64109C227C}"/>
              </a:ext>
            </a:extLst>
          </p:cNvPr>
          <p:cNvGraphicFramePr>
            <a:graphicFrameLocks noGrp="1"/>
          </p:cNvGraphicFramePr>
          <p:nvPr>
            <p:extLst>
              <p:ext uri="{D42A27DB-BD31-4B8C-83A1-F6EECF244321}">
                <p14:modId xmlns:p14="http://schemas.microsoft.com/office/powerpoint/2010/main" val="2946030231"/>
              </p:ext>
            </p:extLst>
          </p:nvPr>
        </p:nvGraphicFramePr>
        <p:xfrm>
          <a:off x="8381998" y="2651406"/>
          <a:ext cx="3632399" cy="1202400"/>
        </p:xfrm>
        <a:graphic>
          <a:graphicData uri="http://schemas.openxmlformats.org/drawingml/2006/table">
            <a:tbl>
              <a:tblPr bandRow="1">
                <a:tableStyleId>{073A0DAA-6AF3-43AB-8588-CEC1D06C72B9}</a:tableStyleId>
              </a:tblPr>
              <a:tblGrid>
                <a:gridCol w="1300403">
                  <a:extLst>
                    <a:ext uri="{9D8B030D-6E8A-4147-A177-3AD203B41FA5}">
                      <a16:colId xmlns:a16="http://schemas.microsoft.com/office/drawing/2014/main" val="3735159004"/>
                    </a:ext>
                  </a:extLst>
                </a:gridCol>
                <a:gridCol w="1165998">
                  <a:extLst>
                    <a:ext uri="{9D8B030D-6E8A-4147-A177-3AD203B41FA5}">
                      <a16:colId xmlns:a16="http://schemas.microsoft.com/office/drawing/2014/main" val="3017747342"/>
                    </a:ext>
                  </a:extLst>
                </a:gridCol>
                <a:gridCol w="1165998">
                  <a:extLst>
                    <a:ext uri="{9D8B030D-6E8A-4147-A177-3AD203B41FA5}">
                      <a16:colId xmlns:a16="http://schemas.microsoft.com/office/drawing/2014/main" val="2270136793"/>
                    </a:ext>
                  </a:extLst>
                </a:gridCol>
              </a:tblGrid>
              <a:tr h="601200">
                <a:tc rowSpan="2">
                  <a:txBody>
                    <a:bodyPr/>
                    <a:lstStyle/>
                    <a:p>
                      <a:pPr algn="ctr"/>
                      <a:r>
                        <a:rPr lang="en-GB" sz="1200" b="1">
                          <a:solidFill>
                            <a:schemeClr val="tx1"/>
                          </a:solidFill>
                          <a:latin typeface="Georgia" panose="02040502050405020303" pitchFamily="18" charset="0"/>
                        </a:rPr>
                        <a:t>US</a:t>
                      </a:r>
                      <a:r>
                        <a:rPr lang="en-GB" sz="1600" b="1">
                          <a:solidFill>
                            <a:schemeClr val="tx1"/>
                          </a:solidFill>
                          <a:latin typeface="Georgia" panose="02040502050405020303" pitchFamily="18" charset="0"/>
                        </a:rPr>
                        <a:t>$19.3bn</a:t>
                      </a:r>
                    </a:p>
                    <a:p>
                      <a:pPr algn="ctr"/>
                      <a:r>
                        <a:rPr lang="en-GB" sz="7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$1.8bn</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67.3%</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601200">
                <a:tc vMerge="1">
                  <a:txBody>
                    <a:bodyPr/>
                    <a:lstStyle/>
                    <a:p>
                      <a:pPr algn="ctr"/>
                      <a:r>
                        <a:rPr lang="en-GB" sz="1400" b="1">
                          <a:solidFill>
                            <a:schemeClr val="tx1">
                              <a:lumMod val="75000"/>
                              <a:lumOff val="25000"/>
                            </a:schemeClr>
                          </a:solidFill>
                        </a:rPr>
                        <a:t>US</a:t>
                      </a:r>
                      <a:r>
                        <a:rPr lang="en-GB" sz="1800" b="1">
                          <a:solidFill>
                            <a:schemeClr val="tx1">
                              <a:lumMod val="75000"/>
                              <a:lumOff val="25000"/>
                            </a:schemeClr>
                          </a:solidFill>
                        </a:rPr>
                        <a:t>$0.4bn</a:t>
                      </a:r>
                    </a:p>
                    <a:p>
                      <a:pPr algn="ctr"/>
                      <a:r>
                        <a:rPr lang="en-GB" sz="800" b="1">
                          <a:solidFill>
                            <a:schemeClr val="tx1">
                              <a:lumMod val="75000"/>
                              <a:lumOff val="25000"/>
                            </a:schemeClr>
                          </a:solidFill>
                        </a:rPr>
                        <a:t>2020 Revenue</a:t>
                      </a:r>
                    </a:p>
                  </a:txBody>
                  <a:tcPr anchor="ctr">
                    <a:noFill/>
                  </a:tcPr>
                </a:tc>
                <a:tc>
                  <a:txBody>
                    <a:bodyPr/>
                    <a:lstStyle/>
                    <a:p>
                      <a:pPr algn="ctr"/>
                      <a:r>
                        <a:rPr lang="en-GB" sz="1400" b="1">
                          <a:solidFill>
                            <a:schemeClr val="tx1"/>
                          </a:solidFill>
                          <a:latin typeface="Georgia" panose="02040502050405020303" pitchFamily="18" charset="0"/>
                        </a:rPr>
                        <a:t>+10.4%</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+0.1pts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sp>
        <p:nvSpPr>
          <p:cNvPr id="64" name="TextBox 63">
            <a:extLst>
              <a:ext uri="{FF2B5EF4-FFF2-40B4-BE49-F238E27FC236}">
                <a16:creationId xmlns:a16="http://schemas.microsoft.com/office/drawing/2014/main" id="{C2F61411-9B19-9117-3D8B-39A377A649D3}"/>
              </a:ext>
            </a:extLst>
          </p:cNvPr>
          <p:cNvSpPr txBox="1"/>
          <p:nvPr/>
        </p:nvSpPr>
        <p:spPr>
          <a:xfrm>
            <a:off x="6972299" y="6474200"/>
            <a:ext cx="5219701" cy="20005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00000">
                    <a:lumMod val="75000"/>
                    <a:lumOff val="25000"/>
                  </a:srgbClr>
                </a:solidFill>
                <a:effectLst/>
                <a:uLnTx/>
                <a:uFillTx/>
                <a:latin typeface="Georgia" panose="02040502050405020303" pitchFamily="18" charset="0"/>
              </a:rPr>
              <a:t>Note: YoY Share change is expressed in share points, e.g. a share change from 50.2% to 51.7% is expressed as “+1.5pts”.</a:t>
            </a:r>
          </a:p>
        </p:txBody>
      </p:sp>
      <p:graphicFrame>
        <p:nvGraphicFramePr>
          <p:cNvPr id="72" name="Table 91">
            <a:extLst>
              <a:ext uri="{FF2B5EF4-FFF2-40B4-BE49-F238E27FC236}">
                <a16:creationId xmlns:a16="http://schemas.microsoft.com/office/drawing/2014/main" id="{3EDE8CC9-315B-FBCC-CF98-BC06210B374E}"/>
              </a:ext>
            </a:extLst>
          </p:cNvPr>
          <p:cNvGraphicFramePr>
            <a:graphicFrameLocks noGrp="1"/>
          </p:cNvGraphicFramePr>
          <p:nvPr>
            <p:extLst>
              <p:ext uri="{D42A27DB-BD31-4B8C-83A1-F6EECF244321}">
                <p14:modId xmlns:p14="http://schemas.microsoft.com/office/powerpoint/2010/main" val="2083157739"/>
              </p:ext>
            </p:extLst>
          </p:nvPr>
        </p:nvGraphicFramePr>
        <p:xfrm>
          <a:off x="8381998" y="4722763"/>
          <a:ext cx="3632399" cy="1202400"/>
        </p:xfrm>
        <a:graphic>
          <a:graphicData uri="http://schemas.openxmlformats.org/drawingml/2006/table">
            <a:tbl>
              <a:tblPr bandRow="1">
                <a:tableStyleId>{073A0DAA-6AF3-43AB-8588-CEC1D06C72B9}</a:tableStyleId>
              </a:tblPr>
              <a:tblGrid>
                <a:gridCol w="1300403">
                  <a:extLst>
                    <a:ext uri="{9D8B030D-6E8A-4147-A177-3AD203B41FA5}">
                      <a16:colId xmlns:a16="http://schemas.microsoft.com/office/drawing/2014/main" val="3735159004"/>
                    </a:ext>
                  </a:extLst>
                </a:gridCol>
                <a:gridCol w="1165998">
                  <a:extLst>
                    <a:ext uri="{9D8B030D-6E8A-4147-A177-3AD203B41FA5}">
                      <a16:colId xmlns:a16="http://schemas.microsoft.com/office/drawing/2014/main" val="3017747342"/>
                    </a:ext>
                  </a:extLst>
                </a:gridCol>
                <a:gridCol w="1165998">
                  <a:extLst>
                    <a:ext uri="{9D8B030D-6E8A-4147-A177-3AD203B41FA5}">
                      <a16:colId xmlns:a16="http://schemas.microsoft.com/office/drawing/2014/main" val="2270136793"/>
                    </a:ext>
                  </a:extLst>
                </a:gridCol>
              </a:tblGrid>
              <a:tr h="601200">
                <a:tc rowSpan="2">
                  <a:txBody>
                    <a:bodyPr/>
                    <a:lstStyle/>
                    <a:p>
                      <a:pPr algn="ctr"/>
                      <a:r>
                        <a:rPr lang="en-GB" sz="1200" b="1">
                          <a:solidFill>
                            <a:schemeClr val="tx1"/>
                          </a:solidFill>
                          <a:latin typeface="Georgia" panose="02040502050405020303" pitchFamily="18" charset="0"/>
                        </a:rPr>
                        <a:t>US</a:t>
                      </a:r>
                      <a:r>
                        <a:rPr lang="en-GB" sz="1600" b="1">
                          <a:solidFill>
                            <a:schemeClr val="tx1"/>
                          </a:solidFill>
                          <a:latin typeface="Georgia" panose="02040502050405020303" pitchFamily="18" charset="0"/>
                        </a:rPr>
                        <a:t>$908m</a:t>
                      </a:r>
                    </a:p>
                    <a:p>
                      <a:pPr algn="ctr"/>
                      <a:r>
                        <a:rPr lang="en-GB" sz="7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$24m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3.2%</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601200">
                <a:tc vMerge="1">
                  <a:txBody>
                    <a:bodyPr/>
                    <a:lstStyle/>
                    <a:p>
                      <a:pPr algn="ctr"/>
                      <a:r>
                        <a:rPr lang="en-GB" sz="1400" b="1">
                          <a:solidFill>
                            <a:schemeClr val="tx1">
                              <a:lumMod val="75000"/>
                              <a:lumOff val="25000"/>
                            </a:schemeClr>
                          </a:solidFill>
                        </a:rPr>
                        <a:t>US</a:t>
                      </a:r>
                      <a:r>
                        <a:rPr lang="en-GB" sz="1800" b="1">
                          <a:solidFill>
                            <a:schemeClr val="tx1">
                              <a:lumMod val="75000"/>
                              <a:lumOff val="25000"/>
                            </a:schemeClr>
                          </a:solidFill>
                        </a:rPr>
                        <a:t>$0.4bn</a:t>
                      </a:r>
                    </a:p>
                    <a:p>
                      <a:pPr algn="ctr"/>
                      <a:r>
                        <a:rPr lang="en-GB" sz="800" b="1">
                          <a:solidFill>
                            <a:schemeClr val="tx1">
                              <a:lumMod val="75000"/>
                              <a:lumOff val="25000"/>
                            </a:schemeClr>
                          </a:solidFill>
                        </a:rPr>
                        <a:t>2020 Revenue</a:t>
                      </a:r>
                    </a:p>
                  </a:txBody>
                  <a:tcPr anchor="ctr">
                    <a:noFill/>
                  </a:tcPr>
                </a:tc>
                <a:tc>
                  <a:txBody>
                    <a:bodyPr/>
                    <a:lstStyle/>
                    <a:p>
                      <a:pPr algn="ctr"/>
                      <a:r>
                        <a:rPr lang="en-GB" sz="1400" b="1">
                          <a:solidFill>
                            <a:schemeClr val="tx1"/>
                          </a:solidFill>
                          <a:latin typeface="Georgia" panose="02040502050405020303" pitchFamily="18" charset="0"/>
                        </a:rPr>
                        <a:t>-2.6%</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-0.4pts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73" name="Table 91">
            <a:extLst>
              <a:ext uri="{FF2B5EF4-FFF2-40B4-BE49-F238E27FC236}">
                <a16:creationId xmlns:a16="http://schemas.microsoft.com/office/drawing/2014/main" id="{4C8DA49C-DEFB-7035-0AA2-38E2530D8EE4}"/>
              </a:ext>
            </a:extLst>
          </p:cNvPr>
          <p:cNvGraphicFramePr>
            <a:graphicFrameLocks noGrp="1"/>
          </p:cNvGraphicFramePr>
          <p:nvPr>
            <p:extLst>
              <p:ext uri="{D42A27DB-BD31-4B8C-83A1-F6EECF244321}">
                <p14:modId xmlns:p14="http://schemas.microsoft.com/office/powerpoint/2010/main" val="3434666025"/>
              </p:ext>
            </p:extLst>
          </p:nvPr>
        </p:nvGraphicFramePr>
        <p:xfrm>
          <a:off x="367588" y="5326013"/>
          <a:ext cx="3632399" cy="1202400"/>
        </p:xfrm>
        <a:graphic>
          <a:graphicData uri="http://schemas.openxmlformats.org/drawingml/2006/table">
            <a:tbl>
              <a:tblPr bandRow="1">
                <a:tableStyleId>{073A0DAA-6AF3-43AB-8588-CEC1D06C72B9}</a:tableStyleId>
              </a:tblPr>
              <a:tblGrid>
                <a:gridCol w="1300403">
                  <a:extLst>
                    <a:ext uri="{9D8B030D-6E8A-4147-A177-3AD203B41FA5}">
                      <a16:colId xmlns:a16="http://schemas.microsoft.com/office/drawing/2014/main" val="3735159004"/>
                    </a:ext>
                  </a:extLst>
                </a:gridCol>
                <a:gridCol w="1218575">
                  <a:extLst>
                    <a:ext uri="{9D8B030D-6E8A-4147-A177-3AD203B41FA5}">
                      <a16:colId xmlns:a16="http://schemas.microsoft.com/office/drawing/2014/main" val="3017747342"/>
                    </a:ext>
                  </a:extLst>
                </a:gridCol>
                <a:gridCol w="1113421">
                  <a:extLst>
                    <a:ext uri="{9D8B030D-6E8A-4147-A177-3AD203B41FA5}">
                      <a16:colId xmlns:a16="http://schemas.microsoft.com/office/drawing/2014/main" val="2270136793"/>
                    </a:ext>
                  </a:extLst>
                </a:gridCol>
              </a:tblGrid>
              <a:tr h="601200">
                <a:tc rowSpan="2">
                  <a:txBody>
                    <a:bodyPr/>
                    <a:lstStyle/>
                    <a:p>
                      <a:pPr algn="ctr"/>
                      <a:r>
                        <a:rPr lang="en-GB" sz="1200" b="1">
                          <a:solidFill>
                            <a:schemeClr val="tx1"/>
                          </a:solidFill>
                          <a:latin typeface="Georgia" panose="02040502050405020303" pitchFamily="18" charset="0"/>
                        </a:rPr>
                        <a:t>US</a:t>
                      </a:r>
                      <a:r>
                        <a:rPr lang="en-GB" sz="1600" b="1">
                          <a:solidFill>
                            <a:schemeClr val="tx1"/>
                          </a:solidFill>
                          <a:latin typeface="Georgia" panose="02040502050405020303" pitchFamily="18" charset="0"/>
                        </a:rPr>
                        <a:t>$5.1bn</a:t>
                      </a:r>
                    </a:p>
                    <a:p>
                      <a:pPr algn="ctr"/>
                      <a:r>
                        <a:rPr lang="en-GB" sz="7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$604m</a:t>
                      </a:r>
                    </a:p>
                    <a:p>
                      <a:pPr algn="ctr"/>
                      <a:r>
                        <a:rPr lang="en-GB" sz="700" b="1">
                          <a:solidFill>
                            <a:schemeClr val="tx1"/>
                          </a:solidFill>
                          <a:latin typeface="Georgia" panose="02040502050405020303" pitchFamily="18" charset="0"/>
                        </a:rPr>
                        <a:t>YoY US$ Change</a:t>
                      </a:r>
                    </a:p>
                  </a:txBody>
                  <a:tcPr anchor="ctr">
                    <a:noFill/>
                  </a:tcPr>
                </a:tc>
                <a:tc>
                  <a:txBody>
                    <a:bodyPr/>
                    <a:lstStyle/>
                    <a:p>
                      <a:pPr algn="ctr"/>
                      <a:r>
                        <a:rPr lang="en-GB" sz="1600" b="1">
                          <a:solidFill>
                            <a:schemeClr val="tx1"/>
                          </a:solidFill>
                          <a:latin typeface="Georgia" panose="02040502050405020303" pitchFamily="18" charset="0"/>
                        </a:rPr>
                        <a:t>17.8%</a:t>
                      </a:r>
                    </a:p>
                    <a:p>
                      <a:pPr algn="ctr"/>
                      <a:r>
                        <a:rPr lang="en-GB" sz="7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601200">
                <a:tc vMerge="1">
                  <a:txBody>
                    <a:bodyPr/>
                    <a:lstStyle/>
                    <a:p>
                      <a:pPr algn="ctr"/>
                      <a:r>
                        <a:rPr lang="en-GB" sz="1400" b="1">
                          <a:solidFill>
                            <a:schemeClr val="tx1">
                              <a:lumMod val="75000"/>
                              <a:lumOff val="25000"/>
                            </a:schemeClr>
                          </a:solidFill>
                        </a:rPr>
                        <a:t>US</a:t>
                      </a:r>
                      <a:r>
                        <a:rPr lang="en-GB" sz="1800" b="1">
                          <a:solidFill>
                            <a:schemeClr val="tx1">
                              <a:lumMod val="75000"/>
                              <a:lumOff val="25000"/>
                            </a:schemeClr>
                          </a:solidFill>
                        </a:rPr>
                        <a:t>$0.4bn</a:t>
                      </a:r>
                    </a:p>
                    <a:p>
                      <a:pPr algn="ctr"/>
                      <a:r>
                        <a:rPr lang="en-GB" sz="800" b="1">
                          <a:solidFill>
                            <a:schemeClr val="tx1">
                              <a:lumMod val="75000"/>
                              <a:lumOff val="25000"/>
                            </a:schemeClr>
                          </a:solidFill>
                        </a:rPr>
                        <a:t>2020 Revenue</a:t>
                      </a:r>
                    </a:p>
                  </a:txBody>
                  <a:tcPr anchor="ctr">
                    <a:noFill/>
                  </a:tcPr>
                </a:tc>
                <a:tc>
                  <a:txBody>
                    <a:bodyPr/>
                    <a:lstStyle/>
                    <a:p>
                      <a:pPr algn="ctr"/>
                      <a:r>
                        <a:rPr lang="en-GB" sz="1600" b="1">
                          <a:solidFill>
                            <a:schemeClr val="tx1"/>
                          </a:solidFill>
                          <a:latin typeface="Georgia" panose="02040502050405020303" pitchFamily="18" charset="0"/>
                        </a:rPr>
                        <a:t>+13.4%</a:t>
                      </a:r>
                    </a:p>
                    <a:p>
                      <a:pPr algn="ctr"/>
                      <a:r>
                        <a:rPr lang="en-GB" sz="700" b="1">
                          <a:solidFill>
                            <a:schemeClr val="tx1"/>
                          </a:solidFill>
                          <a:latin typeface="Georgia" panose="02040502050405020303" pitchFamily="18" charset="0"/>
                        </a:rPr>
                        <a:t>YoY % Change</a:t>
                      </a:r>
                    </a:p>
                  </a:txBody>
                  <a:tcPr anchor="ctr">
                    <a:noFill/>
                  </a:tcPr>
                </a:tc>
                <a:tc>
                  <a:txBody>
                    <a:bodyPr/>
                    <a:lstStyle/>
                    <a:p>
                      <a:pPr algn="ctr"/>
                      <a:r>
                        <a:rPr lang="en-GB" sz="1600" b="1">
                          <a:solidFill>
                            <a:schemeClr val="tx1"/>
                          </a:solidFill>
                          <a:latin typeface="Georgia" panose="02040502050405020303" pitchFamily="18" charset="0"/>
                        </a:rPr>
                        <a:t>+0.5pts</a:t>
                      </a:r>
                    </a:p>
                    <a:p>
                      <a:pPr algn="ctr"/>
                      <a:r>
                        <a:rPr lang="en-GB" sz="7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74" name="Table 91">
            <a:extLst>
              <a:ext uri="{FF2B5EF4-FFF2-40B4-BE49-F238E27FC236}">
                <a16:creationId xmlns:a16="http://schemas.microsoft.com/office/drawing/2014/main" id="{5575C7C1-09F8-E439-76CF-85791B7F3956}"/>
              </a:ext>
            </a:extLst>
          </p:cNvPr>
          <p:cNvGraphicFramePr>
            <a:graphicFrameLocks noGrp="1"/>
          </p:cNvGraphicFramePr>
          <p:nvPr>
            <p:extLst>
              <p:ext uri="{D42A27DB-BD31-4B8C-83A1-F6EECF244321}">
                <p14:modId xmlns:p14="http://schemas.microsoft.com/office/powerpoint/2010/main" val="2029313"/>
              </p:ext>
            </p:extLst>
          </p:nvPr>
        </p:nvGraphicFramePr>
        <p:xfrm>
          <a:off x="367587" y="3662304"/>
          <a:ext cx="3632399" cy="1202400"/>
        </p:xfrm>
        <a:graphic>
          <a:graphicData uri="http://schemas.openxmlformats.org/drawingml/2006/table">
            <a:tbl>
              <a:tblPr bandRow="1">
                <a:tableStyleId>{073A0DAA-6AF3-43AB-8588-CEC1D06C72B9}</a:tableStyleId>
              </a:tblPr>
              <a:tblGrid>
                <a:gridCol w="1300403">
                  <a:extLst>
                    <a:ext uri="{9D8B030D-6E8A-4147-A177-3AD203B41FA5}">
                      <a16:colId xmlns:a16="http://schemas.microsoft.com/office/drawing/2014/main" val="3735159004"/>
                    </a:ext>
                  </a:extLst>
                </a:gridCol>
                <a:gridCol w="1165998">
                  <a:extLst>
                    <a:ext uri="{9D8B030D-6E8A-4147-A177-3AD203B41FA5}">
                      <a16:colId xmlns:a16="http://schemas.microsoft.com/office/drawing/2014/main" val="3017747342"/>
                    </a:ext>
                  </a:extLst>
                </a:gridCol>
                <a:gridCol w="1165998">
                  <a:extLst>
                    <a:ext uri="{9D8B030D-6E8A-4147-A177-3AD203B41FA5}">
                      <a16:colId xmlns:a16="http://schemas.microsoft.com/office/drawing/2014/main" val="2270136793"/>
                    </a:ext>
                  </a:extLst>
                </a:gridCol>
              </a:tblGrid>
              <a:tr h="601200">
                <a:tc rowSpan="2">
                  <a:txBody>
                    <a:bodyPr/>
                    <a:lstStyle/>
                    <a:p>
                      <a:pPr algn="ctr"/>
                      <a:r>
                        <a:rPr lang="en-GB" sz="1200" b="1">
                          <a:solidFill>
                            <a:schemeClr val="tx1"/>
                          </a:solidFill>
                          <a:latin typeface="Georgia" panose="02040502050405020303" pitchFamily="18" charset="0"/>
                        </a:rPr>
                        <a:t>US</a:t>
                      </a:r>
                      <a:r>
                        <a:rPr lang="en-GB" sz="1600" b="1">
                          <a:solidFill>
                            <a:schemeClr val="tx1"/>
                          </a:solidFill>
                          <a:latin typeface="Georgia" panose="02040502050405020303" pitchFamily="18" charset="0"/>
                        </a:rPr>
                        <a:t>$2.7bn</a:t>
                      </a:r>
                    </a:p>
                    <a:p>
                      <a:pPr algn="ctr"/>
                      <a:r>
                        <a:rPr lang="en-GB" sz="7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$236m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9.5%</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601200">
                <a:tc vMerge="1">
                  <a:txBody>
                    <a:bodyPr/>
                    <a:lstStyle/>
                    <a:p>
                      <a:pPr algn="ctr"/>
                      <a:r>
                        <a:rPr lang="en-GB" sz="1400" b="1">
                          <a:solidFill>
                            <a:schemeClr val="tx1">
                              <a:lumMod val="75000"/>
                              <a:lumOff val="25000"/>
                            </a:schemeClr>
                          </a:solidFill>
                        </a:rPr>
                        <a:t>US</a:t>
                      </a:r>
                      <a:r>
                        <a:rPr lang="en-GB" sz="1800" b="1">
                          <a:solidFill>
                            <a:schemeClr val="tx1">
                              <a:lumMod val="75000"/>
                              <a:lumOff val="25000"/>
                            </a:schemeClr>
                          </a:solidFill>
                        </a:rPr>
                        <a:t>$0.4bn</a:t>
                      </a:r>
                    </a:p>
                    <a:p>
                      <a:pPr algn="ctr"/>
                      <a:r>
                        <a:rPr lang="en-GB" sz="800" b="1">
                          <a:solidFill>
                            <a:schemeClr val="tx1">
                              <a:lumMod val="75000"/>
                              <a:lumOff val="25000"/>
                            </a:schemeClr>
                          </a:solidFill>
                        </a:rPr>
                        <a:t>2020 Revenue</a:t>
                      </a:r>
                    </a:p>
                  </a:txBody>
                  <a:tcPr anchor="ctr">
                    <a:noFill/>
                  </a:tcPr>
                </a:tc>
                <a:tc>
                  <a:txBody>
                    <a:bodyPr/>
                    <a:lstStyle/>
                    <a:p>
                      <a:pPr algn="ctr"/>
                      <a:r>
                        <a:rPr lang="en-GB" sz="1400" b="1">
                          <a:solidFill>
                            <a:schemeClr val="tx1"/>
                          </a:solidFill>
                          <a:latin typeface="Georgia" panose="02040502050405020303" pitchFamily="18" charset="0"/>
                        </a:rPr>
                        <a:t>+9.5%</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-0.1pts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graphicFrame>
        <p:nvGraphicFramePr>
          <p:cNvPr id="75" name="Table 91">
            <a:extLst>
              <a:ext uri="{FF2B5EF4-FFF2-40B4-BE49-F238E27FC236}">
                <a16:creationId xmlns:a16="http://schemas.microsoft.com/office/drawing/2014/main" id="{759D315A-2E3C-52A8-7E2A-A8CAD4CD4900}"/>
              </a:ext>
            </a:extLst>
          </p:cNvPr>
          <p:cNvGraphicFramePr>
            <a:graphicFrameLocks noGrp="1"/>
          </p:cNvGraphicFramePr>
          <p:nvPr>
            <p:extLst>
              <p:ext uri="{D42A27DB-BD31-4B8C-83A1-F6EECF244321}">
                <p14:modId xmlns:p14="http://schemas.microsoft.com/office/powerpoint/2010/main" val="1204856514"/>
              </p:ext>
            </p:extLst>
          </p:nvPr>
        </p:nvGraphicFramePr>
        <p:xfrm>
          <a:off x="367587" y="1997755"/>
          <a:ext cx="3632399" cy="1202400"/>
        </p:xfrm>
        <a:graphic>
          <a:graphicData uri="http://schemas.openxmlformats.org/drawingml/2006/table">
            <a:tbl>
              <a:tblPr bandRow="1">
                <a:tableStyleId>{073A0DAA-6AF3-43AB-8588-CEC1D06C72B9}</a:tableStyleId>
              </a:tblPr>
              <a:tblGrid>
                <a:gridCol w="1300403">
                  <a:extLst>
                    <a:ext uri="{9D8B030D-6E8A-4147-A177-3AD203B41FA5}">
                      <a16:colId xmlns:a16="http://schemas.microsoft.com/office/drawing/2014/main" val="3735159004"/>
                    </a:ext>
                  </a:extLst>
                </a:gridCol>
                <a:gridCol w="1165998">
                  <a:extLst>
                    <a:ext uri="{9D8B030D-6E8A-4147-A177-3AD203B41FA5}">
                      <a16:colId xmlns:a16="http://schemas.microsoft.com/office/drawing/2014/main" val="3017747342"/>
                    </a:ext>
                  </a:extLst>
                </a:gridCol>
                <a:gridCol w="1165998">
                  <a:extLst>
                    <a:ext uri="{9D8B030D-6E8A-4147-A177-3AD203B41FA5}">
                      <a16:colId xmlns:a16="http://schemas.microsoft.com/office/drawing/2014/main" val="2270136793"/>
                    </a:ext>
                  </a:extLst>
                </a:gridCol>
              </a:tblGrid>
              <a:tr h="601200">
                <a:tc rowSpan="2">
                  <a:txBody>
                    <a:bodyPr/>
                    <a:lstStyle/>
                    <a:p>
                      <a:pPr algn="ctr"/>
                      <a:r>
                        <a:rPr lang="en-GB" sz="1200" b="1">
                          <a:solidFill>
                            <a:schemeClr val="tx1"/>
                          </a:solidFill>
                          <a:latin typeface="Georgia" panose="02040502050405020303" pitchFamily="18" charset="0"/>
                        </a:rPr>
                        <a:t>US</a:t>
                      </a:r>
                      <a:r>
                        <a:rPr lang="en-GB" sz="1600" b="1">
                          <a:solidFill>
                            <a:schemeClr val="tx1"/>
                          </a:solidFill>
                          <a:latin typeface="Georgia" panose="02040502050405020303" pitchFamily="18" charset="0"/>
                        </a:rPr>
                        <a:t>$632m</a:t>
                      </a:r>
                    </a:p>
                    <a:p>
                      <a:pPr algn="ctr"/>
                      <a:r>
                        <a:rPr lang="en-GB" sz="700" b="1">
                          <a:solidFill>
                            <a:schemeClr val="tx1"/>
                          </a:solidFill>
                          <a:latin typeface="Georgia" panose="02040502050405020303" pitchFamily="18" charset="0"/>
                        </a:rPr>
                        <a:t>2023 Revenue</a:t>
                      </a:r>
                    </a:p>
                  </a:txBody>
                  <a:tcPr anchor="ctr">
                    <a:noFill/>
                  </a:tcPr>
                </a:tc>
                <a:tc>
                  <a:txBody>
                    <a:bodyPr/>
                    <a:lstStyle/>
                    <a:p>
                      <a:pPr algn="ctr"/>
                      <a:r>
                        <a:rPr lang="en-GB" sz="1400" b="1">
                          <a:solidFill>
                            <a:schemeClr val="tx1"/>
                          </a:solidFill>
                          <a:latin typeface="Georgia" panose="02040502050405020303" pitchFamily="18" charset="0"/>
                        </a:rPr>
                        <a:t>+</a:t>
                      </a:r>
                      <a:r>
                        <a:rPr lang="en-GB" sz="1100" b="1">
                          <a:solidFill>
                            <a:schemeClr val="tx1"/>
                          </a:solidFill>
                          <a:latin typeface="Georgia" panose="02040502050405020303" pitchFamily="18" charset="0"/>
                        </a:rPr>
                        <a:t>US</a:t>
                      </a:r>
                      <a:r>
                        <a:rPr lang="en-GB" sz="1400" b="1">
                          <a:solidFill>
                            <a:schemeClr val="tx1"/>
                          </a:solidFill>
                          <a:latin typeface="Georgia" panose="02040502050405020303" pitchFamily="18" charset="0"/>
                        </a:rPr>
                        <a:t>$29m</a:t>
                      </a:r>
                    </a:p>
                    <a:p>
                      <a:pPr algn="ctr"/>
                      <a:r>
                        <a:rPr lang="en-GB" sz="600" b="1">
                          <a:solidFill>
                            <a:schemeClr val="tx1"/>
                          </a:solidFill>
                          <a:latin typeface="Georgia" panose="02040502050405020303" pitchFamily="18" charset="0"/>
                        </a:rPr>
                        <a:t>YoY US$ Change</a:t>
                      </a:r>
                    </a:p>
                  </a:txBody>
                  <a:tcPr anchor="ctr">
                    <a:noFill/>
                  </a:tcPr>
                </a:tc>
                <a:tc>
                  <a:txBody>
                    <a:bodyPr/>
                    <a:lstStyle/>
                    <a:p>
                      <a:pPr algn="ctr"/>
                      <a:r>
                        <a:rPr lang="en-GB" sz="1400" b="1">
                          <a:solidFill>
                            <a:schemeClr val="tx1"/>
                          </a:solidFill>
                          <a:latin typeface="Georgia" panose="02040502050405020303" pitchFamily="18" charset="0"/>
                        </a:rPr>
                        <a:t>2.2%</a:t>
                      </a:r>
                    </a:p>
                    <a:p>
                      <a:pPr algn="ctr"/>
                      <a:r>
                        <a:rPr lang="en-GB" sz="600" b="1">
                          <a:solidFill>
                            <a:schemeClr val="tx1"/>
                          </a:solidFill>
                          <a:latin typeface="Georgia" panose="02040502050405020303" pitchFamily="18" charset="0"/>
                        </a:rPr>
                        <a:t>Share of Total Revenue</a:t>
                      </a:r>
                    </a:p>
                  </a:txBody>
                  <a:tcPr anchor="ctr">
                    <a:noFill/>
                  </a:tcPr>
                </a:tc>
                <a:extLst>
                  <a:ext uri="{0D108BD9-81ED-4DB2-BD59-A6C34878D82A}">
                    <a16:rowId xmlns:a16="http://schemas.microsoft.com/office/drawing/2014/main" val="752718929"/>
                  </a:ext>
                </a:extLst>
              </a:tr>
              <a:tr h="601200">
                <a:tc vMerge="1">
                  <a:txBody>
                    <a:bodyPr/>
                    <a:lstStyle/>
                    <a:p>
                      <a:pPr algn="ctr"/>
                      <a:r>
                        <a:rPr lang="en-GB" sz="1400" b="1">
                          <a:solidFill>
                            <a:schemeClr val="tx1">
                              <a:lumMod val="75000"/>
                              <a:lumOff val="25000"/>
                            </a:schemeClr>
                          </a:solidFill>
                        </a:rPr>
                        <a:t>US</a:t>
                      </a:r>
                      <a:r>
                        <a:rPr lang="en-GB" sz="1800" b="1">
                          <a:solidFill>
                            <a:schemeClr val="tx1">
                              <a:lumMod val="75000"/>
                              <a:lumOff val="25000"/>
                            </a:schemeClr>
                          </a:solidFill>
                        </a:rPr>
                        <a:t>$0.4bn</a:t>
                      </a:r>
                    </a:p>
                    <a:p>
                      <a:pPr algn="ctr"/>
                      <a:r>
                        <a:rPr lang="en-GB" sz="800" b="1">
                          <a:solidFill>
                            <a:schemeClr val="tx1">
                              <a:lumMod val="75000"/>
                              <a:lumOff val="25000"/>
                            </a:schemeClr>
                          </a:solidFill>
                        </a:rPr>
                        <a:t>2020 Revenue</a:t>
                      </a:r>
                    </a:p>
                  </a:txBody>
                  <a:tcPr anchor="ctr">
                    <a:noFill/>
                  </a:tcPr>
                </a:tc>
                <a:tc>
                  <a:txBody>
                    <a:bodyPr/>
                    <a:lstStyle/>
                    <a:p>
                      <a:pPr algn="ctr"/>
                      <a:r>
                        <a:rPr lang="en-GB" sz="1400" b="1">
                          <a:solidFill>
                            <a:schemeClr val="tx1"/>
                          </a:solidFill>
                          <a:latin typeface="Georgia" panose="02040502050405020303" pitchFamily="18" charset="0"/>
                        </a:rPr>
                        <a:t>+4.7%</a:t>
                      </a:r>
                    </a:p>
                    <a:p>
                      <a:pPr algn="ctr"/>
                      <a:r>
                        <a:rPr lang="en-GB" sz="600" b="1">
                          <a:solidFill>
                            <a:schemeClr val="tx1"/>
                          </a:solidFill>
                          <a:latin typeface="Georgia" panose="02040502050405020303" pitchFamily="18" charset="0"/>
                        </a:rPr>
                        <a:t>YoY % Change</a:t>
                      </a:r>
                    </a:p>
                  </a:txBody>
                  <a:tcPr anchor="ctr">
                    <a:noFill/>
                  </a:tcPr>
                </a:tc>
                <a:tc>
                  <a:txBody>
                    <a:bodyPr/>
                    <a:lstStyle/>
                    <a:p>
                      <a:pPr algn="ctr"/>
                      <a:r>
                        <a:rPr lang="en-GB" sz="1400" b="1">
                          <a:solidFill>
                            <a:schemeClr val="tx1"/>
                          </a:solidFill>
                          <a:latin typeface="Georgia" panose="02040502050405020303" pitchFamily="18" charset="0"/>
                        </a:rPr>
                        <a:t>-0.1pts</a:t>
                      </a:r>
                    </a:p>
                    <a:p>
                      <a:pPr algn="ctr"/>
                      <a:r>
                        <a:rPr lang="en-GB" sz="600" b="1">
                          <a:solidFill>
                            <a:schemeClr val="tx1"/>
                          </a:solidFill>
                          <a:latin typeface="Georgia" panose="02040502050405020303" pitchFamily="18" charset="0"/>
                        </a:rPr>
                        <a:t>YoY Share Change</a:t>
                      </a:r>
                    </a:p>
                  </a:txBody>
                  <a:tcPr anchor="ctr">
                    <a:noFill/>
                  </a:tcPr>
                </a:tc>
                <a:extLst>
                  <a:ext uri="{0D108BD9-81ED-4DB2-BD59-A6C34878D82A}">
                    <a16:rowId xmlns:a16="http://schemas.microsoft.com/office/drawing/2014/main" val="3874144000"/>
                  </a:ext>
                </a:extLst>
              </a:tr>
            </a:tbl>
          </a:graphicData>
        </a:graphic>
      </p:graphicFrame>
    </p:spTree>
    <p:extLst>
      <p:ext uri="{BB962C8B-B14F-4D97-AF65-F5344CB8AC3E}">
        <p14:creationId xmlns:p14="http://schemas.microsoft.com/office/powerpoint/2010/main" val="328080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3C81E1B-ED4F-3A55-E8FB-712E59261EA8}"/>
              </a:ext>
            </a:extLst>
          </p:cNvPr>
          <p:cNvGraphicFramePr/>
          <p:nvPr>
            <p:extLst>
              <p:ext uri="{D42A27DB-BD31-4B8C-83A1-F6EECF244321}">
                <p14:modId xmlns:p14="http://schemas.microsoft.com/office/powerpoint/2010/main" val="4224052932"/>
              </p:ext>
            </p:extLst>
          </p:nvPr>
        </p:nvGraphicFramePr>
        <p:xfrm>
          <a:off x="228601" y="1824540"/>
          <a:ext cx="10831286" cy="44661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411A0C1-96D8-C278-6CFD-071755348311}"/>
              </a:ext>
            </a:extLst>
          </p:cNvPr>
          <p:cNvSpPr>
            <a:spLocks noGrp="1"/>
          </p:cNvSpPr>
          <p:nvPr>
            <p:ph type="title"/>
          </p:nvPr>
        </p:nvSpPr>
        <p:spPr>
          <a:xfrm>
            <a:off x="365198" y="296824"/>
            <a:ext cx="11455327" cy="637305"/>
          </a:xfrm>
        </p:spPr>
        <p:txBody>
          <a:bodyPr lIns="0" tIns="0" rIns="0" bIns="0"/>
          <a:lstStyle/>
          <a:p>
            <a:r>
              <a:rPr lang="en-GB" b="0">
                <a:solidFill>
                  <a:schemeClr val="tx1"/>
                </a:solidFill>
              </a:rPr>
              <a:t>FORMAT OVERVIEW: THE EVOLVING REVENUE MIX</a:t>
            </a:r>
          </a:p>
        </p:txBody>
      </p:sp>
      <p:sp>
        <p:nvSpPr>
          <p:cNvPr id="5" name="Text Placeholder 4">
            <a:extLst>
              <a:ext uri="{FF2B5EF4-FFF2-40B4-BE49-F238E27FC236}">
                <a16:creationId xmlns:a16="http://schemas.microsoft.com/office/drawing/2014/main" id="{4971A2AB-C28A-A250-B83B-573572067BD9}"/>
              </a:ext>
            </a:extLst>
          </p:cNvPr>
          <p:cNvSpPr>
            <a:spLocks noGrp="1"/>
          </p:cNvSpPr>
          <p:nvPr>
            <p:ph type="body" sz="quarter" idx="11"/>
          </p:nvPr>
        </p:nvSpPr>
        <p:spPr/>
        <p:txBody>
          <a:bodyPr lIns="0" tIns="0" rIns="0" bIns="0"/>
          <a:lstStyle/>
          <a:p>
            <a:r>
              <a:rPr lang="en-GB" sz="1800">
                <a:latin typeface="Georgia" panose="02040502050405020303" pitchFamily="18" charset="0"/>
              </a:rPr>
              <a:t>All formats (except downloads) saw revenue growth in 2023. Streaming has seen the most significant growth over the last five years, with a CAGR of 15.9%, and physical has picked up following three consecutive years of growth.  </a:t>
            </a:r>
          </a:p>
          <a:p>
            <a:endParaRPr lang="en-GB" sz="1800">
              <a:latin typeface="Georgia" panose="02040502050405020303" pitchFamily="18" charset="0"/>
            </a:endParaRPr>
          </a:p>
        </p:txBody>
      </p:sp>
      <p:sp>
        <p:nvSpPr>
          <p:cNvPr id="3" name="Rectangle 2">
            <a:extLst>
              <a:ext uri="{FF2B5EF4-FFF2-40B4-BE49-F238E27FC236}">
                <a16:creationId xmlns:a16="http://schemas.microsoft.com/office/drawing/2014/main" id="{0F31FD8F-0809-A2AD-4147-4F2E637EDF23}"/>
              </a:ext>
            </a:extLst>
          </p:cNvPr>
          <p:cNvSpPr/>
          <p:nvPr/>
        </p:nvSpPr>
        <p:spPr>
          <a:xfrm>
            <a:off x="10980746" y="1590893"/>
            <a:ext cx="859809" cy="467294"/>
          </a:xfrm>
          <a:prstGeom prst="rect">
            <a:avLst/>
          </a:prstGeom>
          <a:solidFill>
            <a:srgbClr val="FFF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u="sng">
                <a:solidFill>
                  <a:schemeClr val="tx1"/>
                </a:solidFill>
                <a:latin typeface="Georgia" panose="02040502050405020303" pitchFamily="18" charset="0"/>
              </a:rPr>
              <a:t>CAGR</a:t>
            </a:r>
          </a:p>
        </p:txBody>
      </p:sp>
      <p:sp>
        <p:nvSpPr>
          <p:cNvPr id="6" name="Rectangle 5">
            <a:extLst>
              <a:ext uri="{FF2B5EF4-FFF2-40B4-BE49-F238E27FC236}">
                <a16:creationId xmlns:a16="http://schemas.microsoft.com/office/drawing/2014/main" id="{D2AFCA92-69AF-EEB9-9E69-FFDDC7BE56A2}"/>
              </a:ext>
            </a:extLst>
          </p:cNvPr>
          <p:cNvSpPr/>
          <p:nvPr/>
        </p:nvSpPr>
        <p:spPr>
          <a:xfrm>
            <a:off x="10980746" y="2079836"/>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solidFill>
                  <a:srgbClr val="15A3B5"/>
                </a:solidFill>
                <a:latin typeface="Georgia" panose="02040502050405020303" pitchFamily="18" charset="0"/>
              </a:rPr>
              <a:t>+15.9%</a:t>
            </a:r>
          </a:p>
        </p:txBody>
      </p:sp>
      <p:sp>
        <p:nvSpPr>
          <p:cNvPr id="7" name="Rectangle 6">
            <a:extLst>
              <a:ext uri="{FF2B5EF4-FFF2-40B4-BE49-F238E27FC236}">
                <a16:creationId xmlns:a16="http://schemas.microsoft.com/office/drawing/2014/main" id="{8079015A-2714-752D-FC41-9BDE706C35EF}"/>
              </a:ext>
            </a:extLst>
          </p:cNvPr>
          <p:cNvSpPr/>
          <p:nvPr/>
        </p:nvSpPr>
        <p:spPr>
          <a:xfrm>
            <a:off x="10980744" y="5177072"/>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solidFill>
                  <a:schemeClr val="accent2"/>
                </a:solidFill>
                <a:latin typeface="Georgia" panose="02040502050405020303" pitchFamily="18" charset="0"/>
              </a:rPr>
              <a:t>-10.1%</a:t>
            </a:r>
          </a:p>
        </p:txBody>
      </p:sp>
      <p:sp>
        <p:nvSpPr>
          <p:cNvPr id="8" name="Rectangle 7">
            <a:extLst>
              <a:ext uri="{FF2B5EF4-FFF2-40B4-BE49-F238E27FC236}">
                <a16:creationId xmlns:a16="http://schemas.microsoft.com/office/drawing/2014/main" id="{F1056317-A00B-C2B2-CA84-CA9D8659DD4B}"/>
              </a:ext>
            </a:extLst>
          </p:cNvPr>
          <p:cNvSpPr/>
          <p:nvPr/>
        </p:nvSpPr>
        <p:spPr>
          <a:xfrm>
            <a:off x="10980745" y="4436159"/>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solidFill>
                  <a:srgbClr val="D4181C"/>
                </a:solidFill>
                <a:latin typeface="Georgia" panose="02040502050405020303" pitchFamily="18" charset="0"/>
              </a:rPr>
              <a:t>+7.2%</a:t>
            </a:r>
          </a:p>
        </p:txBody>
      </p:sp>
      <p:sp>
        <p:nvSpPr>
          <p:cNvPr id="9" name="Rectangle 8">
            <a:extLst>
              <a:ext uri="{FF2B5EF4-FFF2-40B4-BE49-F238E27FC236}">
                <a16:creationId xmlns:a16="http://schemas.microsoft.com/office/drawing/2014/main" id="{C60D1330-F420-A543-40DF-7801343CED13}"/>
              </a:ext>
            </a:extLst>
          </p:cNvPr>
          <p:cNvSpPr/>
          <p:nvPr/>
        </p:nvSpPr>
        <p:spPr>
          <a:xfrm>
            <a:off x="10980745" y="4858653"/>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solidFill>
                  <a:srgbClr val="614589"/>
                </a:solidFill>
                <a:latin typeface="Georgia" panose="02040502050405020303" pitchFamily="18" charset="0"/>
              </a:rPr>
              <a:t>+3.3%</a:t>
            </a:r>
          </a:p>
        </p:txBody>
      </p:sp>
      <p:sp>
        <p:nvSpPr>
          <p:cNvPr id="10" name="Rectangle 9">
            <a:extLst>
              <a:ext uri="{FF2B5EF4-FFF2-40B4-BE49-F238E27FC236}">
                <a16:creationId xmlns:a16="http://schemas.microsoft.com/office/drawing/2014/main" id="{EC8C4035-78CC-94A2-5BB8-7ABE181F4870}"/>
              </a:ext>
            </a:extLst>
          </p:cNvPr>
          <p:cNvSpPr/>
          <p:nvPr/>
        </p:nvSpPr>
        <p:spPr>
          <a:xfrm>
            <a:off x="10980746" y="5331693"/>
            <a:ext cx="859809" cy="46729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a:solidFill>
                  <a:srgbClr val="F5A200"/>
                </a:solidFill>
                <a:latin typeface="Georgia" panose="02040502050405020303" pitchFamily="18" charset="0"/>
              </a:rPr>
              <a:t>+9.3%</a:t>
            </a:r>
          </a:p>
        </p:txBody>
      </p:sp>
    </p:spTree>
    <p:extLst>
      <p:ext uri="{BB962C8B-B14F-4D97-AF65-F5344CB8AC3E}">
        <p14:creationId xmlns:p14="http://schemas.microsoft.com/office/powerpoint/2010/main" val="586248019"/>
      </p:ext>
    </p:extLst>
  </p:cSld>
  <p:clrMapOvr>
    <a:masterClrMapping/>
  </p:clrMapOvr>
</p:sld>
</file>

<file path=ppt/theme/theme1.xml><?xml version="1.0" encoding="utf-8"?>
<a:theme xmlns:a="http://schemas.openxmlformats.org/drawingml/2006/main" name="2_IFPI">
  <a:themeElements>
    <a:clrScheme name="Custom 8">
      <a:dk1>
        <a:srgbClr val="000000"/>
      </a:dk1>
      <a:lt1>
        <a:srgbClr val="FFFFFF"/>
      </a:lt1>
      <a:dk2>
        <a:srgbClr val="160F42"/>
      </a:dk2>
      <a:lt2>
        <a:srgbClr val="DCDCDC"/>
      </a:lt2>
      <a:accent1>
        <a:srgbClr val="19A7B3"/>
      </a:accent1>
      <a:accent2>
        <a:srgbClr val="B8C822"/>
      </a:accent2>
      <a:accent3>
        <a:srgbClr val="D4181C"/>
      </a:accent3>
      <a:accent4>
        <a:srgbClr val="EB630A"/>
      </a:accent4>
      <a:accent5>
        <a:srgbClr val="FDC732"/>
      </a:accent5>
      <a:accent6>
        <a:srgbClr val="614589"/>
      </a:accent6>
      <a:hlink>
        <a:srgbClr val="EB619E"/>
      </a:hlink>
      <a:folHlink>
        <a:srgbClr val="F1906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FPI">
  <a:themeElements>
    <a:clrScheme name="GMR 2024">
      <a:dk1>
        <a:srgbClr val="000000"/>
      </a:dk1>
      <a:lt1>
        <a:srgbClr val="FFFFFF"/>
      </a:lt1>
      <a:dk2>
        <a:srgbClr val="160F42"/>
      </a:dk2>
      <a:lt2>
        <a:srgbClr val="DCDCDC"/>
      </a:lt2>
      <a:accent1>
        <a:srgbClr val="018FC0"/>
      </a:accent1>
      <a:accent2>
        <a:srgbClr val="014B2B"/>
      </a:accent2>
      <a:accent3>
        <a:srgbClr val="E22F2D"/>
      </a:accent3>
      <a:accent4>
        <a:srgbClr val="EB6721"/>
      </a:accent4>
      <a:accent5>
        <a:srgbClr val="F5A200"/>
      </a:accent5>
      <a:accent6>
        <a:srgbClr val="563F89"/>
      </a:accent6>
      <a:hlink>
        <a:srgbClr val="00918C"/>
      </a:hlink>
      <a:folHlink>
        <a:srgbClr val="EF90B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MR 2024">
    <a:dk1>
      <a:srgbClr val="000000"/>
    </a:dk1>
    <a:lt1>
      <a:srgbClr val="FFFFFF"/>
    </a:lt1>
    <a:dk2>
      <a:srgbClr val="160F42"/>
    </a:dk2>
    <a:lt2>
      <a:srgbClr val="DCDCDC"/>
    </a:lt2>
    <a:accent1>
      <a:srgbClr val="018FC0"/>
    </a:accent1>
    <a:accent2>
      <a:srgbClr val="014B2B"/>
    </a:accent2>
    <a:accent3>
      <a:srgbClr val="E22F2D"/>
    </a:accent3>
    <a:accent4>
      <a:srgbClr val="EB6721"/>
    </a:accent4>
    <a:accent5>
      <a:srgbClr val="F5A200"/>
    </a:accent5>
    <a:accent6>
      <a:srgbClr val="563F89"/>
    </a:accent6>
    <a:hlink>
      <a:srgbClr val="00918C"/>
    </a:hlink>
    <a:folHlink>
      <a:srgbClr val="EF90B6"/>
    </a:folHlink>
  </a:clrScheme>
</a:themeOverride>
</file>

<file path=ppt/theme/themeOverride2.xml><?xml version="1.0" encoding="utf-8"?>
<a:themeOverride xmlns:a="http://schemas.openxmlformats.org/drawingml/2006/main">
  <a:clrScheme name="GMR 2024">
    <a:dk1>
      <a:srgbClr val="000000"/>
    </a:dk1>
    <a:lt1>
      <a:srgbClr val="FFFFFF"/>
    </a:lt1>
    <a:dk2>
      <a:srgbClr val="160F42"/>
    </a:dk2>
    <a:lt2>
      <a:srgbClr val="DCDCDC"/>
    </a:lt2>
    <a:accent1>
      <a:srgbClr val="018FC0"/>
    </a:accent1>
    <a:accent2>
      <a:srgbClr val="014B2B"/>
    </a:accent2>
    <a:accent3>
      <a:srgbClr val="E22F2D"/>
    </a:accent3>
    <a:accent4>
      <a:srgbClr val="EB6721"/>
    </a:accent4>
    <a:accent5>
      <a:srgbClr val="F5A200"/>
    </a:accent5>
    <a:accent6>
      <a:srgbClr val="563F89"/>
    </a:accent6>
    <a:hlink>
      <a:srgbClr val="00918C"/>
    </a:hlink>
    <a:folHlink>
      <a:srgbClr val="EF90B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6d241c5-8b56-4665-adf7-4425c64f0d1b">
      <Terms xmlns="http://schemas.microsoft.com/office/infopath/2007/PartnerControls"/>
    </lcf76f155ced4ddcb4097134ff3c332f>
    <TaxCatchAll xmlns="8d0a9fb3-971b-4b8c-98c9-30bbc49be2be" xsi:nil="true"/>
    <SharedWithUsers xmlns="8d0a9fb3-971b-4b8c-98c9-30bbc49be2be">
      <UserInfo>
        <DisplayName>Rebecca Smith</DisplayName>
        <AccountId>306</AccountId>
        <AccountType/>
      </UserInfo>
      <UserInfo>
        <DisplayName>Dan Francis</DisplayName>
        <AccountId>341</AccountId>
        <AccountType/>
      </UserInfo>
      <UserInfo>
        <DisplayName>Lucy Garth-Jones</DisplayName>
        <AccountId>2298</AccountId>
        <AccountType/>
      </UserInfo>
      <UserInfo>
        <DisplayName>Tom Bendall</DisplayName>
        <AccountId>374</AccountId>
        <AccountType/>
      </UserInfo>
      <UserInfo>
        <DisplayName>Isabel Yue</DisplayName>
        <AccountId>1637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78F88D42383446A74FFBE808FE21CC" ma:contentTypeVersion="18" ma:contentTypeDescription="Create a new document." ma:contentTypeScope="" ma:versionID="c2d16de91209d1a476436c58320fddaf">
  <xsd:schema xmlns:xsd="http://www.w3.org/2001/XMLSchema" xmlns:xs="http://www.w3.org/2001/XMLSchema" xmlns:p="http://schemas.microsoft.com/office/2006/metadata/properties" xmlns:ns2="36d241c5-8b56-4665-adf7-4425c64f0d1b" xmlns:ns3="8d0a9fb3-971b-4b8c-98c9-30bbc49be2be" targetNamespace="http://schemas.microsoft.com/office/2006/metadata/properties" ma:root="true" ma:fieldsID="19cda4fe08c935efd4b92c87c72f9633" ns2:_="" ns3:_="">
    <xsd:import namespace="36d241c5-8b56-4665-adf7-4425c64f0d1b"/>
    <xsd:import namespace="8d0a9fb3-971b-4b8c-98c9-30bbc49be2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d241c5-8b56-4665-adf7-4425c64f0d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8e2fad-5a5d-4fd6-b095-b699e36e4329"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0a9fb3-971b-4b8c-98c9-30bbc49be2b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43b6eb-c846-4c4d-9d87-56e35cf3d636}" ma:internalName="TaxCatchAll" ma:showField="CatchAllData" ma:web="8d0a9fb3-971b-4b8c-98c9-30bbc49be2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9B59A2-2EA8-4C3F-B286-4ADE3F4C6086}">
  <ds:schemaRefs>
    <ds:schemaRef ds:uri="36d241c5-8b56-4665-adf7-4425c64f0d1b"/>
    <ds:schemaRef ds:uri="8d0a9fb3-971b-4b8c-98c9-30bbc49be2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1A4E89E-790C-4F7E-9968-C19123C8DC50}">
  <ds:schemaRefs>
    <ds:schemaRef ds:uri="http://schemas.microsoft.com/sharepoint/v3/contenttype/forms"/>
  </ds:schemaRefs>
</ds:datastoreItem>
</file>

<file path=customXml/itemProps3.xml><?xml version="1.0" encoding="utf-8"?>
<ds:datastoreItem xmlns:ds="http://schemas.openxmlformats.org/officeDocument/2006/customXml" ds:itemID="{A64EC408-CE06-4CA7-A5C7-59D0FC5DC4C0}">
  <ds:schemaRefs>
    <ds:schemaRef ds:uri="36d241c5-8b56-4665-adf7-4425c64f0d1b"/>
    <ds:schemaRef ds:uri="8d0a9fb3-971b-4b8c-98c9-30bbc49be2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83</TotalTime>
  <Words>3859</Words>
  <Application>Microsoft Office PowerPoint</Application>
  <PresentationFormat>Widescreen</PresentationFormat>
  <Paragraphs>860</Paragraphs>
  <Slides>31</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Fixture Condensed ExtraLight</vt:lpstr>
      <vt:lpstr>Arial Black</vt:lpstr>
      <vt:lpstr>Arial</vt:lpstr>
      <vt:lpstr>Fixture Ultra SemiBold</vt:lpstr>
      <vt:lpstr>Calibri</vt:lpstr>
      <vt:lpstr>Courier</vt:lpstr>
      <vt:lpstr>Calibri Light</vt:lpstr>
      <vt:lpstr>Kamino</vt:lpstr>
      <vt:lpstr>Fixture Condensed Bold</vt:lpstr>
      <vt:lpstr>Georgia</vt:lpstr>
      <vt:lpstr>Agency FB</vt:lpstr>
      <vt:lpstr>2_IFPI</vt:lpstr>
      <vt:lpstr>1_IFPI</vt:lpstr>
      <vt:lpstr>PowerPoint Presentation</vt:lpstr>
      <vt:lpstr>YEAR IN REVIEW</vt:lpstr>
      <vt:lpstr>GLOBAL RECORDED MUSIC INDUSTRY: 2023 </vt:lpstr>
      <vt:lpstr>GLOBAL DEMAND FOR MUSIC REACHED ALL-TIME HIGHS</vt:lpstr>
      <vt:lpstr>GLOBAL GROWTH ACCELERATED IN 2023</vt:lpstr>
      <vt:lpstr>IFPI GLOBAL CHARTS: 2023</vt:lpstr>
      <vt:lpstr>FORMATS</vt:lpstr>
      <vt:lpstr>FORMAT OVERVIEW – 2023 SNAPSHOT </vt:lpstr>
      <vt:lpstr>FORMAT OVERVIEW: THE EVOLVING REVENUE MIX</vt:lpstr>
      <vt:lpstr>FORMAT OVERVIEW: PHYSICAL &amp; DIGITAL GROWTH</vt:lpstr>
      <vt:lpstr>REVENUE GROWTH ACROSS STREAMING FORMATS</vt:lpstr>
      <vt:lpstr>REVENUE GROWTH ACROSS PHYSICAL FORMATS</vt:lpstr>
      <vt:lpstr>REGIONS</vt:lpstr>
      <vt:lpstr>REGIONAL OVERVIEW – 2023 SNAPSHOT</vt:lpstr>
      <vt:lpstr>REGIONAL OVERVIEW – EVOLUTION OF REVENUES </vt:lpstr>
      <vt:lpstr>REGIONAL FORMAT SPLIT </vt:lpstr>
      <vt:lpstr>ACCELERATED GROWTH IN ASIA</vt:lpstr>
      <vt:lpstr>USA &amp; CANADA GROWTH</vt:lpstr>
      <vt:lpstr>EUROPE’S GROWTH DRIVEN BY STREAMING</vt:lpstr>
      <vt:lpstr>TOP 10 MARKETS</vt:lpstr>
      <vt:lpstr>TOP 10 MARKETS</vt:lpstr>
      <vt:lpstr>1. USA | US$11.0 BN | +7.2%</vt:lpstr>
      <vt:lpstr>2. JAPAN | US$2.7 BN | +7.6%</vt:lpstr>
      <vt:lpstr>3. UK | US$1.9 BN | +8.1%</vt:lpstr>
      <vt:lpstr>4. GERMANY | US$1.6 BN | +7.0%</vt:lpstr>
      <vt:lpstr>5. CHINA | US$1.5 BN | +25.9%</vt:lpstr>
      <vt:lpstr>6. FRANCE | US$1.2 BN | +4.4%</vt:lpstr>
      <vt:lpstr>7. SOUTH KOREA | US$834 M | +13.1%</vt:lpstr>
      <vt:lpstr>8. CANADA | US$660 M | +12.2%</vt:lpstr>
      <vt:lpstr>9. BRAZIL | US$574 M | +13.4%</vt:lpstr>
      <vt:lpstr>10. AUSTRALIA | US$506 M | +11.3%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Mulvee</dc:creator>
  <cp:lastModifiedBy>Dan Francis</cp:lastModifiedBy>
  <cp:revision>2</cp:revision>
  <cp:lastPrinted>2017-05-05T13:27:40Z</cp:lastPrinted>
  <dcterms:created xsi:type="dcterms:W3CDTF">2017-01-19T15:33:58Z</dcterms:created>
  <dcterms:modified xsi:type="dcterms:W3CDTF">2024-03-21T13:58:26Z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0x0101001578F88D42383446A74FFBE808FE21CC</vt:lpwstr>
  </property>
  <property fmtid="{D5CDD505-2E9C-101B-9397-08002B2CF9AE}" pid="3" name="MediaServiceImageTags">
    <vt:lpwstr/>
  </property>
</Properties>
</file>